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8"/>
  </p:notesMasterIdLst>
  <p:sldIdLst>
    <p:sldId id="267" r:id="rId5"/>
    <p:sldId id="329" r:id="rId6"/>
    <p:sldId id="419" r:id="rId7"/>
    <p:sldId id="418" r:id="rId8"/>
    <p:sldId id="421" r:id="rId9"/>
    <p:sldId id="422" r:id="rId10"/>
    <p:sldId id="423" r:id="rId11"/>
    <p:sldId id="760" r:id="rId12"/>
    <p:sldId id="779" r:id="rId13"/>
    <p:sldId id="761" r:id="rId14"/>
    <p:sldId id="762" r:id="rId15"/>
    <p:sldId id="776" r:id="rId16"/>
    <p:sldId id="764" r:id="rId17"/>
    <p:sldId id="765" r:id="rId18"/>
    <p:sldId id="772" r:id="rId19"/>
    <p:sldId id="770" r:id="rId20"/>
    <p:sldId id="771" r:id="rId21"/>
    <p:sldId id="766" r:id="rId22"/>
    <p:sldId id="778" r:id="rId23"/>
    <p:sldId id="773" r:id="rId24"/>
    <p:sldId id="327" r:id="rId25"/>
    <p:sldId id="278" r:id="rId26"/>
    <p:sldId id="287" r:id="rId27"/>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60C9807-F5A1-A9C5-3671-C0AB829BBD64}" name="Sandra Gylienė" initials="SG" userId="S::S.Gyliene@inovacijuagentura.lt::08cb275c-5084-4af5-888a-cb063b4c3b25" providerId="AD"/>
  <p188:author id="{53ADB509-6186-3896-3D2B-EC55DDA7EE79}" name="Jūratė Jakaitienė" initials="JJ" userId="S::j.jakaitiene@inovacijuagentura.lt::4181e9e4-24fb-47f8-8950-eaa19e1f47c8" providerId="AD"/>
  <p188:author id="{DD91C612-8837-1322-F430-79201D7781FC}" name="Rimantė Laurinavičiūtė" initials="RL" userId="S::R.Laurinaviciute@inovacijuagentura.lt::989a420a-f922-4b33-a22c-2e55f6a15079" providerId="AD"/>
  <p188:author id="{C487AB26-83EB-1407-A973-5E24A921E4F2}" name="Teresa Mateiko" initials="TM" userId="S::t.mateiko@inovacijuagentura.lt::621e56f5-1c1c-4da2-b310-0eaf37c800a9" providerId="AD"/>
  <p188:author id="{F6575D55-D7A6-1D86-0EF0-A502F282BEE4}" name="Egidijus Braciška" initials="EB" userId="S::e.braciska@inovacijuagentura.lt::bde26b94-9573-4360-a558-f5fbc4472024" providerId="AD"/>
  <p188:author id="{77AB3D74-C26E-81AF-44D1-0CF4250941AC}" name="Lina Mačiūnienė" initials="LM" userId="S::l.maciuniene@inovacijuagentura.lt::89e009a9-e30e-4446-9789-43c52677d49d" providerId="AD"/>
  <p188:author id="{5B46A8B7-1FD5-9784-0245-26CDD04D41E0}" name="Teresa Mateiko" initials="TM" userId="S::T.Mateiko@inovacijuagentura.lt::621e56f5-1c1c-4da2-b310-0eaf37c800a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957"/>
    <a:srgbClr val="0B0D32"/>
    <a:srgbClr val="EDE731"/>
    <a:srgbClr val="7E9CE9"/>
    <a:srgbClr val="8C5FBE"/>
    <a:srgbClr val="302757"/>
    <a:srgbClr val="EEE730"/>
    <a:srgbClr val="302857"/>
    <a:srgbClr val="0E103D"/>
    <a:srgbClr val="041B3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35825E-5426-A508-1A2B-36484B475B79}" v="28" dt="2025-01-14T10:23:02.498"/>
    <p1510:client id="{3D8108F0-3EAC-A401-1B4D-E37D3FCC191B}" v="6" dt="2025-01-14T10:22:06.681"/>
    <p1510:client id="{A08F4A5D-AF9B-4970-BD41-A51F61C9C496}" v="1" dt="2025-01-14T11:12:41.076"/>
    <p1510:client id="{A677D4DC-E4FD-46E6-BAC2-FF6D54B6900F}" v="13" dt="2025-01-14T10:11:55.207"/>
    <p1510:client id="{EF6EA8C0-BB21-4428-87F9-4A7421587B6D}" v="75" dt="2025-01-14T09:26:06.42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en-US"/>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29E91D0F-F950-4040-8B8A-8569FEA4EF0C}">
      <dgm:prSet custT="1"/>
      <dgm:spPr/>
      <dgm:t>
        <a:bodyPr/>
        <a:lstStyle/>
        <a:p>
          <a:r>
            <a:rPr lang="lt-LT" sz="2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156.2 p.)</a:t>
          </a:r>
          <a:endParaRPr lang="en-US" sz="24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853E854F-0BBC-4761-B610-34C15EB8FBF1}" type="parTrans" cxnId="{5ABD3688-1469-454E-8583-DF1D8ABB50CD}">
      <dgm:prSet/>
      <dgm:spPr/>
      <dgm:t>
        <a:bodyPr/>
        <a:lstStyle/>
        <a:p>
          <a:endParaRPr lang="en-US"/>
        </a:p>
      </dgm:t>
    </dgm:pt>
    <dgm:pt modelId="{2342F66F-2BD1-411D-AB11-1B122EFDF669}" type="sibTrans" cxnId="{5ABD3688-1469-454E-8583-DF1D8ABB50CD}">
      <dgm:prSet/>
      <dgm:spPr/>
      <dgm:t>
        <a:bodyPr/>
        <a:lstStyle/>
        <a:p>
          <a:endParaRPr lang="en-US"/>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dgm:spPr/>
    </dgm:pt>
    <dgm:pt modelId="{C73D03C0-51B9-4BED-92F2-DD8DEEC492E0}" type="pres">
      <dgm:prSet presAssocID="{5A3C3990-B4CC-4058-820C-26269B64DC87}" presName="vert1" presStyleCnt="0"/>
      <dgm:spPr/>
    </dgm:pt>
    <dgm:pt modelId="{515B9C59-7D81-4B17-98DD-ED8B3F226FB2}" type="pres">
      <dgm:prSet presAssocID="{7E7C2E05-1F78-4839-9FDD-8247AC5178C8}" presName="thickLine" presStyleLbl="alignNode1" presStyleIdx="1"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1" presStyleCnt="3"/>
      <dgm:spPr/>
    </dgm:pt>
    <dgm:pt modelId="{89D33B30-7507-4124-ACCF-419BE0ED4B2B}" type="pres">
      <dgm:prSet presAssocID="{7E7C2E05-1F78-4839-9FDD-8247AC5178C8}" presName="vert1" presStyleCnt="0"/>
      <dgm:spPr/>
    </dgm:pt>
    <dgm:pt modelId="{94AA0846-E685-4364-B6DC-9EEFC263BF1E}" type="pres">
      <dgm:prSet presAssocID="{29E91D0F-F950-4040-8B8A-8569FEA4EF0C}" presName="thickLine" presStyleLbl="alignNode1" presStyleIdx="2" presStyleCnt="3"/>
      <dgm:spPr/>
    </dgm:pt>
    <dgm:pt modelId="{A04F61B7-2D15-45BE-B3FB-25DE2A790EBA}" type="pres">
      <dgm:prSet presAssocID="{29E91D0F-F950-4040-8B8A-8569FEA4EF0C}" presName="horz1" presStyleCnt="0"/>
      <dgm:spPr/>
    </dgm:pt>
    <dgm:pt modelId="{51C74D31-751A-4AB0-B97E-A47BB1C94574}" type="pres">
      <dgm:prSet presAssocID="{29E91D0F-F950-4040-8B8A-8569FEA4EF0C}" presName="tx1" presStyleLbl="revTx" presStyleIdx="2" presStyleCnt="3"/>
      <dgm:spPr/>
    </dgm:pt>
    <dgm:pt modelId="{3EAA68E2-1C54-48D7-97EE-5D00933A3F9B}" type="pres">
      <dgm:prSet presAssocID="{29E91D0F-F950-4040-8B8A-8569FEA4EF0C}"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5ABD3688-1469-454E-8583-DF1D8ABB50CD}" srcId="{93BF8873-D6DD-4E18-A65D-04D830BAC935}" destId="{29E91D0F-F950-4040-8B8A-8569FEA4EF0C}" srcOrd="2" destOrd="0" parTransId="{853E854F-0BBC-4761-B610-34C15EB8FBF1}" sibTransId="{2342F66F-2BD1-411D-AB11-1B122EFDF669}"/>
    <dgm:cxn modelId="{7F0DA5A8-2830-4A45-A900-F6F41C80868E}" srcId="{93BF8873-D6DD-4E18-A65D-04D830BAC935}" destId="{5A3C3990-B4CC-4058-820C-26269B64DC87}" srcOrd="0" destOrd="0" parTransId="{06C9C0EF-50D2-4DF4-8262-8375C4BC76BE}" sibTransId="{5788D73E-C8AE-4B0E-97B4-263611412F1B}"/>
    <dgm:cxn modelId="{DAEE98C0-3177-4D6C-80B2-1809E012CC5B}" type="presOf" srcId="{29E91D0F-F950-4040-8B8A-8569FEA4EF0C}" destId="{51C74D31-751A-4AB0-B97E-A47BB1C94574}"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291EECFE-681F-4CAB-9F00-100951CD3CA0}" srcId="{93BF8873-D6DD-4E18-A65D-04D830BAC935}" destId="{7E7C2E05-1F78-4839-9FDD-8247AC5178C8}" srcOrd="1"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C102D95D-D0F3-4F2C-BC44-FA4E53D45B21}" type="presParOf" srcId="{5D08C8BD-54BF-4279-9BC1-5E1C8BEBB9BF}" destId="{515B9C59-7D81-4B17-98DD-ED8B3F226FB2}" srcOrd="2" destOrd="0" presId="urn:microsoft.com/office/officeart/2008/layout/LinedList"/>
    <dgm:cxn modelId="{E75FF5C0-64DC-421B-A5F2-D023988B4D89}" type="presParOf" srcId="{5D08C8BD-54BF-4279-9BC1-5E1C8BEBB9BF}" destId="{5CCF300A-30E6-46E7-8F6E-720383B52CA4}" srcOrd="3"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 modelId="{BBD21990-A40F-47A4-A4D4-205B23C55FB6}" type="presParOf" srcId="{5D08C8BD-54BF-4279-9BC1-5E1C8BEBB9BF}" destId="{94AA0846-E685-4364-B6DC-9EEFC263BF1E}" srcOrd="4" destOrd="0" presId="urn:microsoft.com/office/officeart/2008/layout/LinedList"/>
    <dgm:cxn modelId="{23AF49EE-EE55-4460-BDB8-58DA9C87BB32}" type="presParOf" srcId="{5D08C8BD-54BF-4279-9BC1-5E1C8BEBB9BF}" destId="{A04F61B7-2D15-45BE-B3FB-25DE2A790EBA}" srcOrd="5" destOrd="0" presId="urn:microsoft.com/office/officeart/2008/layout/LinedList"/>
    <dgm:cxn modelId="{D595AEC4-137A-4693-9EC9-379194B8AF93}" type="presParOf" srcId="{A04F61B7-2D15-45BE-B3FB-25DE2A790EBA}" destId="{51C74D31-751A-4AB0-B97E-A47BB1C94574}" srcOrd="0" destOrd="0" presId="urn:microsoft.com/office/officeart/2008/layout/LinedList"/>
    <dgm:cxn modelId="{04A69D10-3D9D-4D94-B1FC-E02D985DC615}" type="presParOf" srcId="{A04F61B7-2D15-45BE-B3FB-25DE2A790EBA}" destId="{3EAA68E2-1C54-48D7-97EE-5D00933A3F9B}" srcOrd="1" destOrd="0" presId="urn:microsoft.com/office/officeart/2008/layout/LinedList"/>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BF8873-D6DD-4E18-A65D-04D830BAC935}"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5A3C3990-B4CC-4058-820C-26269B64DC87}">
      <dgm:prSet custT="1"/>
      <dgm:spPr/>
      <dgm:t>
        <a:bodyPr/>
        <a:lstStyle/>
        <a:p>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sąskaitos, atidarytos projekto lėšų apskaitai, numerį ir dokumentus, pagrindžiančius, kad nurodyta atsiskaitomoji sąskaita atidaryta projekto vykdytojo vardu</a:t>
          </a:r>
          <a:endParaRPr lang="en-US" sz="20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06C9C0EF-50D2-4DF4-8262-8375C4BC76BE}" type="parTrans" cxnId="{7F0DA5A8-2830-4A45-A900-F6F41C80868E}">
      <dgm:prSet/>
      <dgm:spPr/>
      <dgm:t>
        <a:bodyPr/>
        <a:lstStyle/>
        <a:p>
          <a:endParaRPr lang="en-US"/>
        </a:p>
      </dgm:t>
    </dgm:pt>
    <dgm:pt modelId="{5788D73E-C8AE-4B0E-97B4-263611412F1B}" type="sibTrans" cxnId="{7F0DA5A8-2830-4A45-A900-F6F41C80868E}">
      <dgm:prSet/>
      <dgm:spPr/>
      <dgm:t>
        <a:bodyPr/>
        <a:lstStyle/>
        <a:p>
          <a:endParaRPr lang="en-US"/>
        </a:p>
      </dgm:t>
    </dgm:pt>
    <dgm:pt modelId="{7E7C2E05-1F78-4839-9FDD-8247AC5178C8}">
      <dgm:prSet custT="1"/>
      <dgm:spPr/>
      <dgm:t>
        <a:bodyPr/>
        <a:lstStyle/>
        <a:p>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EBDABD2D-00DA-4ADF-954D-82DBDC05F333}" type="parTrans" cxnId="{291EECFE-681F-4CAB-9F00-100951CD3CA0}">
      <dgm:prSet/>
      <dgm:spPr/>
      <dgm:t>
        <a:bodyPr/>
        <a:lstStyle/>
        <a:p>
          <a:endParaRPr lang="en-US"/>
        </a:p>
      </dgm:t>
    </dgm:pt>
    <dgm:pt modelId="{FD821A6B-7025-42F2-9691-2860891E0841}" type="sibTrans" cxnId="{291EECFE-681F-4CAB-9F00-100951CD3CA0}">
      <dgm:prSet/>
      <dgm:spPr/>
      <dgm:t>
        <a:bodyPr/>
        <a:lstStyle/>
        <a:p>
          <a:endParaRPr lang="en-US"/>
        </a:p>
      </dgm:t>
    </dgm:pt>
    <dgm:pt modelId="{90C51824-7471-406A-A1BE-9512E72B8ADB}">
      <dgm:prSet custT="1"/>
      <dgm:spPr/>
      <dgm:t>
        <a:bodyPr/>
        <a:lstStyle/>
        <a:p>
          <a:pPr>
            <a:buClr>
              <a:srgbClr val="000000"/>
            </a:buClr>
            <a:buSzPts val="1000"/>
            <a:buFont typeface="+mj-lt"/>
            <a:buAutoNum type="arabicPeriod"/>
          </a:pPr>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Veiklos ataskaitoje suplanuotų sumų pagrindimo dokumentus (sutartys, komerciniai pasiūlymai, sąskaitos, skaičiavimai ir pan.)</a:t>
          </a:r>
          <a:endParaRPr lang="en-US" sz="20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gm:t>
    </dgm:pt>
    <dgm:pt modelId="{26F2954F-D469-4800-A062-8CE088627AC3}" type="parTrans" cxnId="{02B906EE-1A29-40DC-893D-0C40B1424AB5}">
      <dgm:prSet/>
      <dgm:spPr/>
      <dgm:t>
        <a:bodyPr/>
        <a:lstStyle/>
        <a:p>
          <a:endParaRPr lang="lt-LT"/>
        </a:p>
      </dgm:t>
    </dgm:pt>
    <dgm:pt modelId="{90546A70-B5D4-4047-9BA4-384912982475}" type="sibTrans" cxnId="{02B906EE-1A29-40DC-893D-0C40B1424AB5}">
      <dgm:prSet/>
      <dgm:spPr/>
      <dgm:t>
        <a:bodyPr/>
        <a:lstStyle/>
        <a:p>
          <a:endParaRPr lang="lt-LT"/>
        </a:p>
      </dgm:t>
    </dgm:pt>
    <dgm:pt modelId="{5D08C8BD-54BF-4279-9BC1-5E1C8BEBB9BF}" type="pres">
      <dgm:prSet presAssocID="{93BF8873-D6DD-4E18-A65D-04D830BAC935}" presName="vert0" presStyleCnt="0">
        <dgm:presLayoutVars>
          <dgm:dir/>
          <dgm:animOne val="branch"/>
          <dgm:animLvl val="lvl"/>
        </dgm:presLayoutVars>
      </dgm:prSet>
      <dgm:spPr/>
    </dgm:pt>
    <dgm:pt modelId="{CA103F0B-BED1-4951-A58C-E4089BC7B287}" type="pres">
      <dgm:prSet presAssocID="{5A3C3990-B4CC-4058-820C-26269B64DC87}" presName="thickLine" presStyleLbl="alignNode1" presStyleIdx="0" presStyleCnt="3"/>
      <dgm:spPr/>
    </dgm:pt>
    <dgm:pt modelId="{54C3C40A-3BE1-45FC-8210-C80201ED1293}" type="pres">
      <dgm:prSet presAssocID="{5A3C3990-B4CC-4058-820C-26269B64DC87}" presName="horz1" presStyleCnt="0"/>
      <dgm:spPr/>
    </dgm:pt>
    <dgm:pt modelId="{4AF531B9-9D6A-482A-A502-3AB861FB719C}" type="pres">
      <dgm:prSet presAssocID="{5A3C3990-B4CC-4058-820C-26269B64DC87}" presName="tx1" presStyleLbl="revTx" presStyleIdx="0" presStyleCnt="3" custScaleY="46630"/>
      <dgm:spPr/>
    </dgm:pt>
    <dgm:pt modelId="{C73D03C0-51B9-4BED-92F2-DD8DEEC492E0}" type="pres">
      <dgm:prSet presAssocID="{5A3C3990-B4CC-4058-820C-26269B64DC87}" presName="vert1" presStyleCnt="0"/>
      <dgm:spPr/>
    </dgm:pt>
    <dgm:pt modelId="{3DEF8C26-934F-45FF-8027-4F75AEA33416}" type="pres">
      <dgm:prSet presAssocID="{90C51824-7471-406A-A1BE-9512E72B8ADB}" presName="thickLine" presStyleLbl="alignNode1" presStyleIdx="1" presStyleCnt="3"/>
      <dgm:spPr/>
    </dgm:pt>
    <dgm:pt modelId="{132A6338-E1F0-4A41-8F5F-5167FB88E63E}" type="pres">
      <dgm:prSet presAssocID="{90C51824-7471-406A-A1BE-9512E72B8ADB}" presName="horz1" presStyleCnt="0"/>
      <dgm:spPr/>
    </dgm:pt>
    <dgm:pt modelId="{62841EF8-2A42-424E-8096-B2CF16541199}" type="pres">
      <dgm:prSet presAssocID="{90C51824-7471-406A-A1BE-9512E72B8ADB}" presName="tx1" presStyleLbl="revTx" presStyleIdx="1" presStyleCnt="3" custScaleY="30825"/>
      <dgm:spPr/>
    </dgm:pt>
    <dgm:pt modelId="{C886E252-70BA-482D-9141-51BF4F863898}" type="pres">
      <dgm:prSet presAssocID="{90C51824-7471-406A-A1BE-9512E72B8ADB}" presName="vert1" presStyleCnt="0"/>
      <dgm:spPr/>
    </dgm:pt>
    <dgm:pt modelId="{515B9C59-7D81-4B17-98DD-ED8B3F226FB2}" type="pres">
      <dgm:prSet presAssocID="{7E7C2E05-1F78-4839-9FDD-8247AC5178C8}" presName="thickLine" presStyleLbl="alignNode1" presStyleIdx="2" presStyleCnt="3"/>
      <dgm:spPr/>
    </dgm:pt>
    <dgm:pt modelId="{5CCF300A-30E6-46E7-8F6E-720383B52CA4}" type="pres">
      <dgm:prSet presAssocID="{7E7C2E05-1F78-4839-9FDD-8247AC5178C8}" presName="horz1" presStyleCnt="0"/>
      <dgm:spPr/>
    </dgm:pt>
    <dgm:pt modelId="{46987B70-4F26-44E8-86E9-5371772ADF26}" type="pres">
      <dgm:prSet presAssocID="{7E7C2E05-1F78-4839-9FDD-8247AC5178C8}" presName="tx1" presStyleLbl="revTx" presStyleIdx="2" presStyleCnt="3"/>
      <dgm:spPr/>
    </dgm:pt>
    <dgm:pt modelId="{89D33B30-7507-4124-ACCF-419BE0ED4B2B}" type="pres">
      <dgm:prSet presAssocID="{7E7C2E05-1F78-4839-9FDD-8247AC5178C8}" presName="vert1" presStyleCnt="0"/>
      <dgm:spPr/>
    </dgm:pt>
  </dgm:ptLst>
  <dgm:cxnLst>
    <dgm:cxn modelId="{65230400-7B94-4DD1-BB31-50F6AF993E51}" type="presOf" srcId="{5A3C3990-B4CC-4058-820C-26269B64DC87}" destId="{4AF531B9-9D6A-482A-A502-3AB861FB719C}" srcOrd="0" destOrd="0" presId="urn:microsoft.com/office/officeart/2008/layout/LinedList"/>
    <dgm:cxn modelId="{EEA1842B-9224-4CC8-B760-951A70BEE49D}" type="presOf" srcId="{93BF8873-D6DD-4E18-A65D-04D830BAC935}" destId="{5D08C8BD-54BF-4279-9BC1-5E1C8BEBB9BF}" srcOrd="0" destOrd="0" presId="urn:microsoft.com/office/officeart/2008/layout/LinedList"/>
    <dgm:cxn modelId="{7F0DA5A8-2830-4A45-A900-F6F41C80868E}" srcId="{93BF8873-D6DD-4E18-A65D-04D830BAC935}" destId="{5A3C3990-B4CC-4058-820C-26269B64DC87}" srcOrd="0" destOrd="0" parTransId="{06C9C0EF-50D2-4DF4-8262-8375C4BC76BE}" sibTransId="{5788D73E-C8AE-4B0E-97B4-263611412F1B}"/>
    <dgm:cxn modelId="{3592E6C5-A24E-4171-8866-7EA2D4E44D70}" type="presOf" srcId="{90C51824-7471-406A-A1BE-9512E72B8ADB}" destId="{62841EF8-2A42-424E-8096-B2CF16541199}" srcOrd="0" destOrd="0" presId="urn:microsoft.com/office/officeart/2008/layout/LinedList"/>
    <dgm:cxn modelId="{F2B382CB-CF68-4ADE-8CE5-88F5CB9BCED6}" type="presOf" srcId="{7E7C2E05-1F78-4839-9FDD-8247AC5178C8}" destId="{46987B70-4F26-44E8-86E9-5371772ADF26}" srcOrd="0" destOrd="0" presId="urn:microsoft.com/office/officeart/2008/layout/LinedList"/>
    <dgm:cxn modelId="{02B906EE-1A29-40DC-893D-0C40B1424AB5}" srcId="{93BF8873-D6DD-4E18-A65D-04D830BAC935}" destId="{90C51824-7471-406A-A1BE-9512E72B8ADB}" srcOrd="1" destOrd="0" parTransId="{26F2954F-D469-4800-A062-8CE088627AC3}" sibTransId="{90546A70-B5D4-4047-9BA4-384912982475}"/>
    <dgm:cxn modelId="{291EECFE-681F-4CAB-9F00-100951CD3CA0}" srcId="{93BF8873-D6DD-4E18-A65D-04D830BAC935}" destId="{7E7C2E05-1F78-4839-9FDD-8247AC5178C8}" srcOrd="2" destOrd="0" parTransId="{EBDABD2D-00DA-4ADF-954D-82DBDC05F333}" sibTransId="{FD821A6B-7025-42F2-9691-2860891E0841}"/>
    <dgm:cxn modelId="{DEB67C28-9DE8-40CE-A0A7-9AC2E99A6D60}" type="presParOf" srcId="{5D08C8BD-54BF-4279-9BC1-5E1C8BEBB9BF}" destId="{CA103F0B-BED1-4951-A58C-E4089BC7B287}" srcOrd="0" destOrd="0" presId="urn:microsoft.com/office/officeart/2008/layout/LinedList"/>
    <dgm:cxn modelId="{752B9BD4-CA18-4775-9D2B-4F9C1A20BAC6}" type="presParOf" srcId="{5D08C8BD-54BF-4279-9BC1-5E1C8BEBB9BF}" destId="{54C3C40A-3BE1-45FC-8210-C80201ED1293}" srcOrd="1" destOrd="0" presId="urn:microsoft.com/office/officeart/2008/layout/LinedList"/>
    <dgm:cxn modelId="{6D70D970-65FD-48EA-A155-421D117211E6}" type="presParOf" srcId="{54C3C40A-3BE1-45FC-8210-C80201ED1293}" destId="{4AF531B9-9D6A-482A-A502-3AB861FB719C}" srcOrd="0" destOrd="0" presId="urn:microsoft.com/office/officeart/2008/layout/LinedList"/>
    <dgm:cxn modelId="{18AD701E-9118-4948-AE07-CFA06F5ADFB1}" type="presParOf" srcId="{54C3C40A-3BE1-45FC-8210-C80201ED1293}" destId="{C73D03C0-51B9-4BED-92F2-DD8DEEC492E0}" srcOrd="1" destOrd="0" presId="urn:microsoft.com/office/officeart/2008/layout/LinedList"/>
    <dgm:cxn modelId="{1945B4E5-68AD-44EF-B50D-BDFA38C01904}" type="presParOf" srcId="{5D08C8BD-54BF-4279-9BC1-5E1C8BEBB9BF}" destId="{3DEF8C26-934F-45FF-8027-4F75AEA33416}" srcOrd="2" destOrd="0" presId="urn:microsoft.com/office/officeart/2008/layout/LinedList"/>
    <dgm:cxn modelId="{F9AEC25D-14FB-4096-90BE-A8634613CE94}" type="presParOf" srcId="{5D08C8BD-54BF-4279-9BC1-5E1C8BEBB9BF}" destId="{132A6338-E1F0-4A41-8F5F-5167FB88E63E}" srcOrd="3" destOrd="0" presId="urn:microsoft.com/office/officeart/2008/layout/LinedList"/>
    <dgm:cxn modelId="{A1EF2836-804D-43E6-B70F-F8087A9B4CBB}" type="presParOf" srcId="{132A6338-E1F0-4A41-8F5F-5167FB88E63E}" destId="{62841EF8-2A42-424E-8096-B2CF16541199}" srcOrd="0" destOrd="0" presId="urn:microsoft.com/office/officeart/2008/layout/LinedList"/>
    <dgm:cxn modelId="{557A6F86-B389-4285-AFA3-D16CCE7E1852}" type="presParOf" srcId="{132A6338-E1F0-4A41-8F5F-5167FB88E63E}" destId="{C886E252-70BA-482D-9141-51BF4F863898}" srcOrd="1" destOrd="0" presId="urn:microsoft.com/office/officeart/2008/layout/LinedList"/>
    <dgm:cxn modelId="{C102D95D-D0F3-4F2C-BC44-FA4E53D45B21}" type="presParOf" srcId="{5D08C8BD-54BF-4279-9BC1-5E1C8BEBB9BF}" destId="{515B9C59-7D81-4B17-98DD-ED8B3F226FB2}" srcOrd="4" destOrd="0" presId="urn:microsoft.com/office/officeart/2008/layout/LinedList"/>
    <dgm:cxn modelId="{E75FF5C0-64DC-421B-A5F2-D023988B4D89}" type="presParOf" srcId="{5D08C8BD-54BF-4279-9BC1-5E1C8BEBB9BF}" destId="{5CCF300A-30E6-46E7-8F6E-720383B52CA4}" srcOrd="5" destOrd="0" presId="urn:microsoft.com/office/officeart/2008/layout/LinedList"/>
    <dgm:cxn modelId="{3254B7C7-020D-438D-B978-3AE3EA741D67}" type="presParOf" srcId="{5CCF300A-30E6-46E7-8F6E-720383B52CA4}" destId="{46987B70-4F26-44E8-86E9-5371772ADF26}" srcOrd="0" destOrd="0" presId="urn:microsoft.com/office/officeart/2008/layout/LinedList"/>
    <dgm:cxn modelId="{1417CB67-50A1-4020-A26D-C9AD05D446EE}" type="presParOf" srcId="{5CCF300A-30E6-46E7-8F6E-720383B52CA4}" destId="{89D33B30-7507-4124-ACCF-419BE0ED4B2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FA7B3462-23B4-4CDE-81F4-D2C7F725F1BA}">
      <dgm:prSet custT="1"/>
      <dgm:spPr/>
      <dgm:t>
        <a:bodyPr/>
        <a:lstStyle/>
        <a:p>
          <a:pPr algn="ctr"/>
          <a:r>
            <a:rPr lang="lt-LT" sz="2000" kern="1200">
              <a:solidFill>
                <a:schemeClr val="bg1"/>
              </a:solidFill>
              <a:latin typeface="Verdana" panose="020B0604030504040204" pitchFamily="34" charset="0"/>
              <a:ea typeface="Verdana" panose="020B0604030504040204" pitchFamily="34" charset="0"/>
            </a:rPr>
            <a:t>MTEP paslaugų įsigijimo iš išorės šaltinių įprastomis rinkos sąlygomis, išlaidos (t. y. kai perkama iš išorinių šaltinių už rinkos kainas, pagal šalių sudarytą sandorį, kai nėra jokių susijusių slapto susitarimo elementų)</a:t>
          </a:r>
          <a:endParaRPr lang="lt-LT" sz="2000" kern="1200">
            <a:solidFill>
              <a:schemeClr val="bg1"/>
            </a:solidFill>
            <a:latin typeface="Verdana" panose="020B0604030504040204" pitchFamily="34" charset="0"/>
            <a:ea typeface="Verdana" panose="020B0604030504040204" pitchFamily="34" charset="0"/>
            <a:cs typeface="+mn-cs"/>
          </a:endParaRPr>
        </a:p>
      </dgm:t>
    </dgm:pt>
    <dgm:pt modelId="{96DC7842-B9B2-4A72-A6B3-1D6F9E71D723}" type="parTrans" cxnId="{4D02588B-47D6-4942-8B5C-F081CD076A50}">
      <dgm:prSet/>
      <dgm:spPr/>
      <dgm:t>
        <a:bodyPr/>
        <a:lstStyle/>
        <a:p>
          <a:endParaRPr lang="lt-LT"/>
        </a:p>
      </dgm:t>
    </dgm:pt>
    <dgm:pt modelId="{0942F389-12A2-4624-A702-AACA2FB43E50}" type="sibTrans" cxnId="{4D02588B-47D6-4942-8B5C-F081CD076A50}">
      <dgm:prSet/>
      <dgm:spPr/>
      <dgm:t>
        <a:bodyPr/>
        <a:lstStyle/>
        <a:p>
          <a:endParaRPr lang="lt-LT"/>
        </a:p>
      </dgm:t>
    </dgm:pt>
    <dgm:pt modelId="{D4D1F185-9D69-49AB-B19C-2C1353FF7416}">
      <dgm:prSet/>
      <dgm:spPr/>
      <dgm:t>
        <a:bodyPr/>
        <a:lstStyle/>
        <a:p>
          <a:pPr algn="ctr"/>
          <a:r>
            <a:rPr lang="lt-LT">
              <a:solidFill>
                <a:schemeClr val="bg1"/>
              </a:solidFill>
              <a:latin typeface="Verdana" panose="020B0604030504040204" pitchFamily="34" charset="0"/>
              <a:ea typeface="Verdana" panose="020B0604030504040204" pitchFamily="34" charset="0"/>
            </a:rPr>
            <a:t>Išlaidos pagal sutartis vykdomiems moksliniams tyrimams, žinioms ir patentams, perkamiems arba įsigyjamiems pagal licenciją iš išorės šaltinių įprastomis rinkos sąlygomis, taip pat konsultavimo ir lygiaverčių paslaugų, naudojamų vien projektui, išlaidos. </a:t>
          </a:r>
        </a:p>
      </dgm:t>
    </dgm:pt>
    <dgm:pt modelId="{12A2052A-B65A-4BA2-9E7E-147B84E7B989}" type="parTrans" cxnId="{F5E7A9F9-F2D4-4EC7-BCA0-4FAD32F69168}">
      <dgm:prSet/>
      <dgm:spPr/>
      <dgm:t>
        <a:bodyPr/>
        <a:lstStyle/>
        <a:p>
          <a:endParaRPr lang="lt-LT"/>
        </a:p>
      </dgm:t>
    </dgm:pt>
    <dgm:pt modelId="{671CA525-D4B4-4D2B-B78D-BA9E971A1C8F}" type="sibTrans" cxnId="{F5E7A9F9-F2D4-4EC7-BCA0-4FAD32F69168}">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1F238CCF-26AA-4FA9-BE3E-E1B4F2F33DB7}" type="pres">
      <dgm:prSet presAssocID="{FA7B3462-23B4-4CDE-81F4-D2C7F725F1BA}" presName="thickLine" presStyleLbl="alignNode1" presStyleIdx="0" presStyleCnt="2"/>
      <dgm:spPr/>
    </dgm:pt>
    <dgm:pt modelId="{650D38FD-73CF-4BCB-B09B-830AE41DFDA3}" type="pres">
      <dgm:prSet presAssocID="{FA7B3462-23B4-4CDE-81F4-D2C7F725F1BA}" presName="horz1" presStyleCnt="0"/>
      <dgm:spPr/>
    </dgm:pt>
    <dgm:pt modelId="{33C8F0D4-10AE-4EFB-95AB-E8D38DCA1028}" type="pres">
      <dgm:prSet presAssocID="{FA7B3462-23B4-4CDE-81F4-D2C7F725F1BA}" presName="tx1" presStyleLbl="revTx" presStyleIdx="0" presStyleCnt="2"/>
      <dgm:spPr/>
    </dgm:pt>
    <dgm:pt modelId="{2E429C3E-6FD1-497C-8D18-86E4E01287DE}" type="pres">
      <dgm:prSet presAssocID="{FA7B3462-23B4-4CDE-81F4-D2C7F725F1BA}" presName="vert1" presStyleCnt="0"/>
      <dgm:spPr/>
    </dgm:pt>
    <dgm:pt modelId="{89FDF8FD-D6A5-45DA-8ED9-24E5687A8EF3}" type="pres">
      <dgm:prSet presAssocID="{D4D1F185-9D69-49AB-B19C-2C1353FF7416}" presName="thickLine" presStyleLbl="alignNode1" presStyleIdx="1" presStyleCnt="2"/>
      <dgm:spPr/>
    </dgm:pt>
    <dgm:pt modelId="{CB97DDE8-FBC5-4E2B-801F-C974609FAA46}" type="pres">
      <dgm:prSet presAssocID="{D4D1F185-9D69-49AB-B19C-2C1353FF7416}" presName="horz1" presStyleCnt="0"/>
      <dgm:spPr/>
    </dgm:pt>
    <dgm:pt modelId="{D32672D5-DE22-4454-B6AD-8FD678702B43}" type="pres">
      <dgm:prSet presAssocID="{D4D1F185-9D69-49AB-B19C-2C1353FF7416}" presName="tx1" presStyleLbl="revTx" presStyleIdx="1" presStyleCnt="2"/>
      <dgm:spPr/>
    </dgm:pt>
    <dgm:pt modelId="{A1BBD8E0-58DD-4FB4-8DA6-6500E234B911}" type="pres">
      <dgm:prSet presAssocID="{D4D1F185-9D69-49AB-B19C-2C1353FF7416}"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3FF7E854-9FFD-447D-9FDD-1EC2C7C7ED83}" type="presOf" srcId="{FA7B3462-23B4-4CDE-81F4-D2C7F725F1BA}" destId="{33C8F0D4-10AE-4EFB-95AB-E8D38DCA1028}" srcOrd="0" destOrd="0" presId="urn:microsoft.com/office/officeart/2008/layout/LinedList"/>
    <dgm:cxn modelId="{09472D8B-F67C-4FEB-92D9-64D9495DCA4A}" type="presOf" srcId="{D4D1F185-9D69-49AB-B19C-2C1353FF7416}" destId="{D32672D5-DE22-4454-B6AD-8FD678702B43}" srcOrd="0" destOrd="0" presId="urn:microsoft.com/office/officeart/2008/layout/LinedList"/>
    <dgm:cxn modelId="{4D02588B-47D6-4942-8B5C-F081CD076A50}" srcId="{92B8F7E0-382E-4969-83F5-5EF6A57C7473}" destId="{FA7B3462-23B4-4CDE-81F4-D2C7F725F1BA}" srcOrd="0" destOrd="0" parTransId="{96DC7842-B9B2-4A72-A6B3-1D6F9E71D723}" sibTransId="{0942F389-12A2-4624-A702-AACA2FB43E50}"/>
    <dgm:cxn modelId="{F5E7A9F9-F2D4-4EC7-BCA0-4FAD32F69168}" srcId="{92B8F7E0-382E-4969-83F5-5EF6A57C7473}" destId="{D4D1F185-9D69-49AB-B19C-2C1353FF7416}" srcOrd="1" destOrd="0" parTransId="{12A2052A-B65A-4BA2-9E7E-147B84E7B989}" sibTransId="{671CA525-D4B4-4D2B-B78D-BA9E971A1C8F}"/>
    <dgm:cxn modelId="{775D1379-4C74-41EB-B233-DE27684DC617}" type="presParOf" srcId="{ECDAF359-4BA8-4DB9-B502-DD286EF50EAC}" destId="{1F238CCF-26AA-4FA9-BE3E-E1B4F2F33DB7}" srcOrd="0" destOrd="0" presId="urn:microsoft.com/office/officeart/2008/layout/LinedList"/>
    <dgm:cxn modelId="{CBF486A7-B439-4CC1-A2E2-DA77D5C586DE}" type="presParOf" srcId="{ECDAF359-4BA8-4DB9-B502-DD286EF50EAC}" destId="{650D38FD-73CF-4BCB-B09B-830AE41DFDA3}" srcOrd="1" destOrd="0" presId="urn:microsoft.com/office/officeart/2008/layout/LinedList"/>
    <dgm:cxn modelId="{0E418362-DCF6-4CBC-A0C5-6744C8B423C9}" type="presParOf" srcId="{650D38FD-73CF-4BCB-B09B-830AE41DFDA3}" destId="{33C8F0D4-10AE-4EFB-95AB-E8D38DCA1028}" srcOrd="0" destOrd="0" presId="urn:microsoft.com/office/officeart/2008/layout/LinedList"/>
    <dgm:cxn modelId="{BB9B5D69-7576-4790-8670-7CE5EB4CF77B}" type="presParOf" srcId="{650D38FD-73CF-4BCB-B09B-830AE41DFDA3}" destId="{2E429C3E-6FD1-497C-8D18-86E4E01287DE}" srcOrd="1" destOrd="0" presId="urn:microsoft.com/office/officeart/2008/layout/LinedList"/>
    <dgm:cxn modelId="{58015C2E-A338-436B-AB79-ECE267B27156}" type="presParOf" srcId="{ECDAF359-4BA8-4DB9-B502-DD286EF50EAC}" destId="{89FDF8FD-D6A5-45DA-8ED9-24E5687A8EF3}" srcOrd="2" destOrd="0" presId="urn:microsoft.com/office/officeart/2008/layout/LinedList"/>
    <dgm:cxn modelId="{C95BDB00-54A9-4447-B9B8-0831AC12D16A}" type="presParOf" srcId="{ECDAF359-4BA8-4DB9-B502-DD286EF50EAC}" destId="{CB97DDE8-FBC5-4E2B-801F-C974609FAA46}" srcOrd="3" destOrd="0" presId="urn:microsoft.com/office/officeart/2008/layout/LinedList"/>
    <dgm:cxn modelId="{DCB7D5BD-5965-4BC6-BDEB-44BAF372B0F8}" type="presParOf" srcId="{CB97DDE8-FBC5-4E2B-801F-C974609FAA46}" destId="{D32672D5-DE22-4454-B6AD-8FD678702B43}" srcOrd="0" destOrd="0" presId="urn:microsoft.com/office/officeart/2008/layout/LinedList"/>
    <dgm:cxn modelId="{A7E55CB0-D58E-4315-9216-36CB207007D1}" type="presParOf" srcId="{CB97DDE8-FBC5-4E2B-801F-C974609FAA46}" destId="{A1BBD8E0-58DD-4FB4-8DA6-6500E234B91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BE068A5-7261-4116-B911-412942F344FF}">
      <dgm:prSet custT="1"/>
      <dgm:spPr/>
      <dgm:t>
        <a:bodyPr anchor="ctr"/>
        <a:lstStyle/>
        <a:p>
          <a:pPr algn="ctr"/>
          <a:r>
            <a:rPr lang="lt-LT" sz="2000" kern="1200">
              <a:solidFill>
                <a:schemeClr val="bg1"/>
              </a:solidFill>
              <a:latin typeface="Verdana" panose="020B0604030504040204" pitchFamily="34" charset="0"/>
              <a:ea typeface="Verdana" panose="020B0604030504040204" pitchFamily="34" charset="0"/>
            </a:rPr>
            <a:t>Su kitomis veiklos sąnaudomis, įskaitant sąnaudas medžiagoms, mažaverčiam inventoriui, atsargoms ir panašiems produktams, priskirtiniems trumpalaikiam turtui, tiesiogiai susijusiomis su MTEP veikla, susijusios išlaidos </a:t>
          </a:r>
          <a:endParaRPr lang="en-US" sz="2000" kern="1200">
            <a:solidFill>
              <a:schemeClr val="bg1"/>
            </a:solidFill>
            <a:effectLst/>
            <a:latin typeface="Verdana" panose="020B0604030504040204" pitchFamily="34" charset="0"/>
            <a:ea typeface="Verdana" panose="020B0604030504040204" pitchFamily="34" charset="0"/>
            <a:cs typeface="+mn-cs"/>
          </a:endParaRPr>
        </a:p>
      </dgm:t>
    </dgm:pt>
    <dgm:pt modelId="{E9F6203B-0F60-42FC-9539-4D44D35BA1FB}" type="parTrans" cxnId="{843DA584-BF6C-471D-B1A5-FB721708996E}">
      <dgm:prSet/>
      <dgm:spPr/>
      <dgm:t>
        <a:bodyPr/>
        <a:lstStyle/>
        <a:p>
          <a:endParaRPr lang="lt-LT"/>
        </a:p>
      </dgm:t>
    </dgm:pt>
    <dgm:pt modelId="{C940CED6-C663-42D4-97D6-4E0F8C611018}" type="sibTrans" cxnId="{843DA584-BF6C-471D-B1A5-FB721708996E}">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D9EFEE95-C5AD-4B5B-AE7F-5496C237FD96}" type="pres">
      <dgm:prSet presAssocID="{3BE068A5-7261-4116-B911-412942F344FF}" presName="thickLine" presStyleLbl="alignNode1" presStyleIdx="0" presStyleCnt="1"/>
      <dgm:spPr/>
    </dgm:pt>
    <dgm:pt modelId="{24774C60-7EE6-40E9-81D6-48ABA65225ED}" type="pres">
      <dgm:prSet presAssocID="{3BE068A5-7261-4116-B911-412942F344FF}" presName="horz1" presStyleCnt="0"/>
      <dgm:spPr/>
    </dgm:pt>
    <dgm:pt modelId="{E628AE55-5656-4980-A73A-009AE5938F70}" type="pres">
      <dgm:prSet presAssocID="{3BE068A5-7261-4116-B911-412942F344FF}" presName="tx1" presStyleLbl="revTx" presStyleIdx="0" presStyleCnt="1" custScaleY="74572"/>
      <dgm:spPr/>
    </dgm:pt>
    <dgm:pt modelId="{365382C5-529C-40DC-9449-840B27F36F3C}" type="pres">
      <dgm:prSet presAssocID="{3BE068A5-7261-4116-B911-412942F344FF}"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843DA584-BF6C-471D-B1A5-FB721708996E}" srcId="{92B8F7E0-382E-4969-83F5-5EF6A57C7473}" destId="{3BE068A5-7261-4116-B911-412942F344FF}" srcOrd="0" destOrd="0" parTransId="{E9F6203B-0F60-42FC-9539-4D44D35BA1FB}" sibTransId="{C940CED6-C663-42D4-97D6-4E0F8C611018}"/>
    <dgm:cxn modelId="{CC822E91-5EA9-444B-9765-53170C325818}" type="presOf" srcId="{3BE068A5-7261-4116-B911-412942F344FF}" destId="{E628AE55-5656-4980-A73A-009AE5938F70}" srcOrd="0" destOrd="0" presId="urn:microsoft.com/office/officeart/2008/layout/LinedList"/>
    <dgm:cxn modelId="{EEB74B79-EB59-429E-8253-44F5DDE78B82}" type="presParOf" srcId="{ECDAF359-4BA8-4DB9-B502-DD286EF50EAC}" destId="{D9EFEE95-C5AD-4B5B-AE7F-5496C237FD96}" srcOrd="0" destOrd="0" presId="urn:microsoft.com/office/officeart/2008/layout/LinedList"/>
    <dgm:cxn modelId="{FBA18C71-516E-48AF-8F05-318AF1B3265C}" type="presParOf" srcId="{ECDAF359-4BA8-4DB9-B502-DD286EF50EAC}" destId="{24774C60-7EE6-40E9-81D6-48ABA65225ED}" srcOrd="1" destOrd="0" presId="urn:microsoft.com/office/officeart/2008/layout/LinedList"/>
    <dgm:cxn modelId="{4317F488-FCF4-4B83-8171-86C662112BD5}" type="presParOf" srcId="{24774C60-7EE6-40E9-81D6-48ABA65225ED}" destId="{E628AE55-5656-4980-A73A-009AE5938F70}" srcOrd="0" destOrd="0" presId="urn:microsoft.com/office/officeart/2008/layout/LinedList"/>
    <dgm:cxn modelId="{62872B43-2D97-4EF7-9733-316E79817E7A}" type="presParOf" srcId="{24774C60-7EE6-40E9-81D6-48ABA65225ED}" destId="{365382C5-529C-40DC-9449-840B27F36F3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BE068A5-7261-4116-B911-412942F344FF}">
      <dgm:prSet custT="1"/>
      <dgm:spPr/>
      <dgm:t>
        <a:bodyPr anchor="ctr"/>
        <a:lstStyle/>
        <a:p>
          <a:pPr algn="ctr"/>
          <a:r>
            <a:rPr lang="lt-LT" sz="2000" u="none" kern="1200">
              <a:solidFill>
                <a:srgbClr val="FFFFFF"/>
              </a:solidFill>
              <a:effectLst/>
              <a:latin typeface="Verdana" panose="020B0604030504040204" pitchFamily="34" charset="0"/>
              <a:ea typeface="Verdana" panose="020B0604030504040204" pitchFamily="34" charset="0"/>
              <a:cs typeface="+mn-cs"/>
            </a:rPr>
            <a:t>Išlaidos priemonėms ir įrenginiams, atsižvelgiant į mastą ir laikotarpį, kuriuo jie naudojami projektui. Jei šios priemonės ir įrenginiai nenaudojami visą projekto trukmę, tik tos nusidėvėjimo išlaidos, kurios atitinka projekto trukmę ir yra apskaičiuotos pagal visuotinai priimtus apskaitos principus, laikomos tinkamomis finansuoti</a:t>
          </a:r>
          <a:endParaRPr lang="en-US" sz="2000" u="none" kern="1200">
            <a:solidFill>
              <a:srgbClr val="FFFFFF"/>
            </a:solidFill>
            <a:effectLst/>
            <a:latin typeface="Verdana" panose="020B0604030504040204" pitchFamily="34" charset="0"/>
            <a:ea typeface="Verdana" panose="020B0604030504040204" pitchFamily="34" charset="0"/>
            <a:cs typeface="+mn-cs"/>
          </a:endParaRPr>
        </a:p>
      </dgm:t>
    </dgm:pt>
    <dgm:pt modelId="{E9F6203B-0F60-42FC-9539-4D44D35BA1FB}" type="parTrans" cxnId="{843DA584-BF6C-471D-B1A5-FB721708996E}">
      <dgm:prSet/>
      <dgm:spPr/>
      <dgm:t>
        <a:bodyPr/>
        <a:lstStyle/>
        <a:p>
          <a:endParaRPr lang="lt-LT"/>
        </a:p>
      </dgm:t>
    </dgm:pt>
    <dgm:pt modelId="{C940CED6-C663-42D4-97D6-4E0F8C611018}" type="sibTrans" cxnId="{843DA584-BF6C-471D-B1A5-FB721708996E}">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D9EFEE95-C5AD-4B5B-AE7F-5496C237FD96}" type="pres">
      <dgm:prSet presAssocID="{3BE068A5-7261-4116-B911-412942F344FF}" presName="thickLine" presStyleLbl="alignNode1" presStyleIdx="0" presStyleCnt="1"/>
      <dgm:spPr/>
    </dgm:pt>
    <dgm:pt modelId="{24774C60-7EE6-40E9-81D6-48ABA65225ED}" type="pres">
      <dgm:prSet presAssocID="{3BE068A5-7261-4116-B911-412942F344FF}" presName="horz1" presStyleCnt="0"/>
      <dgm:spPr/>
    </dgm:pt>
    <dgm:pt modelId="{E628AE55-5656-4980-A73A-009AE5938F70}" type="pres">
      <dgm:prSet presAssocID="{3BE068A5-7261-4116-B911-412942F344FF}" presName="tx1" presStyleLbl="revTx" presStyleIdx="0" presStyleCnt="1"/>
      <dgm:spPr/>
    </dgm:pt>
    <dgm:pt modelId="{365382C5-529C-40DC-9449-840B27F36F3C}" type="pres">
      <dgm:prSet presAssocID="{3BE068A5-7261-4116-B911-412942F344FF}"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843DA584-BF6C-471D-B1A5-FB721708996E}" srcId="{92B8F7E0-382E-4969-83F5-5EF6A57C7473}" destId="{3BE068A5-7261-4116-B911-412942F344FF}" srcOrd="0" destOrd="0" parTransId="{E9F6203B-0F60-42FC-9539-4D44D35BA1FB}" sibTransId="{C940CED6-C663-42D4-97D6-4E0F8C611018}"/>
    <dgm:cxn modelId="{CC822E91-5EA9-444B-9765-53170C325818}" type="presOf" srcId="{3BE068A5-7261-4116-B911-412942F344FF}" destId="{E628AE55-5656-4980-A73A-009AE5938F70}" srcOrd="0" destOrd="0" presId="urn:microsoft.com/office/officeart/2008/layout/LinedList"/>
    <dgm:cxn modelId="{EEB74B79-EB59-429E-8253-44F5DDE78B82}" type="presParOf" srcId="{ECDAF359-4BA8-4DB9-B502-DD286EF50EAC}" destId="{D9EFEE95-C5AD-4B5B-AE7F-5496C237FD96}" srcOrd="0" destOrd="0" presId="urn:microsoft.com/office/officeart/2008/layout/LinedList"/>
    <dgm:cxn modelId="{FBA18C71-516E-48AF-8F05-318AF1B3265C}" type="presParOf" srcId="{ECDAF359-4BA8-4DB9-B502-DD286EF50EAC}" destId="{24774C60-7EE6-40E9-81D6-48ABA65225ED}" srcOrd="1" destOrd="0" presId="urn:microsoft.com/office/officeart/2008/layout/LinedList"/>
    <dgm:cxn modelId="{4317F488-FCF4-4B83-8171-86C662112BD5}" type="presParOf" srcId="{24774C60-7EE6-40E9-81D6-48ABA65225ED}" destId="{E628AE55-5656-4980-A73A-009AE5938F70}" srcOrd="0" destOrd="0" presId="urn:microsoft.com/office/officeart/2008/layout/LinedList"/>
    <dgm:cxn modelId="{62872B43-2D97-4EF7-9733-316E79817E7A}" type="presParOf" srcId="{24774C60-7EE6-40E9-81D6-48ABA65225ED}" destId="{365382C5-529C-40DC-9449-840B27F36F3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3BE068A5-7261-4116-B911-412942F344FF}">
      <dgm:prSet custT="1"/>
      <dgm:spPr/>
      <dgm:t>
        <a:bodyPr anchor="ctr"/>
        <a:lstStyle/>
        <a:p>
          <a:pPr algn="ct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Tiesiogiai su projekto įgyvendinimu ir veiklai proporcingai (pro </a:t>
          </a:r>
          <a:r>
            <a:rPr lang="lt-LT" sz="2000" u="none" kern="1200" err="1">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rata</a:t>
          </a: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 principu) paskirstytos pridėtinės išlaidos – įrangos (išskyros įsigytą iš ES fondų ar kitų ES finansinių priemonių lėšų) </a:t>
          </a:r>
          <a:r>
            <a:rPr lang="lt-LT" sz="2000" b="1"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nuomos išlaidos</a:t>
          </a:r>
          <a:endParaRPr lang="en-US"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endParaRPr>
        </a:p>
      </dgm:t>
    </dgm:pt>
    <dgm:pt modelId="{E9F6203B-0F60-42FC-9539-4D44D35BA1FB}" type="parTrans" cxnId="{843DA584-BF6C-471D-B1A5-FB721708996E}">
      <dgm:prSet/>
      <dgm:spPr/>
      <dgm:t>
        <a:bodyPr/>
        <a:lstStyle/>
        <a:p>
          <a:endParaRPr lang="lt-LT"/>
        </a:p>
      </dgm:t>
    </dgm:pt>
    <dgm:pt modelId="{C940CED6-C663-42D4-97D6-4E0F8C611018}" type="sibTrans" cxnId="{843DA584-BF6C-471D-B1A5-FB721708996E}">
      <dgm:prSet/>
      <dgm:spPr/>
      <dgm:t>
        <a:bodyPr/>
        <a:lstStyle/>
        <a:p>
          <a:endParaRPr lang="lt-LT"/>
        </a:p>
      </dgm:t>
    </dgm:pt>
    <dgm:pt modelId="{DBAE2A29-3AD5-4EE1-86B5-393DC8C7A97F}">
      <dgm:prSet custT="1"/>
      <dgm:spPr/>
      <dgm:t>
        <a:bodyPr/>
        <a:lstStyle/>
        <a:p>
          <a:pPr algn="ct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Tiesiogiai su projekto įgyvendinimu ir veiklai proporcingai (pro </a:t>
          </a:r>
          <a:r>
            <a:rPr lang="lt-LT" sz="2000" u="none" kern="1200" err="1">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rata</a:t>
          </a: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 principu paskirstytos pridėtinės išlaidos – projektui įgyvendinti būtinų </a:t>
          </a:r>
          <a:r>
            <a:rPr lang="lt-LT" sz="2000" b="1"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pastatų ar patalpų nuomos išlaidos</a:t>
          </a: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 (ne daugiau kaip 10 proc. tinkamų finansuoti išlaidų)</a:t>
          </a:r>
          <a:endParaRPr lang="en-US"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endParaRPr>
        </a:p>
      </dgm:t>
    </dgm:pt>
    <dgm:pt modelId="{BCF8954E-2703-4FE5-B3D7-B25735E8A9D7}" type="parTrans" cxnId="{A8F103BB-4B14-4A9A-8369-7045098BBBEE}">
      <dgm:prSet/>
      <dgm:spPr/>
      <dgm:t>
        <a:bodyPr/>
        <a:lstStyle/>
        <a:p>
          <a:endParaRPr lang="lt-LT"/>
        </a:p>
      </dgm:t>
    </dgm:pt>
    <dgm:pt modelId="{9FA9510A-2BA6-4430-902B-BD51922A1339}" type="sibTrans" cxnId="{A8F103BB-4B14-4A9A-8369-7045098BBBEE}">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D9EFEE95-C5AD-4B5B-AE7F-5496C237FD96}" type="pres">
      <dgm:prSet presAssocID="{3BE068A5-7261-4116-B911-412942F344FF}" presName="thickLine" presStyleLbl="alignNode1" presStyleIdx="0" presStyleCnt="2"/>
      <dgm:spPr/>
    </dgm:pt>
    <dgm:pt modelId="{24774C60-7EE6-40E9-81D6-48ABA65225ED}" type="pres">
      <dgm:prSet presAssocID="{3BE068A5-7261-4116-B911-412942F344FF}" presName="horz1" presStyleCnt="0"/>
      <dgm:spPr/>
    </dgm:pt>
    <dgm:pt modelId="{E628AE55-5656-4980-A73A-009AE5938F70}" type="pres">
      <dgm:prSet presAssocID="{3BE068A5-7261-4116-B911-412942F344FF}" presName="tx1" presStyleLbl="revTx" presStyleIdx="0" presStyleCnt="2" custScaleY="200000"/>
      <dgm:spPr/>
    </dgm:pt>
    <dgm:pt modelId="{365382C5-529C-40DC-9449-840B27F36F3C}" type="pres">
      <dgm:prSet presAssocID="{3BE068A5-7261-4116-B911-412942F344FF}" presName="vert1" presStyleCnt="0"/>
      <dgm:spPr/>
    </dgm:pt>
    <dgm:pt modelId="{6D75F75F-6554-46EE-838B-88290D66D152}" type="pres">
      <dgm:prSet presAssocID="{DBAE2A29-3AD5-4EE1-86B5-393DC8C7A97F}" presName="thickLine" presStyleLbl="alignNode1" presStyleIdx="1" presStyleCnt="2"/>
      <dgm:spPr/>
    </dgm:pt>
    <dgm:pt modelId="{F4532AD8-1645-41CF-BE2D-25FB9A7A595D}" type="pres">
      <dgm:prSet presAssocID="{DBAE2A29-3AD5-4EE1-86B5-393DC8C7A97F}" presName="horz1" presStyleCnt="0"/>
      <dgm:spPr/>
    </dgm:pt>
    <dgm:pt modelId="{DDA51949-C7D2-46C7-898C-ACC15176EB82}" type="pres">
      <dgm:prSet presAssocID="{DBAE2A29-3AD5-4EE1-86B5-393DC8C7A97F}" presName="tx1" presStyleLbl="revTx" presStyleIdx="1" presStyleCnt="2" custScaleY="153177"/>
      <dgm:spPr/>
    </dgm:pt>
    <dgm:pt modelId="{953E1FFB-8BBE-4811-AA08-5AE994E03944}" type="pres">
      <dgm:prSet presAssocID="{DBAE2A29-3AD5-4EE1-86B5-393DC8C7A97F}"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843DA584-BF6C-471D-B1A5-FB721708996E}" srcId="{92B8F7E0-382E-4969-83F5-5EF6A57C7473}" destId="{3BE068A5-7261-4116-B911-412942F344FF}" srcOrd="0" destOrd="0" parTransId="{E9F6203B-0F60-42FC-9539-4D44D35BA1FB}" sibTransId="{C940CED6-C663-42D4-97D6-4E0F8C611018}"/>
    <dgm:cxn modelId="{CC822E91-5EA9-444B-9765-53170C325818}" type="presOf" srcId="{3BE068A5-7261-4116-B911-412942F344FF}" destId="{E628AE55-5656-4980-A73A-009AE5938F70}" srcOrd="0" destOrd="0" presId="urn:microsoft.com/office/officeart/2008/layout/LinedList"/>
    <dgm:cxn modelId="{D7BE46B2-EA84-4284-8315-C3EF438A0B94}" type="presOf" srcId="{DBAE2A29-3AD5-4EE1-86B5-393DC8C7A97F}" destId="{DDA51949-C7D2-46C7-898C-ACC15176EB82}" srcOrd="0" destOrd="0" presId="urn:microsoft.com/office/officeart/2008/layout/LinedList"/>
    <dgm:cxn modelId="{A8F103BB-4B14-4A9A-8369-7045098BBBEE}" srcId="{92B8F7E0-382E-4969-83F5-5EF6A57C7473}" destId="{DBAE2A29-3AD5-4EE1-86B5-393DC8C7A97F}" srcOrd="1" destOrd="0" parTransId="{BCF8954E-2703-4FE5-B3D7-B25735E8A9D7}" sibTransId="{9FA9510A-2BA6-4430-902B-BD51922A1339}"/>
    <dgm:cxn modelId="{EEB74B79-EB59-429E-8253-44F5DDE78B82}" type="presParOf" srcId="{ECDAF359-4BA8-4DB9-B502-DD286EF50EAC}" destId="{D9EFEE95-C5AD-4B5B-AE7F-5496C237FD96}" srcOrd="0" destOrd="0" presId="urn:microsoft.com/office/officeart/2008/layout/LinedList"/>
    <dgm:cxn modelId="{FBA18C71-516E-48AF-8F05-318AF1B3265C}" type="presParOf" srcId="{ECDAF359-4BA8-4DB9-B502-DD286EF50EAC}" destId="{24774C60-7EE6-40E9-81D6-48ABA65225ED}" srcOrd="1" destOrd="0" presId="urn:microsoft.com/office/officeart/2008/layout/LinedList"/>
    <dgm:cxn modelId="{4317F488-FCF4-4B83-8171-86C662112BD5}" type="presParOf" srcId="{24774C60-7EE6-40E9-81D6-48ABA65225ED}" destId="{E628AE55-5656-4980-A73A-009AE5938F70}" srcOrd="0" destOrd="0" presId="urn:microsoft.com/office/officeart/2008/layout/LinedList"/>
    <dgm:cxn modelId="{62872B43-2D97-4EF7-9733-316E79817E7A}" type="presParOf" srcId="{24774C60-7EE6-40E9-81D6-48ABA65225ED}" destId="{365382C5-529C-40DC-9449-840B27F36F3C}" srcOrd="1" destOrd="0" presId="urn:microsoft.com/office/officeart/2008/layout/LinedList"/>
    <dgm:cxn modelId="{5E38382D-0BEF-4161-81D0-D3EE068E567E}" type="presParOf" srcId="{ECDAF359-4BA8-4DB9-B502-DD286EF50EAC}" destId="{6D75F75F-6554-46EE-838B-88290D66D152}" srcOrd="2" destOrd="0" presId="urn:microsoft.com/office/officeart/2008/layout/LinedList"/>
    <dgm:cxn modelId="{9F97C323-5288-4D2A-ADBA-785F17C6A3CE}" type="presParOf" srcId="{ECDAF359-4BA8-4DB9-B502-DD286EF50EAC}" destId="{F4532AD8-1645-41CF-BE2D-25FB9A7A595D}" srcOrd="3" destOrd="0" presId="urn:microsoft.com/office/officeart/2008/layout/LinedList"/>
    <dgm:cxn modelId="{2A35E958-7C64-43C9-AF4D-C9C447C09AE6}" type="presParOf" srcId="{F4532AD8-1645-41CF-BE2D-25FB9A7A595D}" destId="{DDA51949-C7D2-46C7-898C-ACC15176EB82}" srcOrd="0" destOrd="0" presId="urn:microsoft.com/office/officeart/2008/layout/LinedList"/>
    <dgm:cxn modelId="{F5037D14-1497-4F70-8325-7E53DB11689D}" type="presParOf" srcId="{F4532AD8-1645-41CF-BE2D-25FB9A7A595D}" destId="{953E1FFB-8BBE-4811-AA08-5AE994E03944}"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9D11B1FD-A282-4A98-A653-2E53D522A123}">
      <dgm:prSet custT="1"/>
      <dgm:spPr/>
      <dgm:t>
        <a:bodyPr/>
        <a:lstStyle/>
        <a:p>
          <a:pPr algn="ctr"/>
          <a:r>
            <a:rPr lang="lt-LT" sz="3300" kern="1200">
              <a:solidFill>
                <a:schemeClr val="bg1"/>
              </a:solidFill>
            </a:rPr>
            <a:t>Patentinių patikėtinių teikiamos su išradimų patentavimu susijusios paslaugos. </a:t>
          </a:r>
          <a:r>
            <a:rPr lang="lt-LT" sz="2000" kern="1200">
              <a:solidFill>
                <a:schemeClr val="bg1"/>
              </a:solidFill>
            </a:rPr>
            <a:t>Šioms išlaidoms PĮP vertinimo metu nustatoma individuali fiksuotoji suma kaip nurodyta PFSA 14 punkte.</a:t>
          </a:r>
        </a:p>
        <a:p>
          <a:pPr algn="ctr"/>
          <a:endParaRPr lang="lt-LT" sz="2000" kern="1200">
            <a:solidFill>
              <a:schemeClr val="bg1"/>
            </a:solidFill>
            <a:latin typeface="Verdana" panose="020B0604030504040204" pitchFamily="34" charset="0"/>
            <a:ea typeface="Verdana" panose="020B0604030504040204" pitchFamily="34" charset="0"/>
          </a:endParaRPr>
        </a:p>
        <a:p>
          <a:pPr algn="ctr"/>
          <a:r>
            <a:rPr lang="lt-LT" sz="3300" kern="1200">
              <a:solidFill>
                <a:srgbClr val="FFFFFF"/>
              </a:solidFill>
              <a:latin typeface="Calibri" panose="020F0502020204030204"/>
              <a:ea typeface="+mn-ea"/>
              <a:cs typeface="+mn-cs"/>
            </a:rPr>
            <a:t>Mokesčiai už išradimų patentavimą.</a:t>
          </a:r>
        </a:p>
      </dgm:t>
    </dgm:pt>
    <dgm:pt modelId="{2018427F-E1E5-4368-BBE6-B8E1EB043A83}" type="parTrans" cxnId="{50462E77-02B9-4D5C-B02A-5B0700FD464B}">
      <dgm:prSet/>
      <dgm:spPr/>
      <dgm:t>
        <a:bodyPr/>
        <a:lstStyle/>
        <a:p>
          <a:endParaRPr lang="lt-LT"/>
        </a:p>
      </dgm:t>
    </dgm:pt>
    <dgm:pt modelId="{BD9E3AD0-D404-49B4-87DA-C85A7EB260B4}" type="sibTrans" cxnId="{50462E77-02B9-4D5C-B02A-5B0700FD464B}">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8B4AFB7F-E83D-4A71-B26D-A8CF0F88D00E}" type="pres">
      <dgm:prSet presAssocID="{9D11B1FD-A282-4A98-A653-2E53D522A123}" presName="thickLine" presStyleLbl="alignNode1" presStyleIdx="0" presStyleCnt="1" custLinFactNeighborY="-10573"/>
      <dgm:spPr/>
    </dgm:pt>
    <dgm:pt modelId="{D7B2BD7E-9D7E-4C79-9123-2E74E5662865}" type="pres">
      <dgm:prSet presAssocID="{9D11B1FD-A282-4A98-A653-2E53D522A123}" presName="horz1" presStyleCnt="0"/>
      <dgm:spPr/>
    </dgm:pt>
    <dgm:pt modelId="{DCB55241-B38C-4CAD-BC97-07B3163EF652}" type="pres">
      <dgm:prSet presAssocID="{9D11B1FD-A282-4A98-A653-2E53D522A123}" presName="tx1" presStyleLbl="revTx" presStyleIdx="0" presStyleCnt="1"/>
      <dgm:spPr/>
    </dgm:pt>
    <dgm:pt modelId="{7D9F5AAA-6CE5-4EFD-BD05-B91C9FD799EB}" type="pres">
      <dgm:prSet presAssocID="{9D11B1FD-A282-4A98-A653-2E53D522A123}"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A2249C51-5ADF-47C5-BBB2-C17B0686FCB7}" type="presOf" srcId="{9D11B1FD-A282-4A98-A653-2E53D522A123}" destId="{DCB55241-B38C-4CAD-BC97-07B3163EF652}" srcOrd="0" destOrd="0" presId="urn:microsoft.com/office/officeart/2008/layout/LinedList"/>
    <dgm:cxn modelId="{50462E77-02B9-4D5C-B02A-5B0700FD464B}" srcId="{92B8F7E0-382E-4969-83F5-5EF6A57C7473}" destId="{9D11B1FD-A282-4A98-A653-2E53D522A123}" srcOrd="0" destOrd="0" parTransId="{2018427F-E1E5-4368-BBE6-B8E1EB043A83}" sibTransId="{BD9E3AD0-D404-49B4-87DA-C85A7EB260B4}"/>
    <dgm:cxn modelId="{0766D29B-2868-4B0B-BA69-1B07FAB7F5FD}" type="presParOf" srcId="{ECDAF359-4BA8-4DB9-B502-DD286EF50EAC}" destId="{8B4AFB7F-E83D-4A71-B26D-A8CF0F88D00E}" srcOrd="0" destOrd="0" presId="urn:microsoft.com/office/officeart/2008/layout/LinedList"/>
    <dgm:cxn modelId="{ABB7F636-6F76-49EB-96C6-7B5F628B80E2}" type="presParOf" srcId="{ECDAF359-4BA8-4DB9-B502-DD286EF50EAC}" destId="{D7B2BD7E-9D7E-4C79-9123-2E74E5662865}" srcOrd="1" destOrd="0" presId="urn:microsoft.com/office/officeart/2008/layout/LinedList"/>
    <dgm:cxn modelId="{A4B259D2-4ADD-4CA5-ABE9-78E429E2E583}" type="presParOf" srcId="{D7B2BD7E-9D7E-4C79-9123-2E74E5662865}" destId="{DCB55241-B38C-4CAD-BC97-07B3163EF652}" srcOrd="0" destOrd="0" presId="urn:microsoft.com/office/officeart/2008/layout/LinedList"/>
    <dgm:cxn modelId="{7D24EC0E-7C48-423D-A351-1F963AA7C618}" type="presParOf" srcId="{D7B2BD7E-9D7E-4C79-9123-2E74E5662865}" destId="{7D9F5AAA-6CE5-4EFD-BD05-B91C9FD799E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2B8F7E0-382E-4969-83F5-5EF6A57C7473}"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9D11B1FD-A282-4A98-A653-2E53D522A123}">
      <dgm:prSet custT="1"/>
      <dgm:spPr/>
      <dgm:t>
        <a:bodyPr/>
        <a:lstStyle/>
        <a:p>
          <a:pPr algn="ctr"/>
          <a:r>
            <a:rPr lang="lt-LT" sz="3300">
              <a:solidFill>
                <a:schemeClr val="bg1"/>
              </a:solidFill>
            </a:rPr>
            <a:t>Netiesioginės išlaidos pagal fiksuotąją projekto išlaidų normą.  </a:t>
          </a:r>
          <a:r>
            <a:rPr lang="lt-LT" sz="2000">
              <a:solidFill>
                <a:schemeClr val="bg1"/>
              </a:solidFill>
            </a:rPr>
            <a:t>Šioms išlaidoms taikoma Administravimo taisyklių 172.1 papunktyje nurodyta fiksuotoji norma.</a:t>
          </a:r>
          <a:endParaRPr lang="lt-LT" sz="2000">
            <a:solidFill>
              <a:schemeClr val="bg1"/>
            </a:solidFill>
            <a:latin typeface="Verdana" panose="020B0604030504040204" pitchFamily="34" charset="0"/>
            <a:ea typeface="Verdana" panose="020B0604030504040204" pitchFamily="34" charset="0"/>
          </a:endParaRPr>
        </a:p>
      </dgm:t>
    </dgm:pt>
    <dgm:pt modelId="{2018427F-E1E5-4368-BBE6-B8E1EB043A83}" type="parTrans" cxnId="{50462E77-02B9-4D5C-B02A-5B0700FD464B}">
      <dgm:prSet/>
      <dgm:spPr/>
      <dgm:t>
        <a:bodyPr/>
        <a:lstStyle/>
        <a:p>
          <a:endParaRPr lang="lt-LT"/>
        </a:p>
      </dgm:t>
    </dgm:pt>
    <dgm:pt modelId="{BD9E3AD0-D404-49B4-87DA-C85A7EB260B4}" type="sibTrans" cxnId="{50462E77-02B9-4D5C-B02A-5B0700FD464B}">
      <dgm:prSet/>
      <dgm:spPr/>
      <dgm:t>
        <a:bodyPr/>
        <a:lstStyle/>
        <a:p>
          <a:endParaRPr lang="lt-LT"/>
        </a:p>
      </dgm:t>
    </dgm:pt>
    <dgm:pt modelId="{ECDAF359-4BA8-4DB9-B502-DD286EF50EAC}" type="pres">
      <dgm:prSet presAssocID="{92B8F7E0-382E-4969-83F5-5EF6A57C7473}" presName="vert0" presStyleCnt="0">
        <dgm:presLayoutVars>
          <dgm:dir/>
          <dgm:animOne val="branch"/>
          <dgm:animLvl val="lvl"/>
        </dgm:presLayoutVars>
      </dgm:prSet>
      <dgm:spPr/>
    </dgm:pt>
    <dgm:pt modelId="{8B4AFB7F-E83D-4A71-B26D-A8CF0F88D00E}" type="pres">
      <dgm:prSet presAssocID="{9D11B1FD-A282-4A98-A653-2E53D522A123}" presName="thickLine" presStyleLbl="alignNode1" presStyleIdx="0" presStyleCnt="1"/>
      <dgm:spPr/>
    </dgm:pt>
    <dgm:pt modelId="{D7B2BD7E-9D7E-4C79-9123-2E74E5662865}" type="pres">
      <dgm:prSet presAssocID="{9D11B1FD-A282-4A98-A653-2E53D522A123}" presName="horz1" presStyleCnt="0"/>
      <dgm:spPr/>
    </dgm:pt>
    <dgm:pt modelId="{DCB55241-B38C-4CAD-BC97-07B3163EF652}" type="pres">
      <dgm:prSet presAssocID="{9D11B1FD-A282-4A98-A653-2E53D522A123}" presName="tx1" presStyleLbl="revTx" presStyleIdx="0" presStyleCnt="1"/>
      <dgm:spPr/>
    </dgm:pt>
    <dgm:pt modelId="{7D9F5AAA-6CE5-4EFD-BD05-B91C9FD799EB}" type="pres">
      <dgm:prSet presAssocID="{9D11B1FD-A282-4A98-A653-2E53D522A123}" presName="vert1" presStyleCnt="0"/>
      <dgm:spPr/>
    </dgm:pt>
  </dgm:ptLst>
  <dgm:cxnLst>
    <dgm:cxn modelId="{B3009019-9C50-4829-BA54-053288635547}" type="presOf" srcId="{92B8F7E0-382E-4969-83F5-5EF6A57C7473}" destId="{ECDAF359-4BA8-4DB9-B502-DD286EF50EAC}" srcOrd="0" destOrd="0" presId="urn:microsoft.com/office/officeart/2008/layout/LinedList"/>
    <dgm:cxn modelId="{A2249C51-5ADF-47C5-BBB2-C17B0686FCB7}" type="presOf" srcId="{9D11B1FD-A282-4A98-A653-2E53D522A123}" destId="{DCB55241-B38C-4CAD-BC97-07B3163EF652}" srcOrd="0" destOrd="0" presId="urn:microsoft.com/office/officeart/2008/layout/LinedList"/>
    <dgm:cxn modelId="{50462E77-02B9-4D5C-B02A-5B0700FD464B}" srcId="{92B8F7E0-382E-4969-83F5-5EF6A57C7473}" destId="{9D11B1FD-A282-4A98-A653-2E53D522A123}" srcOrd="0" destOrd="0" parTransId="{2018427F-E1E5-4368-BBE6-B8E1EB043A83}" sibTransId="{BD9E3AD0-D404-49B4-87DA-C85A7EB260B4}"/>
    <dgm:cxn modelId="{0766D29B-2868-4B0B-BA69-1B07FAB7F5FD}" type="presParOf" srcId="{ECDAF359-4BA8-4DB9-B502-DD286EF50EAC}" destId="{8B4AFB7F-E83D-4A71-B26D-A8CF0F88D00E}" srcOrd="0" destOrd="0" presId="urn:microsoft.com/office/officeart/2008/layout/LinedList"/>
    <dgm:cxn modelId="{ABB7F636-6F76-49EB-96C6-7B5F628B80E2}" type="presParOf" srcId="{ECDAF359-4BA8-4DB9-B502-DD286EF50EAC}" destId="{D7B2BD7E-9D7E-4C79-9123-2E74E5662865}" srcOrd="1" destOrd="0" presId="urn:microsoft.com/office/officeart/2008/layout/LinedList"/>
    <dgm:cxn modelId="{A4B259D2-4ADD-4CA5-ABE9-78E429E2E583}" type="presParOf" srcId="{D7B2BD7E-9D7E-4C79-9123-2E74E5662865}" destId="{DCB55241-B38C-4CAD-BC97-07B3163EF652}" srcOrd="0" destOrd="0" presId="urn:microsoft.com/office/officeart/2008/layout/LinedList"/>
    <dgm:cxn modelId="{7D24EC0E-7C48-423D-A351-1F963AA7C618}" type="presParOf" srcId="{D7B2BD7E-9D7E-4C79-9123-2E74E5662865}" destId="{7D9F5AAA-6CE5-4EFD-BD05-B91C9FD799E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661"/>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661"/>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Avanso mokėjimo prašymas gali būti teikiamas pasirašius projekto sutartį ir (arba) viso projekto įgyvendinimo metu, jeigu jis yra numatytas projekto sutartyje (PAFT 153 p.)</a:t>
          </a:r>
          <a:endParaRPr lang="en-US" sz="24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661"/>
        <a:ext cx="9157528" cy="1815101"/>
      </dsp:txXfrm>
    </dsp:sp>
    <dsp:sp modelId="{515B9C59-7D81-4B17-98DD-ED8B3F226FB2}">
      <dsp:nvSpPr>
        <dsp:cNvPr id="0" name=""/>
        <dsp:cNvSpPr/>
      </dsp:nvSpPr>
      <dsp:spPr>
        <a:xfrm>
          <a:off x="0" y="1817762"/>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1817762"/>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Didžiausia galima projekto vykdytojui išmokėta ir neįvertinta avanso suma – 30 procentų projektui įgyvendinti skirtos projekto finansavimo lėšų sumos (PAFT 155 p.)</a:t>
          </a:r>
          <a:endParaRPr lang="en-US" sz="24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817762"/>
        <a:ext cx="9157528" cy="1815101"/>
      </dsp:txXfrm>
    </dsp:sp>
    <dsp:sp modelId="{94AA0846-E685-4364-B6DC-9EEFC263BF1E}">
      <dsp:nvSpPr>
        <dsp:cNvPr id="0" name=""/>
        <dsp:cNvSpPr/>
      </dsp:nvSpPr>
      <dsp:spPr>
        <a:xfrm>
          <a:off x="0" y="363286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1C74D31-751A-4AB0-B97E-A47BB1C94574}">
      <dsp:nvSpPr>
        <dsp:cNvPr id="0" name=""/>
        <dsp:cNvSpPr/>
      </dsp:nvSpPr>
      <dsp:spPr>
        <a:xfrm>
          <a:off x="0" y="3632864"/>
          <a:ext cx="9157528" cy="18151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lt-LT" sz="2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Administruojančioji institucija gali nustatyti, didesnį nei 30 procentų avanso poreikį projektui įgyvendinti skirtos projekto finansavimo lėšų sumos. </a:t>
          </a:r>
          <a:r>
            <a:rPr lang="lt-LT" sz="2400" b="1" i="0" kern="1200">
              <a:solidFill>
                <a:srgbClr val="302757"/>
              </a:solidFill>
              <a:latin typeface="Verdana" panose="020B0604030504040204" pitchFamily="34" charset="0"/>
              <a:ea typeface="Verdana" panose="020B0604030504040204" pitchFamily="34" charset="0"/>
              <a:cs typeface="Verdana" panose="020B0604030504040204" pitchFamily="34" charset="0"/>
            </a:rPr>
            <a:t>SVARBU</a:t>
          </a:r>
          <a:r>
            <a:rPr lang="lt-LT" sz="2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avanso dalis, kuri viršija 30 procentų, turi būti įskaitoma ne vėliau kaip per 70 darbo dienų. (PAFT 156.2 p.)</a:t>
          </a:r>
          <a:endParaRPr lang="en-US" sz="24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3632864"/>
        <a:ext cx="9157528" cy="18151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103F0B-BED1-4951-A58C-E4089BC7B287}">
      <dsp:nvSpPr>
        <dsp:cNvPr id="0" name=""/>
        <dsp:cNvSpPr/>
      </dsp:nvSpPr>
      <dsp:spPr>
        <a:xfrm>
          <a:off x="0" y="245"/>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F531B9-9D6A-482A-A502-3AB861FB719C}">
      <dsp:nvSpPr>
        <dsp:cNvPr id="0" name=""/>
        <dsp:cNvSpPr/>
      </dsp:nvSpPr>
      <dsp:spPr>
        <a:xfrm>
          <a:off x="0" y="245"/>
          <a:ext cx="9157528" cy="1561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Avanso išmokėjimui projekto vykdytojas turi pateikti banko sąskaitos, atidarytos projekto lėšų apskaitai, numerį ir dokumentus, pagrindžiančius, kad nurodyta atsiskaitomoji sąskaita atidaryta projekto vykdytojo vardu</a:t>
          </a:r>
          <a:endParaRPr lang="en-US" sz="20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45"/>
        <a:ext cx="9157528" cy="1561229"/>
      </dsp:txXfrm>
    </dsp:sp>
    <dsp:sp modelId="{3DEF8C26-934F-45FF-8027-4F75AEA33416}">
      <dsp:nvSpPr>
        <dsp:cNvPr id="0" name=""/>
        <dsp:cNvSpPr/>
      </dsp:nvSpPr>
      <dsp:spPr>
        <a:xfrm>
          <a:off x="0" y="1561474"/>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841EF8-2A42-424E-8096-B2CF16541199}">
      <dsp:nvSpPr>
        <dsp:cNvPr id="0" name=""/>
        <dsp:cNvSpPr/>
      </dsp:nvSpPr>
      <dsp:spPr>
        <a:xfrm>
          <a:off x="0" y="1561474"/>
          <a:ext cx="9157528" cy="10320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Clr>
              <a:srgbClr val="000000"/>
            </a:buClr>
            <a:buSzPts val="1000"/>
            <a:buFont typeface="+mj-lt"/>
            <a:buNone/>
          </a:pPr>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Veiklos ataskaitoje suplanuotų sumų pagrindimo dokumentus (sutartys, komerciniai pasiūlymai, sąskaitos, skaičiavimai ir pan.)</a:t>
          </a:r>
          <a:endParaRPr lang="en-US" sz="20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1561474"/>
        <a:ext cx="9157528" cy="1032058"/>
      </dsp:txXfrm>
    </dsp:sp>
    <dsp:sp modelId="{515B9C59-7D81-4B17-98DD-ED8B3F226FB2}">
      <dsp:nvSpPr>
        <dsp:cNvPr id="0" name=""/>
        <dsp:cNvSpPr/>
      </dsp:nvSpPr>
      <dsp:spPr>
        <a:xfrm>
          <a:off x="0" y="2593533"/>
          <a:ext cx="915752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6987B70-4F26-44E8-86E9-5371772ADF26}">
      <dsp:nvSpPr>
        <dsp:cNvPr id="0" name=""/>
        <dsp:cNvSpPr/>
      </dsp:nvSpPr>
      <dsp:spPr>
        <a:xfrm>
          <a:off x="0" y="2593533"/>
          <a:ext cx="9157528" cy="3348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vykdytojas turi pateikti avanso draudimo dokumentą – Lietuvos banko prižiūrimos finansų įstaigos ar draudimo įmonės garantiją, laidavimo raštą arba laidavimo draudimo raštą dėl avanso dalies, kuri viršija 100 000 (vieną šimtą tūkstančių) eurų.  (PAFT 157 p.)</a:t>
          </a:r>
        </a:p>
        <a:p>
          <a:pPr marL="0" lvl="0" indent="0" algn="l" defTabSz="889000">
            <a:lnSpc>
              <a:spcPct val="90000"/>
            </a:lnSpc>
            <a:spcBef>
              <a:spcPct val="0"/>
            </a:spcBef>
            <a:spcAft>
              <a:spcPct val="35000"/>
            </a:spcAft>
            <a:buNone/>
          </a:pPr>
          <a:r>
            <a:rPr lang="lt-LT" sz="20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Avanso draudimo dokumente nurodytas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naudos gavėjas - Ministerija skyrusi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projekto vykdytojui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finansavimą</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o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draudėjas – projekto vykdytojas</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Avanso draudimo dokumente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turi būti nurodyta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avanso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draudimo suma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ir galiojimo terminas.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Jei iki avanso draudimo dokumento galiojimo pabaigos likus 5 darbo dienoms projekto vykdytojas nepateikia veiklos ataskaitos</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 su kuria prašoma galutinai įvertinti turimą avansą, </a:t>
          </a:r>
          <a:r>
            <a:rPr lang="lt-LT" sz="1400" b="0" i="0" u="sng" kern="1200">
              <a:solidFill>
                <a:srgbClr val="302757"/>
              </a:solidFill>
              <a:latin typeface="Verdana" panose="020B0604030504040204" pitchFamily="34" charset="0"/>
              <a:ea typeface="Verdana" panose="020B0604030504040204" pitchFamily="34" charset="0"/>
              <a:cs typeface="Verdana" panose="020B0604030504040204" pitchFamily="34" charset="0"/>
            </a:rPr>
            <a:t>arba pratęsto avanso draudimo dokumento</a:t>
          </a:r>
          <a:r>
            <a:rPr lang="lt-LT" sz="1400" b="1" i="0" kern="1200">
              <a:solidFill>
                <a:srgbClr val="302757"/>
              </a:solidFill>
              <a:latin typeface="Verdana" panose="020B0604030504040204" pitchFamily="34" charset="0"/>
              <a:ea typeface="Verdana" panose="020B0604030504040204" pitchFamily="34" charset="0"/>
              <a:cs typeface="Verdana" panose="020B0604030504040204" pitchFamily="34" charset="0"/>
            </a:rPr>
            <a:t> </a:t>
          </a:r>
          <a:r>
            <a:rPr lang="lt-LT" sz="1400" b="0" i="0" kern="1200">
              <a:solidFill>
                <a:srgbClr val="302757"/>
              </a:solidFill>
              <a:latin typeface="Verdana" panose="020B0604030504040204" pitchFamily="34" charset="0"/>
              <a:ea typeface="Verdana" panose="020B0604030504040204" pitchFamily="34" charset="0"/>
              <a:cs typeface="Verdana" panose="020B0604030504040204" pitchFamily="34" charset="0"/>
            </a:rPr>
            <a:t>ar naujo avanso draudimo dokumento administruojančioji institucija gali inicijuoti avansu išmokėtų lėšų susigrąžinimo procedūras.</a:t>
          </a:r>
          <a:endParaRPr lang="en-US" sz="1400" b="0" i="0" kern="1200">
            <a:solidFill>
              <a:srgbClr val="302757"/>
            </a:solidFill>
            <a:latin typeface="Verdana" panose="020B0604030504040204" pitchFamily="34" charset="0"/>
            <a:ea typeface="Verdana" panose="020B0604030504040204" pitchFamily="34" charset="0"/>
            <a:cs typeface="Verdana" panose="020B0604030504040204" pitchFamily="34" charset="0"/>
          </a:endParaRPr>
        </a:p>
      </dsp:txBody>
      <dsp:txXfrm>
        <a:off x="0" y="2593533"/>
        <a:ext cx="9157528" cy="33481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238CCF-26AA-4FA9-BE3E-E1B4F2F33DB7}">
      <dsp:nvSpPr>
        <dsp:cNvPr id="0" name=""/>
        <dsp:cNvSpPr/>
      </dsp:nvSpPr>
      <dsp:spPr>
        <a:xfrm>
          <a:off x="0" y="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3C8F0D4-10AE-4EFB-95AB-E8D38DCA1028}">
      <dsp:nvSpPr>
        <dsp:cNvPr id="0" name=""/>
        <dsp:cNvSpPr/>
      </dsp:nvSpPr>
      <dsp:spPr>
        <a:xfrm>
          <a:off x="0" y="0"/>
          <a:ext cx="4437403" cy="26705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ctr" defTabSz="889000">
            <a:lnSpc>
              <a:spcPct val="90000"/>
            </a:lnSpc>
            <a:spcBef>
              <a:spcPct val="0"/>
            </a:spcBef>
            <a:spcAft>
              <a:spcPct val="35000"/>
            </a:spcAft>
            <a:buNone/>
          </a:pPr>
          <a:r>
            <a:rPr lang="lt-LT" sz="2000" kern="1200">
              <a:solidFill>
                <a:schemeClr val="bg1"/>
              </a:solidFill>
              <a:latin typeface="Verdana" panose="020B0604030504040204" pitchFamily="34" charset="0"/>
              <a:ea typeface="Verdana" panose="020B0604030504040204" pitchFamily="34" charset="0"/>
            </a:rPr>
            <a:t>MTEP paslaugų įsigijimo iš išorės šaltinių įprastomis rinkos sąlygomis, išlaidos (t. y. kai perkama iš išorinių šaltinių už rinkos kainas, pagal šalių sudarytą sandorį, kai nėra jokių susijusių slapto susitarimo elementų)</a:t>
          </a:r>
          <a:endParaRPr lang="lt-LT" sz="2000" kern="1200">
            <a:solidFill>
              <a:schemeClr val="bg1"/>
            </a:solidFill>
            <a:latin typeface="Verdana" panose="020B0604030504040204" pitchFamily="34" charset="0"/>
            <a:ea typeface="Verdana" panose="020B0604030504040204" pitchFamily="34" charset="0"/>
            <a:cs typeface="+mn-cs"/>
          </a:endParaRPr>
        </a:p>
      </dsp:txBody>
      <dsp:txXfrm>
        <a:off x="0" y="0"/>
        <a:ext cx="4437403" cy="2670569"/>
      </dsp:txXfrm>
    </dsp:sp>
    <dsp:sp modelId="{89FDF8FD-D6A5-45DA-8ED9-24E5687A8EF3}">
      <dsp:nvSpPr>
        <dsp:cNvPr id="0" name=""/>
        <dsp:cNvSpPr/>
      </dsp:nvSpPr>
      <dsp:spPr>
        <a:xfrm>
          <a:off x="0" y="2670569"/>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32672D5-DE22-4454-B6AD-8FD678702B43}">
      <dsp:nvSpPr>
        <dsp:cNvPr id="0" name=""/>
        <dsp:cNvSpPr/>
      </dsp:nvSpPr>
      <dsp:spPr>
        <a:xfrm>
          <a:off x="0" y="2670569"/>
          <a:ext cx="4437403" cy="26705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ctr" defTabSz="889000">
            <a:lnSpc>
              <a:spcPct val="90000"/>
            </a:lnSpc>
            <a:spcBef>
              <a:spcPct val="0"/>
            </a:spcBef>
            <a:spcAft>
              <a:spcPct val="35000"/>
            </a:spcAft>
            <a:buNone/>
          </a:pPr>
          <a:r>
            <a:rPr lang="lt-LT" sz="2000" kern="1200">
              <a:solidFill>
                <a:schemeClr val="bg1"/>
              </a:solidFill>
              <a:latin typeface="Verdana" panose="020B0604030504040204" pitchFamily="34" charset="0"/>
              <a:ea typeface="Verdana" panose="020B0604030504040204" pitchFamily="34" charset="0"/>
            </a:rPr>
            <a:t>Išlaidos pagal sutartis vykdomiems moksliniams tyrimams, žinioms ir patentams, perkamiems arba įsigyjamiems pagal licenciją iš išorės šaltinių įprastomis rinkos sąlygomis, taip pat konsultavimo ir lygiaverčių paslaugų, naudojamų vien projektui, išlaidos. </a:t>
          </a:r>
        </a:p>
      </dsp:txBody>
      <dsp:txXfrm>
        <a:off x="0" y="2670569"/>
        <a:ext cx="4437403" cy="26705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EFEE95-C5AD-4B5B-AE7F-5496C237FD96}">
      <dsp:nvSpPr>
        <dsp:cNvPr id="0" name=""/>
        <dsp:cNvSpPr/>
      </dsp:nvSpPr>
      <dsp:spPr>
        <a:xfrm>
          <a:off x="0" y="494687"/>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28AE55-5656-4980-A73A-009AE5938F70}">
      <dsp:nvSpPr>
        <dsp:cNvPr id="0" name=""/>
        <dsp:cNvSpPr/>
      </dsp:nvSpPr>
      <dsp:spPr>
        <a:xfrm>
          <a:off x="0" y="494687"/>
          <a:ext cx="4437403" cy="29015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kern="1200">
              <a:solidFill>
                <a:schemeClr val="bg1"/>
              </a:solidFill>
              <a:latin typeface="Verdana" panose="020B0604030504040204" pitchFamily="34" charset="0"/>
              <a:ea typeface="Verdana" panose="020B0604030504040204" pitchFamily="34" charset="0"/>
            </a:rPr>
            <a:t>Su kitomis veiklos sąnaudomis, įskaitant sąnaudas medžiagoms, mažaverčiam inventoriui, atsargoms ir panašiems produktams, priskirtiniems trumpalaikiam turtui, tiesiogiai susijusiomis su MTEP veikla, susijusios išlaidos </a:t>
          </a:r>
          <a:endParaRPr lang="en-US" sz="2000" kern="1200">
            <a:solidFill>
              <a:schemeClr val="bg1"/>
            </a:solidFill>
            <a:effectLst/>
            <a:latin typeface="Verdana" panose="020B0604030504040204" pitchFamily="34" charset="0"/>
            <a:ea typeface="Verdana" panose="020B0604030504040204" pitchFamily="34" charset="0"/>
            <a:cs typeface="+mn-cs"/>
          </a:endParaRPr>
        </a:p>
      </dsp:txBody>
      <dsp:txXfrm>
        <a:off x="0" y="494687"/>
        <a:ext cx="4437403" cy="29015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EFEE95-C5AD-4B5B-AE7F-5496C237FD96}">
      <dsp:nvSpPr>
        <dsp:cNvPr id="0" name=""/>
        <dsp:cNvSpPr/>
      </dsp:nvSpPr>
      <dsp:spPr>
        <a:xfrm>
          <a:off x="0" y="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28AE55-5656-4980-A73A-009AE5938F70}">
      <dsp:nvSpPr>
        <dsp:cNvPr id="0" name=""/>
        <dsp:cNvSpPr/>
      </dsp:nvSpPr>
      <dsp:spPr>
        <a:xfrm>
          <a:off x="0" y="0"/>
          <a:ext cx="4437403" cy="44703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u="none" kern="1200">
              <a:solidFill>
                <a:srgbClr val="FFFFFF"/>
              </a:solidFill>
              <a:effectLst/>
              <a:latin typeface="Verdana" panose="020B0604030504040204" pitchFamily="34" charset="0"/>
              <a:ea typeface="Verdana" panose="020B0604030504040204" pitchFamily="34" charset="0"/>
              <a:cs typeface="+mn-cs"/>
            </a:rPr>
            <a:t>Išlaidos priemonėms ir įrenginiams, atsižvelgiant į mastą ir laikotarpį, kuriuo jie naudojami projektui. Jei šios priemonės ir įrenginiai nenaudojami visą projekto trukmę, tik tos nusidėvėjimo išlaidos, kurios atitinka projekto trukmę ir yra apskaičiuotos pagal visuotinai priimtus apskaitos principus, laikomos tinkamomis finansuoti</a:t>
          </a:r>
          <a:endParaRPr lang="en-US" sz="2000" u="none" kern="1200">
            <a:solidFill>
              <a:srgbClr val="FFFFFF"/>
            </a:solidFill>
            <a:effectLst/>
            <a:latin typeface="Verdana" panose="020B0604030504040204" pitchFamily="34" charset="0"/>
            <a:ea typeface="Verdana" panose="020B0604030504040204" pitchFamily="34" charset="0"/>
            <a:cs typeface="+mn-cs"/>
          </a:endParaRPr>
        </a:p>
      </dsp:txBody>
      <dsp:txXfrm>
        <a:off x="0" y="0"/>
        <a:ext cx="4437403" cy="447033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EFEE95-C5AD-4B5B-AE7F-5496C237FD96}">
      <dsp:nvSpPr>
        <dsp:cNvPr id="0" name=""/>
        <dsp:cNvSpPr/>
      </dsp:nvSpPr>
      <dsp:spPr>
        <a:xfrm>
          <a:off x="0" y="3968"/>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28AE55-5656-4980-A73A-009AE5938F70}">
      <dsp:nvSpPr>
        <dsp:cNvPr id="0" name=""/>
        <dsp:cNvSpPr/>
      </dsp:nvSpPr>
      <dsp:spPr>
        <a:xfrm>
          <a:off x="0" y="3968"/>
          <a:ext cx="4433069" cy="29597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Tiesiogiai su projekto įgyvendinimu ir veiklai proporcingai (pro </a:t>
          </a:r>
          <a:r>
            <a:rPr lang="lt-LT" sz="2000" u="none" kern="1200" err="1">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rata</a:t>
          </a: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 principu) paskirstytos pridėtinės išlaidos – įrangos (išskyros įsigytą iš ES fondų ar kitų ES finansinių priemonių lėšų) </a:t>
          </a:r>
          <a:r>
            <a:rPr lang="lt-LT" sz="2000" b="1"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nuomos išlaidos</a:t>
          </a:r>
          <a:endParaRPr lang="en-US"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endParaRPr>
        </a:p>
      </dsp:txBody>
      <dsp:txXfrm>
        <a:off x="0" y="3968"/>
        <a:ext cx="4433069" cy="2959702"/>
      </dsp:txXfrm>
    </dsp:sp>
    <dsp:sp modelId="{6D75F75F-6554-46EE-838B-88290D66D152}">
      <dsp:nvSpPr>
        <dsp:cNvPr id="0" name=""/>
        <dsp:cNvSpPr/>
      </dsp:nvSpPr>
      <dsp:spPr>
        <a:xfrm>
          <a:off x="0" y="296367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DA51949-C7D2-46C7-898C-ACC15176EB82}">
      <dsp:nvSpPr>
        <dsp:cNvPr id="0" name=""/>
        <dsp:cNvSpPr/>
      </dsp:nvSpPr>
      <dsp:spPr>
        <a:xfrm>
          <a:off x="0" y="2963670"/>
          <a:ext cx="4433069" cy="22667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ctr" defTabSz="889000">
            <a:lnSpc>
              <a:spcPct val="90000"/>
            </a:lnSpc>
            <a:spcBef>
              <a:spcPct val="0"/>
            </a:spcBef>
            <a:spcAft>
              <a:spcPct val="35000"/>
            </a:spcAft>
            <a:buNone/>
          </a:pP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Tiesiogiai su projekto įgyvendinimu ir veiklai proporcingai (pro </a:t>
          </a:r>
          <a:r>
            <a:rPr lang="lt-LT" sz="2000" u="none" kern="1200" err="1">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rata</a:t>
          </a: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 principu paskirstytos pridėtinės išlaidos – projektui įgyvendinti būtinų </a:t>
          </a:r>
          <a:r>
            <a:rPr lang="lt-LT" sz="2000" b="1"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pastatų ar patalpų nuomos išlaidos</a:t>
          </a:r>
          <a:r>
            <a:rPr lang="lt-LT"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rPr>
            <a:t> (ne daugiau kaip 10 proc. tinkamų finansuoti išlaidų)</a:t>
          </a:r>
          <a:endParaRPr lang="en-US" sz="2000" u="none" kern="1200">
            <a:solidFill>
              <a:srgbClr val="FFFFFF"/>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mn-cs"/>
          </a:endParaRPr>
        </a:p>
      </dsp:txBody>
      <dsp:txXfrm>
        <a:off x="0" y="2963670"/>
        <a:ext cx="4433069" cy="226679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4AFB7F-E83D-4A71-B26D-A8CF0F88D00E}">
      <dsp:nvSpPr>
        <dsp:cNvPr id="0" name=""/>
        <dsp:cNvSpPr/>
      </dsp:nvSpPr>
      <dsp:spPr>
        <a:xfrm>
          <a:off x="0" y="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B55241-B38C-4CAD-BC97-07B3163EF652}">
      <dsp:nvSpPr>
        <dsp:cNvPr id="0" name=""/>
        <dsp:cNvSpPr/>
      </dsp:nvSpPr>
      <dsp:spPr>
        <a:xfrm>
          <a:off x="0" y="2113"/>
          <a:ext cx="4437403" cy="43243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ctr" defTabSz="1466850">
            <a:lnSpc>
              <a:spcPct val="90000"/>
            </a:lnSpc>
            <a:spcBef>
              <a:spcPct val="0"/>
            </a:spcBef>
            <a:spcAft>
              <a:spcPct val="35000"/>
            </a:spcAft>
            <a:buNone/>
          </a:pPr>
          <a:r>
            <a:rPr lang="lt-LT" sz="3300" kern="1200">
              <a:solidFill>
                <a:schemeClr val="bg1"/>
              </a:solidFill>
            </a:rPr>
            <a:t>Patentinių patikėtinių teikiamos su išradimų patentavimu susijusios paslaugos. </a:t>
          </a:r>
          <a:r>
            <a:rPr lang="lt-LT" sz="2000" kern="1200">
              <a:solidFill>
                <a:schemeClr val="bg1"/>
              </a:solidFill>
            </a:rPr>
            <a:t>Šioms išlaidoms PĮP vertinimo metu nustatoma individuali fiksuotoji suma kaip nurodyta PFSA 14 punkte.</a:t>
          </a:r>
        </a:p>
        <a:p>
          <a:pPr marL="0" lvl="0" indent="0" algn="ctr" defTabSz="1466850">
            <a:lnSpc>
              <a:spcPct val="90000"/>
            </a:lnSpc>
            <a:spcBef>
              <a:spcPct val="0"/>
            </a:spcBef>
            <a:spcAft>
              <a:spcPct val="35000"/>
            </a:spcAft>
            <a:buNone/>
          </a:pPr>
          <a:endParaRPr lang="lt-LT" sz="2000" kern="1200">
            <a:solidFill>
              <a:schemeClr val="bg1"/>
            </a:solidFill>
            <a:latin typeface="Verdana" panose="020B0604030504040204" pitchFamily="34" charset="0"/>
            <a:ea typeface="Verdana" panose="020B0604030504040204" pitchFamily="34" charset="0"/>
          </a:endParaRPr>
        </a:p>
        <a:p>
          <a:pPr marL="0" lvl="0" indent="0" algn="ctr" defTabSz="1466850">
            <a:lnSpc>
              <a:spcPct val="90000"/>
            </a:lnSpc>
            <a:spcBef>
              <a:spcPct val="0"/>
            </a:spcBef>
            <a:spcAft>
              <a:spcPct val="35000"/>
            </a:spcAft>
            <a:buNone/>
          </a:pPr>
          <a:r>
            <a:rPr lang="lt-LT" sz="3300" kern="1200">
              <a:solidFill>
                <a:srgbClr val="FFFFFF"/>
              </a:solidFill>
              <a:latin typeface="Calibri" panose="020F0502020204030204"/>
              <a:ea typeface="+mn-ea"/>
              <a:cs typeface="+mn-cs"/>
            </a:rPr>
            <a:t>Mokesčiai už išradimų patentavimą.</a:t>
          </a:r>
        </a:p>
      </dsp:txBody>
      <dsp:txXfrm>
        <a:off x="0" y="2113"/>
        <a:ext cx="4437403" cy="432436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4AFB7F-E83D-4A71-B26D-A8CF0F88D00E}">
      <dsp:nvSpPr>
        <dsp:cNvPr id="0" name=""/>
        <dsp:cNvSpPr/>
      </dsp:nvSpPr>
      <dsp:spPr>
        <a:xfrm>
          <a:off x="0" y="0"/>
          <a:ext cx="4437403"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B55241-B38C-4CAD-BC97-07B3163EF652}">
      <dsp:nvSpPr>
        <dsp:cNvPr id="0" name=""/>
        <dsp:cNvSpPr/>
      </dsp:nvSpPr>
      <dsp:spPr>
        <a:xfrm>
          <a:off x="0" y="0"/>
          <a:ext cx="4437403" cy="43285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5730" tIns="125730" rIns="125730" bIns="125730" numCol="1" spcCol="1270" anchor="t" anchorCtr="0">
          <a:noAutofit/>
        </a:bodyPr>
        <a:lstStyle/>
        <a:p>
          <a:pPr marL="0" lvl="0" indent="0" algn="ctr" defTabSz="1466850">
            <a:lnSpc>
              <a:spcPct val="90000"/>
            </a:lnSpc>
            <a:spcBef>
              <a:spcPct val="0"/>
            </a:spcBef>
            <a:spcAft>
              <a:spcPct val="35000"/>
            </a:spcAft>
            <a:buNone/>
          </a:pPr>
          <a:r>
            <a:rPr lang="lt-LT" sz="3300" kern="1200">
              <a:solidFill>
                <a:schemeClr val="bg1"/>
              </a:solidFill>
            </a:rPr>
            <a:t>Netiesioginės išlaidos pagal fiksuotąją projekto išlaidų normą.  </a:t>
          </a:r>
          <a:r>
            <a:rPr lang="lt-LT" sz="2000" kern="1200">
              <a:solidFill>
                <a:schemeClr val="bg1"/>
              </a:solidFill>
            </a:rPr>
            <a:t>Šioms išlaidoms taikoma Administravimo taisyklių 172.1 papunktyje nurodyta fiksuotoji norma.</a:t>
          </a:r>
          <a:endParaRPr lang="lt-LT" sz="2000" kern="1200">
            <a:solidFill>
              <a:schemeClr val="bg1"/>
            </a:solidFill>
            <a:latin typeface="Verdana" panose="020B0604030504040204" pitchFamily="34" charset="0"/>
            <a:ea typeface="Verdana" panose="020B0604030504040204" pitchFamily="34" charset="0"/>
          </a:endParaRPr>
        </a:p>
      </dsp:txBody>
      <dsp:txXfrm>
        <a:off x="0" y="0"/>
        <a:ext cx="4437403" cy="4328590"/>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01/14/2025</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4</a:t>
            </a:fld>
            <a:endParaRPr lang="en-LT"/>
          </a:p>
        </p:txBody>
      </p:sp>
    </p:spTree>
    <p:extLst>
      <p:ext uri="{BB962C8B-B14F-4D97-AF65-F5344CB8AC3E}">
        <p14:creationId xmlns:p14="http://schemas.microsoft.com/office/powerpoint/2010/main" val="2232206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r>
              <a:rPr lang="lt-LT"/>
              <a:t>Įgyvendinant projektus rekomenduojame ir prašome labai glaudžiai bendradarbiauti su Inovacijų agentūra, tai yra pasirašius sutartį Jums bus paskirtais projektų vadovas ir projektų finansininkais, su kuriais galėsite konsultuotis projekto įgyvendinimo klausimais. Jums paskirto projektų vadovo ir finansininko kontaktus rasite DMS, tad tikrai kviečiame drąsiai jei kyla kažkokių klausimų – skambinti, klausti. Visus dokumentus prašysime teikti per DMS, na o jei jau nutiktų taip, kad dėl kažkokių DMS trikdžių negalėtumėte pateikti dokumentų per DMS, tuomet galite arba luktelti kol problemos bus išspręstos, žinoma informuoti savo projektų vadovą apie trikdžius, arba galite pateikti pasirašytus dokumentus elektroniniu paštu dokumentai</a:t>
            </a:r>
            <a:r>
              <a:rPr lang="en-US"/>
              <a:t>@inovacijuagentura.lt </a:t>
            </a:r>
            <a:r>
              <a:rPr lang="en-US" err="1"/>
              <a:t>su</a:t>
            </a:r>
            <a:r>
              <a:rPr lang="en-US"/>
              <a:t> </a:t>
            </a:r>
            <a:r>
              <a:rPr lang="en-US" err="1"/>
              <a:t>kopija</a:t>
            </a:r>
            <a:r>
              <a:rPr lang="en-US"/>
              <a:t> </a:t>
            </a:r>
            <a:r>
              <a:rPr lang="en-US" err="1"/>
              <a:t>priskirtam</a:t>
            </a:r>
            <a:r>
              <a:rPr lang="en-US"/>
              <a:t> </a:t>
            </a:r>
            <a:r>
              <a:rPr lang="en-US" err="1"/>
              <a:t>projekto</a:t>
            </a:r>
            <a:r>
              <a:rPr lang="en-US"/>
              <a:t> </a:t>
            </a:r>
            <a:r>
              <a:rPr lang="en-US" err="1"/>
              <a:t>vadovui</a:t>
            </a:r>
            <a:r>
              <a:rPr lang="en-US"/>
              <a:t> </a:t>
            </a:r>
            <a:r>
              <a:rPr lang="en-US" err="1"/>
              <a:t>bei</a:t>
            </a:r>
            <a:r>
              <a:rPr lang="en-US"/>
              <a:t> </a:t>
            </a:r>
            <a:r>
              <a:rPr lang="en-US" err="1"/>
              <a:t>projekto</a:t>
            </a:r>
            <a:r>
              <a:rPr lang="en-US"/>
              <a:t> </a:t>
            </a:r>
            <a:r>
              <a:rPr lang="en-US" err="1"/>
              <a:t>finans</a:t>
            </a:r>
            <a:r>
              <a:rPr lang="lt-LT"/>
              <a:t>ų vadovui. Tik atkreipiu dėmesį, kad per DMS teikiami dokumentai iškart yra pasirašomi, kadangi prisijungdami prie DMS jūs save autentifikuojate, na o jei dokumentus teiktumėte elektroniniu paštu juos turėsite atskirai pasirašyti ir pateikti </a:t>
            </a:r>
            <a:r>
              <a:rPr lang="lt-LT" err="1"/>
              <a:t>adoc</a:t>
            </a:r>
            <a:r>
              <a:rPr lang="lt-LT"/>
              <a:t> formatu. </a:t>
            </a:r>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22</a:t>
            </a:fld>
            <a:endParaRPr lang="en-LT"/>
          </a:p>
        </p:txBody>
      </p:sp>
    </p:spTree>
    <p:extLst>
      <p:ext uri="{BB962C8B-B14F-4D97-AF65-F5344CB8AC3E}">
        <p14:creationId xmlns:p14="http://schemas.microsoft.com/office/powerpoint/2010/main" val="2462537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5</a:t>
            </a:fld>
            <a:endParaRPr lang="en-LT"/>
          </a:p>
        </p:txBody>
      </p:sp>
    </p:spTree>
    <p:extLst>
      <p:ext uri="{BB962C8B-B14F-4D97-AF65-F5344CB8AC3E}">
        <p14:creationId xmlns:p14="http://schemas.microsoft.com/office/powerpoint/2010/main" val="252465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509D3E-EF1B-A46B-5195-ABB2DDFDC6D8}"/>
            </a:ext>
          </a:extLst>
        </p:cNvPr>
        <p:cNvGrpSpPr/>
        <p:nvPr/>
      </p:nvGrpSpPr>
      <p:grpSpPr>
        <a:xfrm>
          <a:off x="0" y="0"/>
          <a:ext cx="0" cy="0"/>
          <a:chOff x="0" y="0"/>
          <a:chExt cx="0" cy="0"/>
        </a:xfrm>
      </p:grpSpPr>
      <p:sp>
        <p:nvSpPr>
          <p:cNvPr id="2" name="Skaidrės vaizdo vietos rezervavimo ženklas 1">
            <a:extLst>
              <a:ext uri="{FF2B5EF4-FFF2-40B4-BE49-F238E27FC236}">
                <a16:creationId xmlns:a16="http://schemas.microsoft.com/office/drawing/2014/main" id="{60D7BD8B-0EDE-248D-67A0-C0B79ACE227E}"/>
              </a:ext>
            </a:extLst>
          </p:cNvPr>
          <p:cNvSpPr>
            <a:spLocks noGrp="1" noRot="1" noChangeAspect="1"/>
          </p:cNvSpPr>
          <p:nvPr>
            <p:ph type="sldImg"/>
          </p:nvPr>
        </p:nvSpPr>
        <p:spPr/>
      </p:sp>
      <p:sp>
        <p:nvSpPr>
          <p:cNvPr id="3" name="Pastabų vietos rezervavimo ženklas 2">
            <a:extLst>
              <a:ext uri="{FF2B5EF4-FFF2-40B4-BE49-F238E27FC236}">
                <a16:creationId xmlns:a16="http://schemas.microsoft.com/office/drawing/2014/main" id="{BF6733D6-30CD-68F6-209A-1639A594017A}"/>
              </a:ext>
            </a:extLst>
          </p:cNvPr>
          <p:cNvSpPr>
            <a:spLocks noGrp="1"/>
          </p:cNvSpPr>
          <p:nvPr>
            <p:ph type="body" idx="1"/>
          </p:nvPr>
        </p:nvSpPr>
        <p:spPr/>
        <p:txBody>
          <a:bodyPr/>
          <a:lstStyle/>
          <a:p>
            <a:endParaRPr lang="en-US"/>
          </a:p>
        </p:txBody>
      </p:sp>
      <p:sp>
        <p:nvSpPr>
          <p:cNvPr id="4" name="Skaidrės numerio vietos rezervavimo ženklas 3">
            <a:extLst>
              <a:ext uri="{FF2B5EF4-FFF2-40B4-BE49-F238E27FC236}">
                <a16:creationId xmlns:a16="http://schemas.microsoft.com/office/drawing/2014/main" id="{E0DC5C13-B6A0-8DB6-9359-2D45814352CF}"/>
              </a:ext>
            </a:extLst>
          </p:cNvPr>
          <p:cNvSpPr>
            <a:spLocks noGrp="1"/>
          </p:cNvSpPr>
          <p:nvPr>
            <p:ph type="sldNum" sz="quarter" idx="5"/>
          </p:nvPr>
        </p:nvSpPr>
        <p:spPr/>
        <p:txBody>
          <a:bodyPr/>
          <a:lstStyle/>
          <a:p>
            <a:fld id="{C846C219-D0CB-0346-AF46-782F1007A959}" type="slidenum">
              <a:rPr lang="en-LT" smtClean="0"/>
              <a:t>9</a:t>
            </a:fld>
            <a:endParaRPr lang="en-LT"/>
          </a:p>
        </p:txBody>
      </p:sp>
    </p:spTree>
    <p:extLst>
      <p:ext uri="{BB962C8B-B14F-4D97-AF65-F5344CB8AC3E}">
        <p14:creationId xmlns:p14="http://schemas.microsoft.com/office/powerpoint/2010/main" val="560789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10</a:t>
            </a:fld>
            <a:endParaRPr lang="en-LT"/>
          </a:p>
        </p:txBody>
      </p:sp>
    </p:spTree>
    <p:extLst>
      <p:ext uri="{BB962C8B-B14F-4D97-AF65-F5344CB8AC3E}">
        <p14:creationId xmlns:p14="http://schemas.microsoft.com/office/powerpoint/2010/main" val="3276512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11</a:t>
            </a:fld>
            <a:endParaRPr lang="en-LT"/>
          </a:p>
        </p:txBody>
      </p:sp>
    </p:spTree>
    <p:extLst>
      <p:ext uri="{BB962C8B-B14F-4D97-AF65-F5344CB8AC3E}">
        <p14:creationId xmlns:p14="http://schemas.microsoft.com/office/powerpoint/2010/main" val="1634821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ACB917-0362-9FE1-710A-A363CBD43905}"/>
            </a:ext>
          </a:extLst>
        </p:cNvPr>
        <p:cNvGrpSpPr/>
        <p:nvPr/>
      </p:nvGrpSpPr>
      <p:grpSpPr>
        <a:xfrm>
          <a:off x="0" y="0"/>
          <a:ext cx="0" cy="0"/>
          <a:chOff x="0" y="0"/>
          <a:chExt cx="0" cy="0"/>
        </a:xfrm>
      </p:grpSpPr>
      <p:sp>
        <p:nvSpPr>
          <p:cNvPr id="2" name="Skaidrės vaizdo vietos rezervavimo ženklas 1">
            <a:extLst>
              <a:ext uri="{FF2B5EF4-FFF2-40B4-BE49-F238E27FC236}">
                <a16:creationId xmlns:a16="http://schemas.microsoft.com/office/drawing/2014/main" id="{D1C5FB00-FF96-8474-B23F-142831F2C0C7}"/>
              </a:ext>
            </a:extLst>
          </p:cNvPr>
          <p:cNvSpPr>
            <a:spLocks noGrp="1" noRot="1" noChangeAspect="1"/>
          </p:cNvSpPr>
          <p:nvPr>
            <p:ph type="sldImg"/>
          </p:nvPr>
        </p:nvSpPr>
        <p:spPr/>
      </p:sp>
      <p:sp>
        <p:nvSpPr>
          <p:cNvPr id="3" name="Pastabų vietos rezervavimo ženklas 2">
            <a:extLst>
              <a:ext uri="{FF2B5EF4-FFF2-40B4-BE49-F238E27FC236}">
                <a16:creationId xmlns:a16="http://schemas.microsoft.com/office/drawing/2014/main" id="{3912A1AB-B160-5752-6056-A1B11ADFFE1D}"/>
              </a:ext>
            </a:extLst>
          </p:cNvPr>
          <p:cNvSpPr>
            <a:spLocks noGrp="1"/>
          </p:cNvSpPr>
          <p:nvPr>
            <p:ph type="body" idx="1"/>
          </p:nvPr>
        </p:nvSpPr>
        <p:spPr/>
        <p:txBody>
          <a:bodyPr/>
          <a:lstStyle/>
          <a:p>
            <a:endParaRPr lang="en-US"/>
          </a:p>
        </p:txBody>
      </p:sp>
      <p:sp>
        <p:nvSpPr>
          <p:cNvPr id="4" name="Skaidrės numerio vietos rezervavimo ženklas 3">
            <a:extLst>
              <a:ext uri="{FF2B5EF4-FFF2-40B4-BE49-F238E27FC236}">
                <a16:creationId xmlns:a16="http://schemas.microsoft.com/office/drawing/2014/main" id="{BADA5C9A-2213-CBC0-5FC1-4854BBACA5F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46C219-D0CB-0346-AF46-782F1007A959}" type="slidenum">
              <a:rPr kumimoji="0" lang="en-L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L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3632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4B5568-EA7F-B0C4-A60F-7CECCCFB8AA2}"/>
            </a:ext>
          </a:extLst>
        </p:cNvPr>
        <p:cNvGrpSpPr/>
        <p:nvPr/>
      </p:nvGrpSpPr>
      <p:grpSpPr>
        <a:xfrm>
          <a:off x="0" y="0"/>
          <a:ext cx="0" cy="0"/>
          <a:chOff x="0" y="0"/>
          <a:chExt cx="0" cy="0"/>
        </a:xfrm>
      </p:grpSpPr>
      <p:sp>
        <p:nvSpPr>
          <p:cNvPr id="2" name="Skaidrės vaizdo vietos rezervavimo ženklas 1">
            <a:extLst>
              <a:ext uri="{FF2B5EF4-FFF2-40B4-BE49-F238E27FC236}">
                <a16:creationId xmlns:a16="http://schemas.microsoft.com/office/drawing/2014/main" id="{5E2A2875-3CC7-8612-0A90-820EFC34DDF5}"/>
              </a:ext>
            </a:extLst>
          </p:cNvPr>
          <p:cNvSpPr>
            <a:spLocks noGrp="1" noRot="1" noChangeAspect="1"/>
          </p:cNvSpPr>
          <p:nvPr>
            <p:ph type="sldImg"/>
          </p:nvPr>
        </p:nvSpPr>
        <p:spPr/>
      </p:sp>
      <p:sp>
        <p:nvSpPr>
          <p:cNvPr id="3" name="Pastabų vietos rezervavimo ženklas 2">
            <a:extLst>
              <a:ext uri="{FF2B5EF4-FFF2-40B4-BE49-F238E27FC236}">
                <a16:creationId xmlns:a16="http://schemas.microsoft.com/office/drawing/2014/main" id="{51381650-A1DC-F7A6-F85B-D46E79C2DB8B}"/>
              </a:ext>
            </a:extLst>
          </p:cNvPr>
          <p:cNvSpPr>
            <a:spLocks noGrp="1"/>
          </p:cNvSpPr>
          <p:nvPr>
            <p:ph type="body" idx="1"/>
          </p:nvPr>
        </p:nvSpPr>
        <p:spPr/>
        <p:txBody>
          <a:bodyPr/>
          <a:lstStyle/>
          <a:p>
            <a:endParaRPr lang="en-US"/>
          </a:p>
        </p:txBody>
      </p:sp>
      <p:sp>
        <p:nvSpPr>
          <p:cNvPr id="4" name="Skaidrės numerio vietos rezervavimo ženklas 3">
            <a:extLst>
              <a:ext uri="{FF2B5EF4-FFF2-40B4-BE49-F238E27FC236}">
                <a16:creationId xmlns:a16="http://schemas.microsoft.com/office/drawing/2014/main" id="{E58B4B0A-5EFE-DC7A-DBDE-4677A734E552}"/>
              </a:ext>
            </a:extLst>
          </p:cNvPr>
          <p:cNvSpPr>
            <a:spLocks noGrp="1"/>
          </p:cNvSpPr>
          <p:nvPr>
            <p:ph type="sldNum" sz="quarter" idx="5"/>
          </p:nvPr>
        </p:nvSpPr>
        <p:spPr/>
        <p:txBody>
          <a:bodyPr/>
          <a:lstStyle/>
          <a:p>
            <a:fld id="{C846C219-D0CB-0346-AF46-782F1007A959}" type="slidenum">
              <a:rPr lang="en-LT" smtClean="0"/>
              <a:t>19</a:t>
            </a:fld>
            <a:endParaRPr lang="en-LT"/>
          </a:p>
        </p:txBody>
      </p:sp>
    </p:spTree>
    <p:extLst>
      <p:ext uri="{BB962C8B-B14F-4D97-AF65-F5344CB8AC3E}">
        <p14:creationId xmlns:p14="http://schemas.microsoft.com/office/powerpoint/2010/main" val="27322630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en-US"/>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20</a:t>
            </a:fld>
            <a:endParaRPr lang="en-LT"/>
          </a:p>
        </p:txBody>
      </p:sp>
    </p:spTree>
    <p:extLst>
      <p:ext uri="{BB962C8B-B14F-4D97-AF65-F5344CB8AC3E}">
        <p14:creationId xmlns:p14="http://schemas.microsoft.com/office/powerpoint/2010/main" val="453681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21</a:t>
            </a:fld>
            <a:endParaRPr lang="en-LT"/>
          </a:p>
        </p:txBody>
      </p:sp>
    </p:spTree>
    <p:extLst>
      <p:ext uri="{BB962C8B-B14F-4D97-AF65-F5344CB8AC3E}">
        <p14:creationId xmlns:p14="http://schemas.microsoft.com/office/powerpoint/2010/main" val="20077773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vadinimo skaidrė">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r>
              <a:rPr lang="en-GB"/>
              <a:t>Lorem ipsum</a:t>
            </a:r>
          </a:p>
          <a:p>
            <a:pPr lvl="0"/>
            <a:endParaRPr lang="en-GB"/>
          </a:p>
        </p:txBody>
      </p:sp>
    </p:spTree>
    <p:extLst>
      <p:ext uri="{BB962C8B-B14F-4D97-AF65-F5344CB8AC3E}">
        <p14:creationId xmlns:p14="http://schemas.microsoft.com/office/powerpoint/2010/main" val="1354873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Lentelių</a:t>
            </a:r>
            <a:br>
              <a:rPr lang="en-GB"/>
            </a:br>
            <a:r>
              <a:rPr lang="en-GB" err="1"/>
              <a:t>dizainas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err="1"/>
              <a:t>Pavadinimas</a:t>
            </a:r>
            <a:br>
              <a:rPr lang="en-GB"/>
            </a:br>
            <a:r>
              <a:rPr lang="en-GB"/>
              <a:t>per dvi </a:t>
            </a:r>
            <a:r>
              <a:rPr lang="en-GB" err="1"/>
              <a:t>eilutes</a:t>
            </a:r>
            <a:endParaRPr lang="en-LT"/>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263890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endParaRPr lang="en-GB"/>
          </a:p>
        </p:txBody>
      </p:sp>
    </p:spTree>
    <p:extLst>
      <p:ext uri="{BB962C8B-B14F-4D97-AF65-F5344CB8AC3E}">
        <p14:creationId xmlns:p14="http://schemas.microsoft.com/office/powerpoint/2010/main" val="337225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78%</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33%</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82%</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54%</a:t>
            </a:r>
            <a:endParaRPr lang="en-LT"/>
          </a:p>
        </p:txBody>
      </p:sp>
    </p:spTree>
    <p:extLst>
      <p:ext uri="{BB962C8B-B14F-4D97-AF65-F5344CB8AC3E}">
        <p14:creationId xmlns:p14="http://schemas.microsoft.com/office/powerpoint/2010/main" val="760241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2750457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78%</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33%</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82%</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54%</a:t>
            </a:r>
            <a:endParaRPr lang="en-LT">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10%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40%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25%</a:t>
            </a:r>
            <a:endParaRPr lang="en-LT"/>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Tree>
    <p:extLst>
      <p:ext uri="{BB962C8B-B14F-4D97-AF65-F5344CB8AC3E}">
        <p14:creationId xmlns:p14="http://schemas.microsoft.com/office/powerpoint/2010/main" val="490448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Tree>
    <p:extLst>
      <p:ext uri="{BB962C8B-B14F-4D97-AF65-F5344CB8AC3E}">
        <p14:creationId xmlns:p14="http://schemas.microsoft.com/office/powerpoint/2010/main" val="139331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err="1"/>
              <a:t>Pavadinimas</a:t>
            </a:r>
            <a:br>
              <a:rPr lang="en-GB"/>
            </a:br>
            <a:r>
              <a:rPr lang="en-GB"/>
              <a:t>per dvi </a:t>
            </a:r>
            <a:r>
              <a:rPr lang="en-GB" err="1"/>
              <a:t>eilutes</a:t>
            </a:r>
            <a:endParaRPr lang="en-LT"/>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a:t>Vardas Pavardė, pareigos</a:t>
            </a:r>
            <a:endParaRPr lang="en-LT"/>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10%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40%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25%</a:t>
            </a:r>
            <a:endParaRPr lang="en-LT">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rgbClr val="302757"/>
                </a:solidFill>
              </a:rPr>
              <a:t>10%</a:t>
            </a:r>
            <a:endParaRPr lang="en-LT" sz="200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a:solidFill>
                  <a:schemeClr val="bg1"/>
                </a:solidFill>
              </a:rPr>
              <a:t>25%</a:t>
            </a:r>
            <a:endParaRPr lang="en-LT" sz="200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20%</a:t>
            </a:r>
            <a:endParaRPr lang="en-LT"/>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30%</a:t>
            </a:r>
            <a:endParaRPr lang="en-LT"/>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t>50%</a:t>
            </a:r>
            <a:endParaRPr lang="en-LT"/>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err="1"/>
              <a:t>Statistikos</a:t>
            </a:r>
            <a:r>
              <a:rPr lang="en-GB"/>
              <a:t> </a:t>
            </a:r>
            <a:r>
              <a:rPr lang="en-GB" err="1"/>
              <a:t>duomenys</a:t>
            </a:r>
            <a:endParaRPr lang="en-LT"/>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Tree>
    <p:extLst>
      <p:ext uri="{BB962C8B-B14F-4D97-AF65-F5344CB8AC3E}">
        <p14:creationId xmlns:p14="http://schemas.microsoft.com/office/powerpoint/2010/main" val="177634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20%</a:t>
            </a:r>
            <a:endParaRPr lang="en-LT">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30%</a:t>
            </a:r>
            <a:endParaRPr lang="en-LT">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a:solidFill>
                  <a:srgbClr val="302757"/>
                </a:solidFill>
              </a:rPr>
              <a:t>50%</a:t>
            </a:r>
            <a:endParaRPr lang="en-LT">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err="1"/>
              <a:t>Statistikos</a:t>
            </a:r>
            <a:r>
              <a:rPr lang="en-GB"/>
              <a:t> </a:t>
            </a:r>
            <a:r>
              <a:rPr lang="en-GB" err="1"/>
              <a:t>duomenys</a:t>
            </a:r>
            <a:endParaRPr lang="en-LT"/>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a:t>About our</a:t>
            </a:r>
            <a:br>
              <a:rPr lang="en-GB"/>
            </a:br>
            <a:r>
              <a:rPr lang="en-GB"/>
              <a:t>Lorem ipsum</a:t>
            </a:r>
            <a:br>
              <a:rPr lang="en-GB"/>
            </a:br>
            <a:r>
              <a:rPr lang="en-GB" err="1"/>
              <a:t>dolor</a:t>
            </a:r>
            <a:r>
              <a:rPr lang="en-GB"/>
              <a:t> sit</a:t>
            </a:r>
            <a:endParaRPr lang="en-LT"/>
          </a:p>
        </p:txBody>
      </p:sp>
    </p:spTree>
    <p:extLst>
      <p:ext uri="{BB962C8B-B14F-4D97-AF65-F5344CB8AC3E}">
        <p14:creationId xmlns:p14="http://schemas.microsoft.com/office/powerpoint/2010/main" val="2590789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endParaRPr lang="en-GB"/>
          </a:p>
        </p:txBody>
      </p:sp>
    </p:spTree>
    <p:extLst>
      <p:ext uri="{BB962C8B-B14F-4D97-AF65-F5344CB8AC3E}">
        <p14:creationId xmlns:p14="http://schemas.microsoft.com/office/powerpoint/2010/main" val="75516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a:t>The </a:t>
            </a:r>
            <a:r>
              <a:rPr lang="en-GB" err="1"/>
              <a:t>Amenties</a:t>
            </a:r>
            <a:endParaRPr lang="en-GB"/>
          </a:p>
          <a:p>
            <a:pPr lvl="0"/>
            <a:r>
              <a:rPr lang="en-GB"/>
              <a:t>Will you get</a:t>
            </a: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Tree>
    <p:extLst>
      <p:ext uri="{BB962C8B-B14F-4D97-AF65-F5344CB8AC3E}">
        <p14:creationId xmlns:p14="http://schemas.microsoft.com/office/powerpoint/2010/main" val="110247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lt-LT"/>
              <a:t>Spustelėkite piktogramą norėdami įtraukti paveikslėlį</a:t>
            </a:r>
            <a:endParaRPr lang="en-LT"/>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151816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 </a:t>
            </a:r>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Tree>
    <p:extLst>
      <p:ext uri="{BB962C8B-B14F-4D97-AF65-F5344CB8AC3E}">
        <p14:creationId xmlns:p14="http://schemas.microsoft.com/office/powerpoint/2010/main" val="313433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endParaRPr lang="en-GB"/>
          </a:p>
          <a:p>
            <a:pPr lvl="0"/>
            <a:r>
              <a:rPr lang="en-GB"/>
              <a:t>ipsum</a:t>
            </a:r>
          </a:p>
        </p:txBody>
      </p:sp>
    </p:spTree>
    <p:extLst>
      <p:ext uri="{BB962C8B-B14F-4D97-AF65-F5344CB8AC3E}">
        <p14:creationId xmlns:p14="http://schemas.microsoft.com/office/powerpoint/2010/main" val="406120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err="1"/>
              <a:t>Temos</a:t>
            </a:r>
            <a:r>
              <a:rPr lang="en-GB"/>
              <a:t> </a:t>
            </a:r>
            <a:r>
              <a:rPr lang="en-GB" err="1"/>
              <a:t>pavadinimas</a:t>
            </a:r>
            <a:r>
              <a:rPr lang="en-GB"/>
              <a:t> business</a:t>
            </a:r>
            <a:endParaRPr lang="en-LT"/>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 </a:t>
            </a:r>
            <a:r>
              <a:rPr lang="en-GB" err="1"/>
              <a:t>iaculis</a:t>
            </a:r>
            <a:r>
              <a:rPr lang="en-GB"/>
              <a:t> </a:t>
            </a:r>
            <a:r>
              <a:rPr lang="en-GB" err="1"/>
              <a:t>vel</a:t>
            </a:r>
            <a:r>
              <a:rPr lang="en-GB"/>
              <a:t> </a:t>
            </a:r>
            <a:r>
              <a:rPr lang="en-GB" err="1"/>
              <a:t>condimentum</a:t>
            </a:r>
            <a:r>
              <a:rPr lang="en-GB"/>
              <a:t> </a:t>
            </a:r>
            <a:r>
              <a:rPr lang="en-GB" err="1"/>
              <a:t>vel</a:t>
            </a:r>
            <a:r>
              <a:rPr lang="en-GB"/>
              <a:t>, </a:t>
            </a:r>
            <a:r>
              <a:rPr lang="en-GB" err="1"/>
              <a:t>eleifend</a:t>
            </a:r>
            <a:r>
              <a:rPr lang="en-GB"/>
              <a:t> sit </a:t>
            </a:r>
            <a:r>
              <a:rPr lang="en-GB" err="1"/>
              <a:t>amet</a:t>
            </a:r>
            <a:r>
              <a:rPr lang="en-GB"/>
              <a:t> </a:t>
            </a:r>
            <a:r>
              <a:rPr lang="en-GB" err="1"/>
              <a:t>felis</a:t>
            </a:r>
            <a:r>
              <a:rPr lang="en-GB"/>
              <a:t>. In </a:t>
            </a:r>
            <a:r>
              <a:rPr lang="en-GB" err="1"/>
              <a:t>mauris</a:t>
            </a:r>
            <a:r>
              <a:rPr lang="en-GB"/>
              <a:t> </a:t>
            </a:r>
            <a:r>
              <a:rPr lang="en-GB" err="1"/>
              <a:t>nunc</a:t>
            </a:r>
            <a:r>
              <a:rPr lang="en-GB"/>
              <a:t>, </a:t>
            </a:r>
            <a:r>
              <a:rPr lang="en-GB" err="1"/>
              <a:t>scelerisque</a:t>
            </a:r>
            <a:r>
              <a:rPr lang="en-GB"/>
              <a:t> non </a:t>
            </a:r>
            <a:r>
              <a:rPr lang="en-GB" err="1"/>
              <a:t>massa</a:t>
            </a:r>
            <a:r>
              <a:rPr lang="en-GB"/>
              <a:t> </a:t>
            </a:r>
            <a:r>
              <a:rPr lang="en-GB" err="1"/>
              <a:t>quis</a:t>
            </a:r>
            <a:r>
              <a:rPr lang="en-GB"/>
              <a:t>, </a:t>
            </a:r>
            <a:r>
              <a:rPr lang="en-GB" err="1"/>
              <a:t>bibendum</a:t>
            </a:r>
            <a:r>
              <a:rPr lang="en-GB"/>
              <a:t> </a:t>
            </a:r>
            <a:r>
              <a:rPr lang="en-GB" err="1"/>
              <a:t>suscipit</a:t>
            </a:r>
            <a:r>
              <a:rPr lang="en-GB"/>
              <a:t> </a:t>
            </a:r>
            <a:r>
              <a:rPr lang="en-GB" err="1"/>
              <a:t>risus</a:t>
            </a:r>
            <a:r>
              <a:rPr lang="en-GB"/>
              <a:t>.</a:t>
            </a:r>
          </a:p>
          <a:p>
            <a:pPr lvl="0"/>
            <a:r>
              <a:rPr lang="en-GB" err="1"/>
              <a:t>Pellentesque</a:t>
            </a:r>
            <a:r>
              <a:rPr lang="en-GB"/>
              <a:t> habitant </a:t>
            </a:r>
            <a:r>
              <a:rPr lang="en-GB" err="1"/>
              <a:t>morbi</a:t>
            </a:r>
            <a:r>
              <a:rPr lang="en-GB"/>
              <a:t> </a:t>
            </a:r>
            <a:r>
              <a:rPr lang="en-GB" err="1"/>
              <a:t>tristique</a:t>
            </a:r>
            <a:r>
              <a:rPr lang="en-GB"/>
              <a:t> </a:t>
            </a:r>
            <a:r>
              <a:rPr lang="en-GB" err="1"/>
              <a:t>senectus</a:t>
            </a:r>
            <a:r>
              <a:rPr lang="en-GB"/>
              <a:t> et </a:t>
            </a:r>
            <a:r>
              <a:rPr lang="en-GB" err="1"/>
              <a:t>netus</a:t>
            </a:r>
            <a:r>
              <a:rPr lang="en-GB"/>
              <a:t> et </a:t>
            </a:r>
            <a:r>
              <a:rPr lang="en-GB" err="1"/>
              <a:t>malesuada</a:t>
            </a:r>
            <a:r>
              <a:rPr lang="en-GB"/>
              <a:t> fames ac </a:t>
            </a:r>
            <a:r>
              <a:rPr lang="en-GB" err="1"/>
              <a:t>turpis</a:t>
            </a:r>
            <a:r>
              <a:rPr lang="en-GB"/>
              <a:t> </a:t>
            </a:r>
            <a:r>
              <a:rPr lang="en-GB" err="1"/>
              <a:t>egestas</a:t>
            </a:r>
            <a:r>
              <a:rPr lang="en-GB"/>
              <a:t> </a:t>
            </a:r>
            <a:r>
              <a:rPr lang="en-GB" err="1"/>
              <a:t>pretium</a:t>
            </a:r>
            <a:r>
              <a:rPr lang="en-GB"/>
              <a:t> </a:t>
            </a:r>
            <a:r>
              <a:rPr lang="en-GB" err="1"/>
              <a:t>blandit</a:t>
            </a:r>
            <a:r>
              <a:rPr lang="en-GB"/>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err="1"/>
              <a:t>Phasellus</a:t>
            </a:r>
            <a:r>
              <a:rPr lang="en-GB"/>
              <a:t> </a:t>
            </a:r>
            <a:r>
              <a:rPr lang="en-GB" err="1"/>
              <a:t>erat</a:t>
            </a:r>
            <a:r>
              <a:rPr lang="en-GB"/>
              <a:t> ipsum</a:t>
            </a:r>
          </a:p>
        </p:txBody>
      </p:sp>
    </p:spTree>
    <p:extLst>
      <p:ext uri="{BB962C8B-B14F-4D97-AF65-F5344CB8AC3E}">
        <p14:creationId xmlns:p14="http://schemas.microsoft.com/office/powerpoint/2010/main" val="1022430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t-LT"/>
              <a:t>Spustelėję redaguokite stilių</a:t>
            </a:r>
            <a:endParaRPr lang="en-LT"/>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t-LT"/>
              <a:t>Spustelėkite, kad galėtumėte redaguoti šablono teksto stilius</a:t>
            </a:r>
          </a:p>
          <a:p>
            <a:pPr lvl="1"/>
            <a:r>
              <a:rPr lang="lt-LT"/>
              <a:t>Antras lygis</a:t>
            </a:r>
          </a:p>
          <a:p>
            <a:pPr lvl="2"/>
            <a:r>
              <a:rPr lang="lt-LT"/>
              <a:t>Trečias lygis</a:t>
            </a:r>
          </a:p>
          <a:p>
            <a:pPr lvl="3"/>
            <a:r>
              <a:rPr lang="lt-LT"/>
              <a:t>Ketvirtas lygis</a:t>
            </a:r>
          </a:p>
          <a:p>
            <a:pPr lvl="4"/>
            <a:r>
              <a:rPr lang="lt-LT"/>
              <a:t>Penktas lygis</a:t>
            </a:r>
            <a:endParaRPr lang="en-LT"/>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Lst>
  <p:hf sldNum="0"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3" Type="http://schemas.openxmlformats.org/officeDocument/2006/relationships/hyperlink" Target="https://2021.esinvesticijos.lt/kvietimai/tui-invest"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hyperlink" Target="https://inovacijuagentura.lt/finansavimo-kvietimai/tui-invest.html?lang=lt"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dms.investis.lt/" TargetMode="External"/><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8.xml"/><Relationship Id="rId6" Type="http://schemas.openxmlformats.org/officeDocument/2006/relationships/image" Target="../media/image15.png"/><Relationship Id="rId5" Type="http://schemas.openxmlformats.org/officeDocument/2006/relationships/hyperlink" Target="http://lvpa.lt/lt/informacija-dms-naudotojams-219" TargetMode="External"/><Relationship Id="rId4" Type="http://schemas.openxmlformats.org/officeDocument/2006/relationships/hyperlink" Target="mailto:dokumentai@inovacijuagentura.lt" TargetMode="External"/><Relationship Id="rId9"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2.emf"/><Relationship Id="rId7" Type="http://schemas.openxmlformats.org/officeDocument/2006/relationships/diagramLayout" Target="../diagrams/layout1.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Data" Target="../diagrams/data1.xml"/><Relationship Id="rId5" Type="http://schemas.openxmlformats.org/officeDocument/2006/relationships/image" Target="../media/image14.emf"/><Relationship Id="rId10" Type="http://schemas.microsoft.com/office/2007/relationships/diagramDrawing" Target="../diagrams/drawing1.xml"/><Relationship Id="rId4" Type="http://schemas.openxmlformats.org/officeDocument/2006/relationships/image" Target="../media/image13.emf"/><Relationship Id="rId9" Type="http://schemas.openxmlformats.org/officeDocument/2006/relationships/diagramColors" Target="../diagrams/colors1.xml"/></Relationships>
</file>

<file path=ppt/slides/_rels/slide5.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96B2-C469-654D-8D0A-DDAC68DA26B9}"/>
              </a:ext>
            </a:extLst>
          </p:cNvPr>
          <p:cNvSpPr>
            <a:spLocks noGrp="1"/>
          </p:cNvSpPr>
          <p:nvPr>
            <p:ph type="ctrTitle"/>
          </p:nvPr>
        </p:nvSpPr>
        <p:spPr>
          <a:xfrm>
            <a:off x="619640" y="294350"/>
            <a:ext cx="8760030" cy="3134650"/>
          </a:xfrm>
        </p:spPr>
        <p:txBody>
          <a:bodyPr/>
          <a:lstStyle/>
          <a:p>
            <a:r>
              <a:rPr lang="lt-LT" sz="3600"/>
              <a:t>Kvietimo  „TU INVEST“ </a:t>
            </a:r>
            <a:r>
              <a:rPr lang="en-US" sz="3600"/>
              <a:t>Nr. 02-0</a:t>
            </a:r>
            <a:r>
              <a:rPr lang="lt-LT" sz="3600"/>
              <a:t>48</a:t>
            </a:r>
            <a:r>
              <a:rPr lang="en-US" sz="3600"/>
              <a:t>-K</a:t>
            </a:r>
            <a:r>
              <a:rPr lang="lt-LT" sz="3600"/>
              <a:t>  projekto sutarčių įgyvendinimas (veiklos ataskaitų mokėjimo prašymų teikimas)</a:t>
            </a:r>
            <a:endParaRPr lang="en-LT" sz="3600"/>
          </a:p>
        </p:txBody>
      </p:sp>
      <p:sp>
        <p:nvSpPr>
          <p:cNvPr id="3" name="Subtitle 2">
            <a:extLst>
              <a:ext uri="{FF2B5EF4-FFF2-40B4-BE49-F238E27FC236}">
                <a16:creationId xmlns:a16="http://schemas.microsoft.com/office/drawing/2014/main" id="{84B2C114-E3D8-1543-B0BF-27BA73BF30D6}"/>
              </a:ext>
            </a:extLst>
          </p:cNvPr>
          <p:cNvSpPr>
            <a:spLocks noGrp="1"/>
          </p:cNvSpPr>
          <p:nvPr>
            <p:ph type="subTitle" idx="1"/>
          </p:nvPr>
        </p:nvSpPr>
        <p:spPr>
          <a:xfrm>
            <a:off x="967150" y="4562272"/>
            <a:ext cx="4377848" cy="600481"/>
          </a:xfrm>
        </p:spPr>
        <p:txBody>
          <a:bodyPr vert="horz" lIns="91440" tIns="45720" rIns="91440" bIns="45720" rtlCol="0" anchor="t">
            <a:normAutofit/>
          </a:bodyPr>
          <a:lstStyle/>
          <a:p>
            <a:pPr>
              <a:lnSpc>
                <a:spcPct val="100000"/>
              </a:lnSpc>
            </a:pPr>
            <a:r>
              <a:rPr lang="lt-LT" sz="1800">
                <a:latin typeface="Verdana"/>
                <a:ea typeface="Verdana"/>
              </a:rPr>
              <a:t>Projektų finansų skyrius</a:t>
            </a:r>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843898" y="186723"/>
            <a:ext cx="6197837" cy="1077218"/>
          </a:xfrm>
          <a:prstGeom prst="rect">
            <a:avLst/>
          </a:prstGeom>
          <a:noFill/>
        </p:spPr>
        <p:txBody>
          <a:bodyPr wrap="square">
            <a:spAutoFit/>
          </a:bodyPr>
          <a:lstStyle/>
          <a:p>
            <a:r>
              <a:rPr lang="lt-LT" sz="320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747077" y="1263942"/>
            <a:ext cx="6197837" cy="5491422"/>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sp>
        <p:nvSpPr>
          <p:cNvPr id="7" name="TextBox 6">
            <a:extLst>
              <a:ext uri="{FF2B5EF4-FFF2-40B4-BE49-F238E27FC236}">
                <a16:creationId xmlns:a16="http://schemas.microsoft.com/office/drawing/2014/main" id="{DD0F1919-B6E8-33E6-0742-A178EFB2DAE1}"/>
              </a:ext>
            </a:extLst>
          </p:cNvPr>
          <p:cNvSpPr txBox="1"/>
          <p:nvPr/>
        </p:nvSpPr>
        <p:spPr>
          <a:xfrm>
            <a:off x="1099050" y="2051972"/>
            <a:ext cx="5687532" cy="4893647"/>
          </a:xfrm>
          <a:prstGeom prst="rect">
            <a:avLst/>
          </a:prstGeom>
          <a:noFill/>
        </p:spPr>
        <p:txBody>
          <a:bodyPr wrap="square">
            <a:spAutoFit/>
          </a:bodyPr>
          <a:lstStyle/>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pirkimo dokumentai</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sutartys su tiekėjais</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prekių perdavimo-priėmimo aktai (jei numatyti sutartyje su tiekėju)</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sąskaitos-faktūros</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medžiagų nurašymo aktai </a:t>
            </a:r>
            <a:r>
              <a:rPr lang="lt-LT" sz="1400">
                <a:solidFill>
                  <a:srgbClr val="302857"/>
                </a:solidFill>
                <a:latin typeface="Verdana" panose="020B0604030504040204" pitchFamily="34" charset="0"/>
                <a:ea typeface="Verdana" panose="020B0604030504040204" pitchFamily="34" charset="0"/>
              </a:rPr>
              <a:t>(Jei medžiagų nurašymo aktas yra vienas visoms medžiagoms, akte turi būti nurodytas tiekėjas, (PVM) sąskaitos faktūros numeris, medžiagų pavadinimas, nurašomas kiekis ir suma. PDF dokumentas turi leisti naudoti "</a:t>
            </a:r>
            <a:r>
              <a:rPr lang="lt-LT" sz="1400" i="1" err="1">
                <a:solidFill>
                  <a:srgbClr val="302857"/>
                </a:solidFill>
                <a:latin typeface="Verdana" panose="020B0604030504040204" pitchFamily="34" charset="0"/>
                <a:ea typeface="Verdana" panose="020B0604030504040204" pitchFamily="34" charset="0"/>
              </a:rPr>
              <a:t>Find</a:t>
            </a:r>
            <a:r>
              <a:rPr lang="lt-LT" sz="1400">
                <a:solidFill>
                  <a:srgbClr val="302857"/>
                </a:solidFill>
                <a:latin typeface="Verdana" panose="020B0604030504040204" pitchFamily="34" charset="0"/>
                <a:ea typeface="Verdana" panose="020B0604030504040204" pitchFamily="34" charset="0"/>
              </a:rPr>
              <a:t>" funkciją.)</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išlaidų apmokėjimo įrodymo dokumentai</a:t>
            </a:r>
          </a:p>
          <a:p>
            <a:pPr marL="285750" indent="-285750">
              <a:buFont typeface="Arial" panose="020B0604020202020204" pitchFamily="34" charset="0"/>
              <a:buChar char="•"/>
            </a:pPr>
            <a:endParaRPr lang="lt-LT" sz="2000">
              <a:solidFill>
                <a:srgbClr val="302857"/>
              </a:solidFill>
              <a:latin typeface="Verdana" panose="020B0604030504040204" pitchFamily="34" charset="0"/>
              <a:ea typeface="Verdana" panose="020B0604030504040204" pitchFamily="34" charset="0"/>
            </a:endParaRPr>
          </a:p>
          <a:p>
            <a:pPr marL="285750" indent="-285750">
              <a:buFont typeface="Arial" panose="020B0604020202020204" pitchFamily="34" charset="0"/>
              <a:buChar char="•"/>
            </a:pPr>
            <a:endParaRPr lang="lt-LT" sz="1400">
              <a:solidFill>
                <a:srgbClr val="302857"/>
              </a:solidFill>
              <a:latin typeface="Verdana" panose="020B0604030504040204" pitchFamily="34" charset="0"/>
              <a:ea typeface="Verdana" panose="020B0604030504040204" pitchFamily="34" charset="0"/>
            </a:endParaRPr>
          </a:p>
          <a:p>
            <a:r>
              <a:rPr lang="en-US" sz="1400">
                <a:solidFill>
                  <a:srgbClr val="302857"/>
                </a:solidFill>
                <a:latin typeface="Verdana" panose="020B0604030504040204" pitchFamily="34" charset="0"/>
                <a:ea typeface="Verdana" panose="020B0604030504040204" pitchFamily="34" charset="0"/>
              </a:rPr>
              <a:t>!</a:t>
            </a:r>
            <a:r>
              <a:rPr lang="lt-LT" sz="1400">
                <a:solidFill>
                  <a:srgbClr val="302857"/>
                </a:solidFill>
                <a:latin typeface="Verdana" panose="020B0604030504040204" pitchFamily="34" charset="0"/>
                <a:ea typeface="Verdana" panose="020B0604030504040204" pitchFamily="34" charset="0"/>
              </a:rPr>
              <a:t> Medžiagų išlaidos yra tinkamos tik ta apimtimi, kokia yra</a:t>
            </a:r>
            <a:r>
              <a:rPr lang="en-US" sz="1400">
                <a:solidFill>
                  <a:srgbClr val="302857"/>
                </a:solidFill>
                <a:latin typeface="Verdana" panose="020B0604030504040204" pitchFamily="34" charset="0"/>
                <a:ea typeface="Verdana" panose="020B0604030504040204" pitchFamily="34" charset="0"/>
              </a:rPr>
              <a:t> </a:t>
            </a:r>
            <a:r>
              <a:rPr lang="lt-LT" sz="1400">
                <a:solidFill>
                  <a:srgbClr val="302857"/>
                </a:solidFill>
                <a:latin typeface="Verdana" panose="020B0604030504040204" pitchFamily="34" charset="0"/>
                <a:ea typeface="Verdana" panose="020B0604030504040204" pitchFamily="34" charset="0"/>
              </a:rPr>
              <a:t>panaudota</a:t>
            </a:r>
            <a:r>
              <a:rPr lang="en-US" sz="1400">
                <a:solidFill>
                  <a:srgbClr val="302857"/>
                </a:solidFill>
                <a:latin typeface="Verdana" panose="020B0604030504040204" pitchFamily="34" charset="0"/>
                <a:ea typeface="Verdana" panose="020B0604030504040204" pitchFamily="34" charset="0"/>
              </a:rPr>
              <a:t> </a:t>
            </a:r>
            <a:r>
              <a:rPr lang="lt-LT" sz="1400">
                <a:solidFill>
                  <a:srgbClr val="302857"/>
                </a:solidFill>
                <a:latin typeface="Verdana" panose="020B0604030504040204" pitchFamily="34" charset="0"/>
                <a:ea typeface="Verdana" panose="020B0604030504040204" pitchFamily="34" charset="0"/>
              </a:rPr>
              <a:t>projekte</a:t>
            </a:r>
            <a:r>
              <a:rPr lang="en-US" sz="1400">
                <a:solidFill>
                  <a:srgbClr val="302857"/>
                </a:solidFill>
                <a:latin typeface="Verdana" panose="020B0604030504040204" pitchFamily="34" charset="0"/>
                <a:ea typeface="Verdana" panose="020B0604030504040204" pitchFamily="34" charset="0"/>
              </a:rPr>
              <a:t> (</a:t>
            </a:r>
            <a:r>
              <a:rPr lang="lt-LT" sz="1400">
                <a:solidFill>
                  <a:srgbClr val="302857"/>
                </a:solidFill>
                <a:latin typeface="Verdana" panose="020B0604030504040204" pitchFamily="34" charset="0"/>
                <a:ea typeface="Verdana" panose="020B0604030504040204" pitchFamily="34" charset="0"/>
              </a:rPr>
              <a:t>nurašyta</a:t>
            </a:r>
            <a:r>
              <a:rPr lang="en-US" sz="1400">
                <a:solidFill>
                  <a:srgbClr val="302857"/>
                </a:solidFill>
                <a:latin typeface="Verdana" panose="020B0604030504040204" pitchFamily="34" charset="0"/>
                <a:ea typeface="Verdana" panose="020B0604030504040204" pitchFamily="34" charset="0"/>
              </a:rPr>
              <a:t>)</a:t>
            </a:r>
          </a:p>
          <a:p>
            <a:endParaRPr lang="lt-LT" sz="2000">
              <a:solidFill>
                <a:srgbClr val="302857"/>
              </a:solidFill>
              <a:latin typeface="Verdana" panose="020B0604030504040204" pitchFamily="34" charset="0"/>
              <a:ea typeface="Verdana" panose="020B0604030504040204" pitchFamily="34" charset="0"/>
            </a:endParaRPr>
          </a:p>
        </p:txBody>
      </p:sp>
      <p:graphicFrame>
        <p:nvGraphicFramePr>
          <p:cNvPr id="18" name="TextBox 7">
            <a:extLst>
              <a:ext uri="{FF2B5EF4-FFF2-40B4-BE49-F238E27FC236}">
                <a16:creationId xmlns:a16="http://schemas.microsoft.com/office/drawing/2014/main" id="{B46C8C0D-81B5-D539-5BD5-FF1F3BA39A20}"/>
              </a:ext>
            </a:extLst>
          </p:cNvPr>
          <p:cNvGraphicFramePr/>
          <p:nvPr>
            <p:extLst>
              <p:ext uri="{D42A27DB-BD31-4B8C-83A1-F6EECF244321}">
                <p14:modId xmlns:p14="http://schemas.microsoft.com/office/powerpoint/2010/main" val="1533184649"/>
              </p:ext>
            </p:extLst>
          </p:nvPr>
        </p:nvGraphicFramePr>
        <p:xfrm>
          <a:off x="7560892" y="1595335"/>
          <a:ext cx="4437403" cy="38908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7151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843898" y="186723"/>
            <a:ext cx="6197837" cy="1077218"/>
          </a:xfrm>
          <a:prstGeom prst="rect">
            <a:avLst/>
          </a:prstGeom>
          <a:noFill/>
        </p:spPr>
        <p:txBody>
          <a:bodyPr wrap="square">
            <a:spAutoFit/>
          </a:bodyPr>
          <a:lstStyle/>
          <a:p>
            <a:r>
              <a:rPr lang="lt-LT" sz="320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747077" y="1263942"/>
            <a:ext cx="6197837" cy="5491422"/>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sp>
        <p:nvSpPr>
          <p:cNvPr id="7" name="TextBox 6">
            <a:extLst>
              <a:ext uri="{FF2B5EF4-FFF2-40B4-BE49-F238E27FC236}">
                <a16:creationId xmlns:a16="http://schemas.microsoft.com/office/drawing/2014/main" id="{DD0F1919-B6E8-33E6-0742-A178EFB2DAE1}"/>
              </a:ext>
            </a:extLst>
          </p:cNvPr>
          <p:cNvSpPr txBox="1"/>
          <p:nvPr/>
        </p:nvSpPr>
        <p:spPr>
          <a:xfrm>
            <a:off x="1099050" y="1571718"/>
            <a:ext cx="5687532" cy="5016758"/>
          </a:xfrm>
          <a:prstGeom prst="rect">
            <a:avLst/>
          </a:prstGeom>
          <a:noFill/>
        </p:spPr>
        <p:txBody>
          <a:bodyPr wrap="square">
            <a:spAutoFit/>
          </a:bodyPr>
          <a:lstStyle/>
          <a:p>
            <a:r>
              <a:rPr lang="lt-LT" sz="2000">
                <a:solidFill>
                  <a:srgbClr val="302857"/>
                </a:solidFill>
                <a:latin typeface="Verdana" panose="020B0604030504040204" pitchFamily="34" charset="0"/>
                <a:ea typeface="Verdana" panose="020B0604030504040204" pitchFamily="34" charset="0"/>
              </a:rPr>
              <a:t>Pažyma dėl įgyvendinant projektą naudojamo ilgalaikio turto nusidėvėjimo (amortizacijos) sąnaudų apskaičiavimo</a:t>
            </a:r>
          </a:p>
          <a:p>
            <a:r>
              <a:rPr lang="lt-LT" sz="2000">
                <a:solidFill>
                  <a:srgbClr val="302857"/>
                </a:solidFill>
                <a:latin typeface="Verdana" panose="020B0604030504040204" pitchFamily="34" charset="0"/>
                <a:ea typeface="Verdana" panose="020B0604030504040204" pitchFamily="34" charset="0"/>
              </a:rPr>
              <a:t>Pirmą kartą prašant pripažinti išlaidas tinkamomis finansuoti:</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turto įsigijimo dokumentai;</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ilgalaikio turto apskaitos kortelė konkrečiam nusidėvėjimo laikotarpiui;</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turto atidavimo eksploatuoti aktas;</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projekto vykdytojo ar partnerio vadovo įsakymas dėl ilgalaikio turto priskyrimo projektui;</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Projekto vykdytojo ar partnerio vadovo įsakymas dėl ilgalaikio turto nusidėvėjimo skaičiavimo metodikos, turto priskyrimo ilgalaikiam turtui</a:t>
            </a:r>
          </a:p>
        </p:txBody>
      </p:sp>
      <p:graphicFrame>
        <p:nvGraphicFramePr>
          <p:cNvPr id="18" name="TextBox 7">
            <a:extLst>
              <a:ext uri="{FF2B5EF4-FFF2-40B4-BE49-F238E27FC236}">
                <a16:creationId xmlns:a16="http://schemas.microsoft.com/office/drawing/2014/main" id="{B46C8C0D-81B5-D539-5BD5-FF1F3BA39A20}"/>
              </a:ext>
            </a:extLst>
          </p:cNvPr>
          <p:cNvGraphicFramePr/>
          <p:nvPr>
            <p:extLst>
              <p:ext uri="{D42A27DB-BD31-4B8C-83A1-F6EECF244321}">
                <p14:modId xmlns:p14="http://schemas.microsoft.com/office/powerpoint/2010/main" val="1545357625"/>
              </p:ext>
            </p:extLst>
          </p:nvPr>
        </p:nvGraphicFramePr>
        <p:xfrm>
          <a:off x="7590075" y="1774486"/>
          <a:ext cx="4437403" cy="44703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68192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3B2E2-BBAF-3720-CD7E-7A06B9FF2024}"/>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E13BF677-D882-FA01-EE99-064DD273194D}"/>
              </a:ext>
            </a:extLst>
          </p:cNvPr>
          <p:cNvSpPr txBox="1"/>
          <p:nvPr/>
        </p:nvSpPr>
        <p:spPr>
          <a:xfrm>
            <a:off x="843898" y="186723"/>
            <a:ext cx="6197837" cy="107721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lt-LT" sz="3200" b="0" i="0" u="none" strike="noStrike" kern="1200" cap="none" spc="0" normalizeH="0" baseline="0" noProof="0">
                <a:ln>
                  <a:noFill/>
                </a:ln>
                <a:solidFill>
                  <a:srgbClr val="07215E"/>
                </a:solidFill>
                <a:effectLst/>
                <a:uLnTx/>
                <a:uFillTx/>
                <a:latin typeface="Verdana" panose="020B0604030504040204" pitchFamily="34" charset="0"/>
                <a:ea typeface="Verdana" panose="020B0604030504040204" pitchFamily="34" charset="0"/>
                <a:cs typeface="+mn-cs"/>
              </a:rPr>
              <a:t>Išlaidų patyrimą įrodantys dokumentai</a:t>
            </a:r>
          </a:p>
        </p:txBody>
      </p:sp>
      <p:sp>
        <p:nvSpPr>
          <p:cNvPr id="13" name="Rounded Rectangle 35">
            <a:extLst>
              <a:ext uri="{FF2B5EF4-FFF2-40B4-BE49-F238E27FC236}">
                <a16:creationId xmlns:a16="http://schemas.microsoft.com/office/drawing/2014/main" id="{57AD1609-4F21-F580-AB2C-642C7F8C85F9}"/>
              </a:ext>
            </a:extLst>
          </p:cNvPr>
          <p:cNvSpPr/>
          <p:nvPr/>
        </p:nvSpPr>
        <p:spPr>
          <a:xfrm>
            <a:off x="747077" y="1263942"/>
            <a:ext cx="6197837" cy="5491422"/>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solidFill>
                  <a:srgbClr val="FFCD00"/>
                </a:solidFill>
              </a:ln>
              <a:solidFill>
                <a:srgbClr val="FFFFFF"/>
              </a:solidFill>
              <a:effectLst/>
              <a:highlight>
                <a:srgbClr val="EEE730"/>
              </a:highligh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A587305B-01E3-9897-1435-D7C703B57EAD}"/>
              </a:ext>
            </a:extLst>
          </p:cNvPr>
          <p:cNvSpPr txBox="1"/>
          <p:nvPr/>
        </p:nvSpPr>
        <p:spPr>
          <a:xfrm>
            <a:off x="1099050" y="1571718"/>
            <a:ext cx="5687532" cy="4462760"/>
          </a:xfrm>
          <a:prstGeom prst="rect">
            <a:avLst/>
          </a:prstGeom>
          <a:noFill/>
        </p:spPr>
        <p:txBody>
          <a:bodyPr wrap="square">
            <a:spAutoFit/>
          </a:bodyPr>
          <a:lstStyle/>
          <a:p>
            <a:pPr marL="342900" indent="-342900">
              <a:buFont typeface="Wingdings" panose="05000000000000000000" pitchFamily="2" charset="2"/>
              <a:buChar char="§"/>
            </a:pPr>
            <a:r>
              <a:rPr lang="lt-LT" sz="2800">
                <a:solidFill>
                  <a:srgbClr val="302857"/>
                </a:solidFill>
                <a:latin typeface="Verdana" panose="020B0604030504040204" pitchFamily="34" charset="0"/>
                <a:ea typeface="Verdana" panose="020B0604030504040204" pitchFamily="34" charset="0"/>
              </a:rPr>
              <a:t>pirkimo dokumentai</a:t>
            </a:r>
          </a:p>
          <a:p>
            <a:pPr marL="342900" indent="-342900">
              <a:buFont typeface="Wingdings" panose="05000000000000000000" pitchFamily="2" charset="2"/>
              <a:buChar char="§"/>
            </a:pPr>
            <a:r>
              <a:rPr lang="lt-LT" sz="2800">
                <a:solidFill>
                  <a:srgbClr val="302857"/>
                </a:solidFill>
                <a:latin typeface="Verdana" panose="020B0604030504040204" pitchFamily="34" charset="0"/>
                <a:ea typeface="Verdana" panose="020B0604030504040204" pitchFamily="34" charset="0"/>
              </a:rPr>
              <a:t>sutartys su tiekėjais</a:t>
            </a:r>
          </a:p>
          <a:p>
            <a:pPr marL="342900" indent="-342900">
              <a:buFont typeface="Wingdings" panose="05000000000000000000" pitchFamily="2" charset="2"/>
              <a:buChar char="§"/>
            </a:pPr>
            <a:r>
              <a:rPr lang="lt-LT" sz="2800">
                <a:solidFill>
                  <a:srgbClr val="302857"/>
                </a:solidFill>
                <a:latin typeface="Verdana" panose="020B0604030504040204" pitchFamily="34" charset="0"/>
                <a:ea typeface="Verdana" panose="020B0604030504040204" pitchFamily="34" charset="0"/>
              </a:rPr>
              <a:t>prekių perdavimo-priėmimo aktai </a:t>
            </a:r>
            <a:r>
              <a:rPr lang="lt-LT" sz="1400">
                <a:solidFill>
                  <a:srgbClr val="302857"/>
                </a:solidFill>
                <a:latin typeface="Verdana" panose="020B0604030504040204" pitchFamily="34" charset="0"/>
                <a:ea typeface="Verdana" panose="020B0604030504040204" pitchFamily="34" charset="0"/>
              </a:rPr>
              <a:t>(jei numatyti sutartyje su tiekėju)</a:t>
            </a:r>
          </a:p>
          <a:p>
            <a:pPr marL="342900" indent="-342900">
              <a:buFont typeface="Wingdings" panose="05000000000000000000" pitchFamily="2" charset="2"/>
              <a:buChar char="§"/>
            </a:pPr>
            <a:r>
              <a:rPr lang="lt-LT" sz="2800">
                <a:solidFill>
                  <a:srgbClr val="302857"/>
                </a:solidFill>
                <a:latin typeface="Verdana" panose="020B0604030504040204" pitchFamily="34" charset="0"/>
                <a:ea typeface="Verdana" panose="020B0604030504040204" pitchFamily="34" charset="0"/>
              </a:rPr>
              <a:t>sąskaitos-faktūros</a:t>
            </a:r>
          </a:p>
          <a:p>
            <a:pPr marL="342900" indent="-342900">
              <a:buFont typeface="Wingdings" panose="05000000000000000000" pitchFamily="2" charset="2"/>
              <a:buChar char="§"/>
            </a:pPr>
            <a:r>
              <a:rPr lang="lt-LT" sz="2800">
                <a:solidFill>
                  <a:srgbClr val="302857"/>
                </a:solidFill>
                <a:latin typeface="Verdana" panose="020B0604030504040204" pitchFamily="34" charset="0"/>
                <a:ea typeface="Verdana" panose="020B0604030504040204" pitchFamily="34" charset="0"/>
              </a:rPr>
              <a:t>įmonės vadovo įsakymai dėl </a:t>
            </a:r>
            <a:r>
              <a:rPr lang="lt-LT" sz="2800" i="1">
                <a:solidFill>
                  <a:srgbClr val="302857"/>
                </a:solidFill>
                <a:latin typeface="Verdana" panose="020B0604030504040204" pitchFamily="34" charset="0"/>
                <a:ea typeface="Verdana" panose="020B0604030504040204" pitchFamily="34" charset="0"/>
              </a:rPr>
              <a:t>pro </a:t>
            </a:r>
            <a:r>
              <a:rPr lang="lt-LT" sz="2800" i="1" err="1">
                <a:solidFill>
                  <a:srgbClr val="302857"/>
                </a:solidFill>
                <a:latin typeface="Verdana" panose="020B0604030504040204" pitchFamily="34" charset="0"/>
                <a:ea typeface="Verdana" panose="020B0604030504040204" pitchFamily="34" charset="0"/>
              </a:rPr>
              <a:t>rata</a:t>
            </a:r>
            <a:r>
              <a:rPr lang="lt-LT" sz="2800" i="1">
                <a:solidFill>
                  <a:srgbClr val="302857"/>
                </a:solidFill>
                <a:latin typeface="Verdana" panose="020B0604030504040204" pitchFamily="34" charset="0"/>
                <a:ea typeface="Verdana" panose="020B0604030504040204" pitchFamily="34" charset="0"/>
              </a:rPr>
              <a:t> </a:t>
            </a:r>
            <a:r>
              <a:rPr lang="lt-LT" sz="2800">
                <a:solidFill>
                  <a:srgbClr val="302857"/>
                </a:solidFill>
                <a:latin typeface="Verdana" panose="020B0604030504040204" pitchFamily="34" charset="0"/>
                <a:ea typeface="Verdana" panose="020B0604030504040204" pitchFamily="34" charset="0"/>
              </a:rPr>
              <a:t>principo taikymo</a:t>
            </a:r>
          </a:p>
          <a:p>
            <a:pPr marL="342900" indent="-342900">
              <a:buFont typeface="Wingdings" panose="05000000000000000000" pitchFamily="2" charset="2"/>
              <a:buChar char="§"/>
            </a:pPr>
            <a:r>
              <a:rPr lang="lt-LT" sz="2800">
                <a:solidFill>
                  <a:srgbClr val="302857"/>
                </a:solidFill>
                <a:latin typeface="Verdana" panose="020B0604030504040204" pitchFamily="34" charset="0"/>
                <a:ea typeface="Verdana" panose="020B0604030504040204" pitchFamily="34" charset="0"/>
              </a:rPr>
              <a:t>išlaidų apmokėjimo įrodymo dokumentai</a:t>
            </a:r>
          </a:p>
          <a:p>
            <a:pPr marL="342900" indent="-342900">
              <a:buFont typeface="Wingdings" panose="05000000000000000000" pitchFamily="2" charset="2"/>
              <a:buChar char="§"/>
            </a:pPr>
            <a:endParaRPr lang="lt-LT" sz="1600">
              <a:solidFill>
                <a:srgbClr val="302857"/>
              </a:solidFill>
              <a:latin typeface="Verdana" panose="020B0604030504040204" pitchFamily="34" charset="0"/>
              <a:ea typeface="Verdana" panose="020B0604030504040204" pitchFamily="34" charset="0"/>
            </a:endParaRPr>
          </a:p>
          <a:p>
            <a:pPr marL="342900" indent="-342900">
              <a:buFont typeface="Wingdings" panose="05000000000000000000" pitchFamily="2" charset="2"/>
              <a:buChar char="§"/>
            </a:pPr>
            <a:endParaRPr lang="lt-LT" sz="1600">
              <a:solidFill>
                <a:srgbClr val="302857"/>
              </a:solidFill>
              <a:latin typeface="Verdana" panose="020B0604030504040204" pitchFamily="34" charset="0"/>
              <a:ea typeface="Verdana" panose="020B0604030504040204" pitchFamily="34" charset="0"/>
            </a:endParaRPr>
          </a:p>
        </p:txBody>
      </p:sp>
      <p:graphicFrame>
        <p:nvGraphicFramePr>
          <p:cNvPr id="18" name="TextBox 7">
            <a:extLst>
              <a:ext uri="{FF2B5EF4-FFF2-40B4-BE49-F238E27FC236}">
                <a16:creationId xmlns:a16="http://schemas.microsoft.com/office/drawing/2014/main" id="{66E4C681-8270-F6A9-93E3-607E905125AF}"/>
              </a:ext>
            </a:extLst>
          </p:cNvPr>
          <p:cNvGraphicFramePr/>
          <p:nvPr>
            <p:extLst>
              <p:ext uri="{D42A27DB-BD31-4B8C-83A1-F6EECF244321}">
                <p14:modId xmlns:p14="http://schemas.microsoft.com/office/powerpoint/2010/main" val="604277537"/>
              </p:ext>
            </p:extLst>
          </p:nvPr>
        </p:nvGraphicFramePr>
        <p:xfrm>
          <a:off x="7541436" y="725332"/>
          <a:ext cx="4437403" cy="5234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55559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a:solidFill>
                  <a:schemeClr val="bg1"/>
                </a:solidFill>
                <a:latin typeface="Verdana" panose="020B0604030504040204" pitchFamily="34" charset="0"/>
                <a:ea typeface="Verdana" panose="020B0604030504040204" pitchFamily="34" charset="0"/>
              </a:rPr>
              <a:t>Projektą vykdančio personalo </a:t>
            </a:r>
            <a:br>
              <a:rPr lang="lt-LT" sz="3600" kern="1200">
                <a:solidFill>
                  <a:schemeClr val="bg1"/>
                </a:solidFill>
                <a:latin typeface="Verdana" panose="020B0604030504040204" pitchFamily="34" charset="0"/>
                <a:ea typeface="Verdana" panose="020B0604030504040204" pitchFamily="34" charset="0"/>
              </a:rPr>
            </a:br>
            <a:r>
              <a:rPr lang="lt-LT" sz="3600" kern="1200">
                <a:solidFill>
                  <a:schemeClr val="bg1"/>
                </a:solidFill>
                <a:latin typeface="Verdana" panose="020B0604030504040204" pitchFamily="34" charset="0"/>
                <a:ea typeface="Verdana" panose="020B0604030504040204" pitchFamily="34" charset="0"/>
              </a:rPr>
              <a:t>darbo užmokestis (1)</a:t>
            </a:r>
            <a:endParaRPr lang="lt-LT"/>
          </a:p>
        </p:txBody>
      </p:sp>
      <p:sp>
        <p:nvSpPr>
          <p:cNvPr id="7" name="TextBox 6">
            <a:extLst>
              <a:ext uri="{FF2B5EF4-FFF2-40B4-BE49-F238E27FC236}">
                <a16:creationId xmlns:a16="http://schemas.microsoft.com/office/drawing/2014/main" id="{1029A3B7-30A7-EAA7-0041-52FDC2AA1D4B}"/>
              </a:ext>
            </a:extLst>
          </p:cNvPr>
          <p:cNvSpPr txBox="1"/>
          <p:nvPr/>
        </p:nvSpPr>
        <p:spPr>
          <a:xfrm>
            <a:off x="754144" y="2305615"/>
            <a:ext cx="10963374" cy="2508379"/>
          </a:xfrm>
          <a:prstGeom prst="rect">
            <a:avLst/>
          </a:prstGeom>
          <a:noFill/>
        </p:spPr>
        <p:txBody>
          <a:bodyPr wrap="square" rtlCol="0">
            <a:spAutoFit/>
          </a:bodyPr>
          <a:lstStyle/>
          <a:p>
            <a:pPr lvl="0">
              <a:spcAft>
                <a:spcPts val="600"/>
              </a:spcAft>
            </a:pPr>
            <a:r>
              <a:rPr lang="lt-LT" u="sng">
                <a:solidFill>
                  <a:schemeClr val="bg1"/>
                </a:solidFill>
              </a:rPr>
              <a:t>DARBO SUTARTYS IR JŲ AKTUALŪS PAKEITIMAI</a:t>
            </a:r>
          </a:p>
          <a:p>
            <a:pPr lvl="0">
              <a:spcAft>
                <a:spcPts val="600"/>
              </a:spcAft>
            </a:pPr>
            <a:r>
              <a:rPr lang="lt-LT" sz="12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darbuotojo darbo pobūdis ir funkcijos projekte nesiskiria nuo darbo sutartyje numatytos darbo funkcijos įmonėje:</a:t>
            </a:r>
          </a:p>
          <a:p>
            <a:pPr marL="457200" indent="457200">
              <a:spcAft>
                <a:spcPts val="600"/>
              </a:spcAft>
            </a:pPr>
            <a:r>
              <a:rPr lang="lt-LT" sz="12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a:t>
            </a:r>
            <a:r>
              <a:rPr lang="lt-LT">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projekto vykdytojo ar partnerio vadovo įsakymas ar potvarkis dėl darbuotojų paskyrimo dirbti įgyvendinant projektą </a:t>
            </a:r>
            <a:r>
              <a:rPr lang="lt-LT" sz="12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taikoma organizacijoje, kuriame turėtų būti nurodytos darbuotojo pareigos įgyvendinant projektą, projekto numeris ir (arba) pavadinimas, darbo užmokestis arba jo apskaičiavimo tvarka, įsakymai dėl priedų ar priemokų skyrimo)</a:t>
            </a:r>
          </a:p>
          <a:p>
            <a:pPr marL="457200">
              <a:spcAft>
                <a:spcPts val="600"/>
              </a:spcAft>
            </a:pPr>
            <a:r>
              <a:rPr lang="lt-LT" sz="12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 darbuotojo darbo pobūdis ir funkcijos projekte skiriasi nuo darbo sutartyje numatytos darbo funkcijos įmonėje:</a:t>
            </a:r>
          </a:p>
          <a:p>
            <a:pPr marL="457200">
              <a:spcAft>
                <a:spcPts val="600"/>
              </a:spcAft>
            </a:pPr>
            <a:endParaRPr lang="lt-LT" sz="120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742950" indent="-285750">
              <a:spcAft>
                <a:spcPts val="600"/>
              </a:spcAft>
              <a:buFontTx/>
              <a:buChar char="-"/>
            </a:pPr>
            <a:r>
              <a:rPr lang="lt-LT">
                <a:solidFill>
                  <a:schemeClr val="bg1"/>
                </a:solidFill>
                <a:latin typeface="Verdana" panose="020B0604030504040204" pitchFamily="34" charset="0"/>
                <a:ea typeface="Verdana" panose="020B0604030504040204" pitchFamily="34" charset="0"/>
                <a:cs typeface="Times New Roman" panose="02020603050405020304" pitchFamily="18" charset="0"/>
              </a:rPr>
              <a:t>susitarimas dėl papildomo darbo, kuris tampa darbo sutarties dalimi</a:t>
            </a:r>
            <a:endParaRPr lang="lt-LT" sz="120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73256ADB-1F51-4B4B-0E16-C1D9768DF2F9}"/>
              </a:ext>
            </a:extLst>
          </p:cNvPr>
          <p:cNvSpPr txBox="1"/>
          <p:nvPr/>
        </p:nvSpPr>
        <p:spPr>
          <a:xfrm>
            <a:off x="754144" y="4813994"/>
            <a:ext cx="10426474" cy="1200329"/>
          </a:xfrm>
          <a:prstGeom prst="rect">
            <a:avLst/>
          </a:prstGeom>
          <a:noFill/>
        </p:spPr>
        <p:txBody>
          <a:bodyPr wrap="square" rtlCol="0">
            <a:spAutoFit/>
          </a:bodyPr>
          <a:lstStyle/>
          <a:p>
            <a:endParaRPr lang="lt-LT" u="sng">
              <a:solidFill>
                <a:schemeClr val="bg1"/>
              </a:solidFill>
            </a:endParaRPr>
          </a:p>
          <a:p>
            <a:r>
              <a:rPr lang="lt-LT" u="sng">
                <a:solidFill>
                  <a:schemeClr val="bg1"/>
                </a:solidFill>
              </a:rPr>
              <a:t>ĮSAKYMAI:</a:t>
            </a:r>
          </a:p>
          <a:p>
            <a:pPr marL="342900" lvl="0" indent="-342900">
              <a:buFont typeface="Wingdings" panose="05000000000000000000" pitchFamily="2" charset="2"/>
              <a:buChar char="§"/>
            </a:pPr>
            <a:r>
              <a:rPr lang="lt-LT" sz="18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priedų, priemokų, premijų skyrimo</a:t>
            </a:r>
            <a:endParaRPr lang="lt-LT" sz="1800">
              <a:solidFill>
                <a:schemeClr val="bg1"/>
              </a:solidFill>
              <a:effectLst/>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sz="18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dėl apmokėjimo būdo už darbą poilsio, švenčių dienomis ir viršvalandinį darbą</a:t>
            </a:r>
            <a:endParaRPr lang="lt-LT">
              <a:solidFill>
                <a:schemeClr val="bg1"/>
              </a:solidFill>
            </a:endParaRPr>
          </a:p>
        </p:txBody>
      </p:sp>
    </p:spTree>
    <p:extLst>
      <p:ext uri="{BB962C8B-B14F-4D97-AF65-F5344CB8AC3E}">
        <p14:creationId xmlns:p14="http://schemas.microsoft.com/office/powerpoint/2010/main" val="2388596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a:solidFill>
                  <a:schemeClr val="bg1"/>
                </a:solidFill>
                <a:latin typeface="Verdana" panose="020B0604030504040204" pitchFamily="34" charset="0"/>
                <a:ea typeface="Verdana" panose="020B0604030504040204" pitchFamily="34" charset="0"/>
              </a:rPr>
              <a:t>Projektą vykdančio personalo </a:t>
            </a:r>
            <a:br>
              <a:rPr lang="lt-LT" sz="3600" kern="1200">
                <a:solidFill>
                  <a:schemeClr val="bg1"/>
                </a:solidFill>
                <a:latin typeface="Verdana" panose="020B0604030504040204" pitchFamily="34" charset="0"/>
                <a:ea typeface="Verdana" panose="020B0604030504040204" pitchFamily="34" charset="0"/>
              </a:rPr>
            </a:br>
            <a:r>
              <a:rPr lang="lt-LT" sz="3600" kern="1200">
                <a:solidFill>
                  <a:schemeClr val="bg1"/>
                </a:solidFill>
                <a:latin typeface="Verdana" panose="020B0604030504040204" pitchFamily="34" charset="0"/>
                <a:ea typeface="Verdana" panose="020B0604030504040204" pitchFamily="34" charset="0"/>
              </a:rPr>
              <a:t>darbo užmokestis (2)</a:t>
            </a:r>
            <a:endParaRPr lang="lt-LT"/>
          </a:p>
        </p:txBody>
      </p:sp>
      <p:sp>
        <p:nvSpPr>
          <p:cNvPr id="5" name="TextBox 4">
            <a:extLst>
              <a:ext uri="{FF2B5EF4-FFF2-40B4-BE49-F238E27FC236}">
                <a16:creationId xmlns:a16="http://schemas.microsoft.com/office/drawing/2014/main" id="{0EB5AC0A-0C20-192F-BA51-3C9C44CA3B6B}"/>
              </a:ext>
            </a:extLst>
          </p:cNvPr>
          <p:cNvSpPr txBox="1"/>
          <p:nvPr/>
        </p:nvSpPr>
        <p:spPr>
          <a:xfrm>
            <a:off x="754144" y="1938373"/>
            <a:ext cx="11293312" cy="3847207"/>
          </a:xfrm>
          <a:prstGeom prst="rect">
            <a:avLst/>
          </a:prstGeom>
          <a:noFill/>
        </p:spPr>
        <p:txBody>
          <a:bodyPr wrap="square" rtlCol="0">
            <a:spAutoFit/>
          </a:bodyPr>
          <a:lstStyle/>
          <a:p>
            <a:r>
              <a:rPr lang="lt-LT" u="sng">
                <a:solidFill>
                  <a:schemeClr val="bg1"/>
                </a:solidFill>
              </a:rPr>
              <a:t>PAŽYMOS IR PAN.:</a:t>
            </a:r>
          </a:p>
          <a:p>
            <a:pPr marL="342900" lvl="0" indent="-342900">
              <a:buFont typeface="Wingdings" panose="05000000000000000000" pitchFamily="2" charset="2"/>
              <a:buChar char="§"/>
            </a:pPr>
            <a:r>
              <a:rPr lang="lt-LT">
                <a:solidFill>
                  <a:schemeClr val="bg1"/>
                </a:solidFill>
                <a:latin typeface="Verdana" panose="020B0604030504040204" pitchFamily="34" charset="0"/>
                <a:ea typeface="Verdana" panose="020B0604030504040204" pitchFamily="34" charset="0"/>
                <a:cs typeface="Times New Roman" panose="02020603050405020304" pitchFamily="18" charset="0"/>
              </a:rPr>
              <a:t>p</a:t>
            </a:r>
            <a:r>
              <a:rPr lang="lt-LT" sz="18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ažyma dėl darbo užmokesčio priskaitymo, išmokėjimo ir priskyrimo projektui, taikant kasmetinių atostogų išmokų fiksuotąsias normas </a:t>
            </a:r>
            <a:r>
              <a:rPr lang="lt-LT" sz="1200" i="1">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(FN-05-01,FN-05-02, FN-05-03,FN-05-04, FN-05-05, FN-05-06, FN-05-07) - teikiama pasirašyta Projekto vykdytojo ar Partnerio už apskaitą atsakingo asmens ir Excel formatu</a:t>
            </a:r>
            <a:r>
              <a:rPr lang="lt-LT" sz="18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 </a:t>
            </a:r>
          </a:p>
          <a:p>
            <a:pPr marL="342900" lvl="0" indent="-342900">
              <a:buFont typeface="Wingdings" panose="05000000000000000000" pitchFamily="2" charset="2"/>
              <a:buChar char="§"/>
            </a:pPr>
            <a:endParaRPr lang="lt-LT">
              <a:solidFill>
                <a:schemeClr val="bg1"/>
              </a:solidFill>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a:solidFill>
                  <a:schemeClr val="bg1"/>
                </a:solidFill>
                <a:latin typeface="Verdana" panose="020B0604030504040204" pitchFamily="34" charset="0"/>
                <a:ea typeface="Verdana" panose="020B0604030504040204" pitchFamily="34" charset="0"/>
              </a:rPr>
              <a:t>ligos pašalpų apskaičiavimo pažymos</a:t>
            </a:r>
          </a:p>
          <a:p>
            <a:pPr marL="342900" lvl="0" indent="-342900">
              <a:buFont typeface="Wingdings" panose="05000000000000000000" pitchFamily="2" charset="2"/>
              <a:buChar char="§"/>
            </a:pPr>
            <a:endParaRPr lang="lt-LT" sz="1200" b="1">
              <a:solidFill>
                <a:schemeClr val="accent6"/>
              </a:solidFill>
              <a:effectLst/>
              <a:highlight>
                <a:srgbClr val="FFFF00"/>
              </a:highlight>
              <a:latin typeface="Verdana" panose="020B0604030504040204" pitchFamily="34" charset="0"/>
              <a:ea typeface="Verdana" panose="020B0604030504040204" pitchFamily="34" charset="0"/>
            </a:endParaRPr>
          </a:p>
          <a:p>
            <a:pPr marL="342900" lvl="0" indent="-342900">
              <a:buFont typeface="Wingdings" panose="05000000000000000000" pitchFamily="2" charset="2"/>
              <a:buChar char="§"/>
            </a:pPr>
            <a:r>
              <a:rPr lang="lt-LT" sz="1800">
                <a:solidFill>
                  <a:schemeClr val="bg1"/>
                </a:solidFill>
                <a:effectLst/>
                <a:latin typeface="Verdana" panose="020B0604030504040204" pitchFamily="34" charset="0"/>
                <a:ea typeface="Verdana" panose="020B0604030504040204" pitchFamily="34" charset="0"/>
              </a:rPr>
              <a:t>darbo užmokesčio priskaitymo žiniaraščiai</a:t>
            </a:r>
          </a:p>
          <a:p>
            <a:pPr marL="342900" lvl="0" indent="-342900">
              <a:buFont typeface="Wingdings" panose="05000000000000000000" pitchFamily="2" charset="2"/>
              <a:buChar char="§"/>
            </a:pPr>
            <a:endParaRPr lang="lt-LT" sz="1800">
              <a:solidFill>
                <a:schemeClr val="bg1"/>
              </a:solidFill>
              <a:latin typeface="Verdana" panose="020B0604030504040204" pitchFamily="34" charset="0"/>
              <a:ea typeface="Verdana" panose="020B0604030504040204" pitchFamily="34" charset="0"/>
            </a:endParaRPr>
          </a:p>
          <a:p>
            <a:pPr marL="342900" lvl="0" indent="-342900">
              <a:spcAft>
                <a:spcPts val="600"/>
              </a:spcAft>
              <a:buFont typeface="Wingdings" panose="05000000000000000000" pitchFamily="2" charset="2"/>
              <a:buChar char="§"/>
            </a:pPr>
            <a:r>
              <a:rPr lang="lt-LT" sz="18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Projekto vykdytojo ar Partnerio atsakingų asmenų pasirašyti darbo laiko apskaitos žiniaraščiai, kuriuose būtų išskirtas, tiek bendras dirbtas laikas, tiek darbo laikas projekte </a:t>
            </a:r>
            <a:r>
              <a:rPr lang="lt-LT" sz="1200">
                <a:solidFill>
                  <a:schemeClr val="bg1"/>
                </a:solidFill>
                <a:effectLst/>
                <a:latin typeface="Verdana" panose="020B0604030504040204" pitchFamily="34" charset="0"/>
                <a:ea typeface="Verdana" panose="020B0604030504040204" pitchFamily="34" charset="0"/>
                <a:cs typeface="Times New Roman" panose="02020603050405020304" pitchFamily="18" charset="0"/>
              </a:rPr>
              <a:t>(jeigu pagal atitinkamą darbo sutartį atliekami ne tik su projektu susiję darbai)</a:t>
            </a:r>
          </a:p>
          <a:p>
            <a:pPr marL="342900" lvl="0" indent="-342900">
              <a:spcAft>
                <a:spcPts val="600"/>
              </a:spcAft>
              <a:buFont typeface="Wingdings" panose="05000000000000000000" pitchFamily="2" charset="2"/>
              <a:buChar char="§"/>
            </a:pPr>
            <a:endParaRPr lang="lt-LT" sz="120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spcAft>
                <a:spcPts val="600"/>
              </a:spcAft>
              <a:buFont typeface="Symbol" panose="05050102010706020507" pitchFamily="18" charset="2"/>
              <a:buChar char=""/>
            </a:pPr>
            <a:endParaRPr lang="lt-LT">
              <a:solidFill>
                <a:schemeClr val="bg1"/>
              </a:solidFill>
            </a:endParaRPr>
          </a:p>
        </p:txBody>
      </p:sp>
    </p:spTree>
    <p:extLst>
      <p:ext uri="{BB962C8B-B14F-4D97-AF65-F5344CB8AC3E}">
        <p14:creationId xmlns:p14="http://schemas.microsoft.com/office/powerpoint/2010/main" val="3097027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8143DC1F-A05C-24C1-7475-798C4707A772}"/>
              </a:ext>
            </a:extLst>
          </p:cNvPr>
          <p:cNvSpPr>
            <a:spLocks noGrp="1"/>
          </p:cNvSpPr>
          <p:nvPr>
            <p:ph type="ctrTitle"/>
          </p:nvPr>
        </p:nvSpPr>
        <p:spPr>
          <a:xfrm>
            <a:off x="754144" y="358014"/>
            <a:ext cx="11029362" cy="1187982"/>
          </a:xfrm>
        </p:spPr>
        <p:txBody>
          <a:bodyPr/>
          <a:lstStyle/>
          <a:p>
            <a:r>
              <a:rPr lang="lt-LT" sz="3600" kern="1200">
                <a:solidFill>
                  <a:schemeClr val="bg1"/>
                </a:solidFill>
                <a:latin typeface="Verdana" panose="020B0604030504040204" pitchFamily="34" charset="0"/>
                <a:ea typeface="Verdana" panose="020B0604030504040204" pitchFamily="34" charset="0"/>
              </a:rPr>
              <a:t>Projektą vykdančio personalo </a:t>
            </a:r>
            <a:br>
              <a:rPr lang="lt-LT" sz="3600" kern="1200">
                <a:solidFill>
                  <a:schemeClr val="bg1"/>
                </a:solidFill>
                <a:latin typeface="Verdana" panose="020B0604030504040204" pitchFamily="34" charset="0"/>
                <a:ea typeface="Verdana" panose="020B0604030504040204" pitchFamily="34" charset="0"/>
              </a:rPr>
            </a:br>
            <a:r>
              <a:rPr lang="lt-LT" sz="3600" kern="1200">
                <a:solidFill>
                  <a:schemeClr val="bg1"/>
                </a:solidFill>
                <a:latin typeface="Verdana" panose="020B0604030504040204" pitchFamily="34" charset="0"/>
                <a:ea typeface="Verdana" panose="020B0604030504040204" pitchFamily="34" charset="0"/>
              </a:rPr>
              <a:t>darbo užmokestis (3)</a:t>
            </a:r>
            <a:endParaRPr lang="lt-LT"/>
          </a:p>
        </p:txBody>
      </p:sp>
      <p:sp>
        <p:nvSpPr>
          <p:cNvPr id="4" name="TextBox 3">
            <a:extLst>
              <a:ext uri="{FF2B5EF4-FFF2-40B4-BE49-F238E27FC236}">
                <a16:creationId xmlns:a16="http://schemas.microsoft.com/office/drawing/2014/main" id="{0CD84331-E2ED-1AD9-B83B-A435C74F368A}"/>
              </a:ext>
            </a:extLst>
          </p:cNvPr>
          <p:cNvSpPr txBox="1"/>
          <p:nvPr/>
        </p:nvSpPr>
        <p:spPr>
          <a:xfrm>
            <a:off x="754144" y="1858364"/>
            <a:ext cx="9653048" cy="4524315"/>
          </a:xfrm>
          <a:prstGeom prst="rect">
            <a:avLst/>
          </a:prstGeom>
          <a:noFill/>
        </p:spPr>
        <p:txBody>
          <a:bodyPr wrap="square" lIns="91440" tIns="45720" rIns="91440" bIns="45720" rtlCol="0" anchor="t">
            <a:spAutoFit/>
          </a:bodyPr>
          <a:lstStyle/>
          <a:p>
            <a:pPr lvl="0"/>
            <a:r>
              <a:rPr lang="lt-LT" u="sng">
                <a:solidFill>
                  <a:schemeClr val="bg1"/>
                </a:solidFill>
              </a:rPr>
              <a:t>MAŽŲJŲ BENDRIJŲ NARIO DARBO UŽMOKESTIS: </a:t>
            </a:r>
          </a:p>
          <a:p>
            <a:pPr lvl="0"/>
            <a:endParaRPr lang="lt-LT" u="sng">
              <a:solidFill>
                <a:schemeClr val="bg1"/>
              </a:solidFill>
            </a:endParaRPr>
          </a:p>
          <a:p>
            <a:pPr marL="285750" lvl="0" indent="-285750">
              <a:buFont typeface="Wingdings" panose="05000000000000000000" pitchFamily="2" charset="2"/>
              <a:buChar char="§"/>
            </a:pPr>
            <a:r>
              <a:rPr lang="lt-LT">
                <a:solidFill>
                  <a:schemeClr val="bg1"/>
                </a:solidFill>
                <a:latin typeface="Verdana"/>
                <a:ea typeface="Verdana"/>
                <a:cs typeface="Times New Roman"/>
              </a:rPr>
              <a:t>civilinė (paslaugų) vadovavimo sutartis </a:t>
            </a:r>
            <a:r>
              <a:rPr lang="lt-LT" sz="1200">
                <a:solidFill>
                  <a:schemeClr val="bg1"/>
                </a:solidFill>
                <a:latin typeface="Verdana"/>
                <a:ea typeface="Verdana"/>
                <a:cs typeface="Times New Roman"/>
              </a:rPr>
              <a:t>(jeigu šios sutartys nebuvo pateiktos PĮP vertinimo metu)</a:t>
            </a:r>
          </a:p>
          <a:p>
            <a:pPr marL="285750" lvl="0" indent="-285750">
              <a:buFont typeface="Wingdings" panose="05000000000000000000" pitchFamily="2" charset="2"/>
              <a:buChar char="§"/>
            </a:pPr>
            <a:r>
              <a:rPr lang="lt-LT">
                <a:solidFill>
                  <a:schemeClr val="bg1"/>
                </a:solidFill>
                <a:latin typeface="Verdana"/>
                <a:ea typeface="Verdana"/>
                <a:cs typeface="Times New Roman"/>
              </a:rPr>
              <a:t>lygiaverčiai įrodomieji dokumentai (aktai/sąskaitos), kuriuose nurodomas per mėnesį dirbtų valandų/dienų skaičius</a:t>
            </a:r>
          </a:p>
          <a:p>
            <a:pPr marL="285750" lvl="0" indent="-285750">
              <a:buFont typeface="Wingdings" panose="05000000000000000000" pitchFamily="2" charset="2"/>
              <a:buChar char="§"/>
            </a:pPr>
            <a:r>
              <a:rPr lang="lt-LT">
                <a:solidFill>
                  <a:schemeClr val="bg1"/>
                </a:solidFill>
                <a:latin typeface="Verdana"/>
                <a:ea typeface="Verdana"/>
                <a:cs typeface="Times New Roman"/>
              </a:rPr>
              <a:t>arba darbo užmokesčio pažyma</a:t>
            </a:r>
          </a:p>
          <a:p>
            <a:pPr marL="285750" lvl="0" indent="-285750">
              <a:buFont typeface="Wingdings" panose="05000000000000000000" pitchFamily="2" charset="2"/>
              <a:buChar char="§"/>
            </a:pPr>
            <a:r>
              <a:rPr lang="lt-LT">
                <a:solidFill>
                  <a:schemeClr val="bg1"/>
                </a:solidFill>
                <a:latin typeface="Verdana"/>
                <a:ea typeface="Verdana"/>
                <a:cs typeface="Times New Roman"/>
              </a:rPr>
              <a:t>arba kiti darbą projekte pagrindžiantys dokumentai</a:t>
            </a:r>
          </a:p>
          <a:p>
            <a:pPr lvl="0"/>
            <a:endParaRPr lang="lt-LT" sz="120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285750" lvl="0" indent="-285750">
              <a:buFont typeface="Wingdings" panose="05000000000000000000" pitchFamily="2" charset="2"/>
              <a:buChar char="§"/>
            </a:pPr>
            <a:endParaRPr lang="lt-LT" sz="120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285750" lvl="0" indent="-285750">
              <a:buFont typeface="Wingdings" panose="05000000000000000000" pitchFamily="2" charset="2"/>
              <a:buChar char="§"/>
            </a:pPr>
            <a:endParaRPr lang="lt-LT" sz="120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lvl="0"/>
            <a:r>
              <a:rPr lang="lt-LT" sz="1800" u="sng">
                <a:solidFill>
                  <a:schemeClr val="bg1"/>
                </a:solidFill>
                <a:effectLst/>
                <a:latin typeface="Verdana"/>
                <a:ea typeface="Verdana"/>
                <a:cs typeface="Times New Roman"/>
              </a:rPr>
              <a:t>KITA:</a:t>
            </a:r>
          </a:p>
          <a:p>
            <a:pPr marL="342900" lvl="0" indent="-342900">
              <a:buFont typeface="Wingdings" panose="05000000000000000000" pitchFamily="2" charset="2"/>
              <a:buChar char="§"/>
            </a:pPr>
            <a:r>
              <a:rPr lang="lt-LT" sz="1800">
                <a:solidFill>
                  <a:schemeClr val="bg1"/>
                </a:solidFill>
                <a:effectLst/>
                <a:latin typeface="Verdana"/>
                <a:ea typeface="Verdana"/>
                <a:cs typeface="Times New Roman"/>
              </a:rPr>
              <a:t>vidinės tvarkos, kuriomis pagrindžiama, kad priedai ar priemokos ir premijos yra skiriamos darbuotojams (jeigu nėra aiškiai nurodyta darbo sutartyje)</a:t>
            </a:r>
          </a:p>
          <a:p>
            <a:pPr lvl="0"/>
            <a:endParaRPr lang="lt-LT" sz="1800">
              <a:solidFill>
                <a:schemeClr val="bg1"/>
              </a:solidFill>
              <a:effectLst/>
              <a:latin typeface="Verdana" panose="020B0604030504040204" pitchFamily="34" charset="0"/>
              <a:ea typeface="Verdana" panose="020B0604030504040204" pitchFamily="34" charset="0"/>
              <a:cs typeface="Times New Roman" panose="02020603050405020304" pitchFamily="18" charset="0"/>
            </a:endParaRPr>
          </a:p>
          <a:p>
            <a:pPr marL="342900" lvl="0" indent="-342900">
              <a:buFont typeface="Wingdings" panose="05000000000000000000" pitchFamily="2" charset="2"/>
              <a:buChar char="§"/>
            </a:pPr>
            <a:r>
              <a:rPr lang="lt-LT" sz="1800">
                <a:solidFill>
                  <a:schemeClr val="bg1"/>
                </a:solidFill>
                <a:effectLst/>
                <a:latin typeface="Verdana"/>
                <a:ea typeface="Verdana"/>
                <a:cs typeface="Times New Roman"/>
              </a:rPr>
              <a:t>darbo užmokesčio bei mokesčių (SODRA</a:t>
            </a:r>
            <a:r>
              <a:rPr lang="lt-LT">
                <a:solidFill>
                  <a:schemeClr val="bg1"/>
                </a:solidFill>
                <a:latin typeface="Verdana"/>
                <a:ea typeface="Verdana"/>
                <a:cs typeface="Times New Roman"/>
              </a:rPr>
              <a:t>,</a:t>
            </a:r>
            <a:r>
              <a:rPr lang="lt-LT" sz="1800">
                <a:solidFill>
                  <a:schemeClr val="bg1"/>
                </a:solidFill>
                <a:effectLst/>
                <a:latin typeface="Verdana"/>
                <a:ea typeface="Verdana"/>
                <a:cs typeface="Times New Roman"/>
              </a:rPr>
              <a:t> GPM) apmokėjimo įrodymo dokumentai</a:t>
            </a:r>
          </a:p>
          <a:p>
            <a:pPr marL="285750" lvl="0" indent="-285750">
              <a:buFont typeface="Wingdings" panose="05000000000000000000" pitchFamily="2" charset="2"/>
              <a:buChar char="§"/>
            </a:pPr>
            <a:endParaRPr lang="lt-LT">
              <a:solidFill>
                <a:schemeClr val="bg1"/>
              </a:solidFill>
            </a:endParaRPr>
          </a:p>
        </p:txBody>
      </p:sp>
    </p:spTree>
    <p:extLst>
      <p:ext uri="{BB962C8B-B14F-4D97-AF65-F5344CB8AC3E}">
        <p14:creationId xmlns:p14="http://schemas.microsoft.com/office/powerpoint/2010/main" val="29367790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AA0836F1-EF5A-FA8A-DE9C-6993E5C69B60}"/>
              </a:ext>
            </a:extLst>
          </p:cNvPr>
          <p:cNvSpPr>
            <a:spLocks noGrp="1"/>
          </p:cNvSpPr>
          <p:nvPr>
            <p:ph type="ctrTitle"/>
          </p:nvPr>
        </p:nvSpPr>
        <p:spPr>
          <a:xfrm>
            <a:off x="982494" y="260210"/>
            <a:ext cx="8620078" cy="1188684"/>
          </a:xfrm>
        </p:spPr>
        <p:txBody>
          <a:bodyPr/>
          <a:lstStyle/>
          <a:p>
            <a:r>
              <a:rPr lang="lt-LT" sz="3600" kern="100">
                <a:cs typeface="Times New Roman" panose="02020603050405020304" pitchFamily="18" charset="0"/>
              </a:rPr>
              <a:t>Projektą vykdančio personalo </a:t>
            </a:r>
            <a:br>
              <a:rPr lang="lt-LT" sz="3600" kern="100">
                <a:cs typeface="Times New Roman" panose="02020603050405020304" pitchFamily="18" charset="0"/>
              </a:rPr>
            </a:br>
            <a:r>
              <a:rPr lang="lt-LT" sz="3600" kern="100">
                <a:cs typeface="Times New Roman" panose="02020603050405020304" pitchFamily="18" charset="0"/>
              </a:rPr>
              <a:t>darbo (projektinės) sutartys</a:t>
            </a:r>
            <a:endParaRPr lang="lt-LT" sz="3600"/>
          </a:p>
        </p:txBody>
      </p:sp>
      <p:sp>
        <p:nvSpPr>
          <p:cNvPr id="3" name="Teksto vietos rezervavimo ženklas 2">
            <a:extLst>
              <a:ext uri="{FF2B5EF4-FFF2-40B4-BE49-F238E27FC236}">
                <a16:creationId xmlns:a16="http://schemas.microsoft.com/office/drawing/2014/main" id="{5179A845-EE65-E108-2FDE-B61480C18FC6}"/>
              </a:ext>
            </a:extLst>
          </p:cNvPr>
          <p:cNvSpPr>
            <a:spLocks noGrp="1"/>
          </p:cNvSpPr>
          <p:nvPr>
            <p:ph type="body" sz="half" idx="10"/>
          </p:nvPr>
        </p:nvSpPr>
        <p:spPr>
          <a:xfrm>
            <a:off x="428018" y="1796201"/>
            <a:ext cx="11651851" cy="1377835"/>
          </a:xfrm>
        </p:spPr>
        <p:txBody>
          <a:bodyPr>
            <a:noAutofit/>
          </a:bodyPr>
          <a:lstStyle/>
          <a:p>
            <a:pPr marL="342900" indent="-342900">
              <a:lnSpc>
                <a:spcPct val="100000"/>
              </a:lnSpc>
              <a:buFont typeface="Wingdings" panose="05000000000000000000" pitchFamily="2" charset="2"/>
              <a:buChar char="§"/>
            </a:pPr>
            <a:r>
              <a:rPr lang="lt-LT" sz="1900"/>
              <a:t>Atskira darbo sutartis (dėl papildomo darbo) toje pačioje darbovietėje su darbuotoju nesudaroma, kai šalia pagrindinių pareigų sulygstama dėl papildomų pareigų ar papildomos darbo funkcijos atlikimo toje pačioje darbovietėje</a:t>
            </a:r>
          </a:p>
        </p:txBody>
      </p:sp>
      <p:sp>
        <p:nvSpPr>
          <p:cNvPr id="4" name="Teksto vietos rezervavimo ženklas 3">
            <a:extLst>
              <a:ext uri="{FF2B5EF4-FFF2-40B4-BE49-F238E27FC236}">
                <a16:creationId xmlns:a16="http://schemas.microsoft.com/office/drawing/2014/main" id="{137B0B8C-AAFE-18FF-62DF-73FD6DCF3164}"/>
              </a:ext>
            </a:extLst>
          </p:cNvPr>
          <p:cNvSpPr>
            <a:spLocks noGrp="1"/>
          </p:cNvSpPr>
          <p:nvPr>
            <p:ph type="body" sz="half" idx="11"/>
          </p:nvPr>
        </p:nvSpPr>
        <p:spPr>
          <a:xfrm>
            <a:off x="525293" y="2991352"/>
            <a:ext cx="10807430" cy="1444341"/>
          </a:xfrm>
        </p:spPr>
        <p:txBody>
          <a:bodyPr>
            <a:noAutofit/>
          </a:bodyPr>
          <a:lstStyle/>
          <a:p>
            <a:pPr marL="342900" indent="-342900">
              <a:lnSpc>
                <a:spcPct val="100000"/>
              </a:lnSpc>
              <a:buFont typeface="Wingdings" panose="05000000000000000000" pitchFamily="2" charset="2"/>
              <a:buChar char="§"/>
            </a:pPr>
            <a:r>
              <a:rPr lang="lt-LT" sz="1900">
                <a:effectLst/>
                <a:cs typeface="Times New Roman" panose="02020603050405020304" pitchFamily="18" charset="0"/>
              </a:rPr>
              <a:t>Jeigu darbuotojas greta pagrindinių pareigų ar pagrindinio darbo toje pačioje darbovietėje eina papildomas pareigas ar dirba papildomą darbą už papildomą užmokestį, toks susitarimas turi būti išreiškiamas ne sudarant naują darbo sutartį, o aptariant tai galiojančioje darbo sutartyje</a:t>
            </a:r>
            <a:endParaRPr lang="lt-LT" sz="1900"/>
          </a:p>
          <a:p>
            <a:pPr>
              <a:lnSpc>
                <a:spcPct val="100000"/>
              </a:lnSpc>
            </a:pPr>
            <a:endParaRPr lang="lt-LT" sz="1900"/>
          </a:p>
        </p:txBody>
      </p:sp>
      <p:sp>
        <p:nvSpPr>
          <p:cNvPr id="5" name="Teksto vietos rezervavimo ženklas 4">
            <a:extLst>
              <a:ext uri="{FF2B5EF4-FFF2-40B4-BE49-F238E27FC236}">
                <a16:creationId xmlns:a16="http://schemas.microsoft.com/office/drawing/2014/main" id="{1157E5AE-92B6-08A9-D30D-7D4A1ADEB6CD}"/>
              </a:ext>
            </a:extLst>
          </p:cNvPr>
          <p:cNvSpPr>
            <a:spLocks noGrp="1"/>
          </p:cNvSpPr>
          <p:nvPr>
            <p:ph type="body" sz="half" idx="12"/>
          </p:nvPr>
        </p:nvSpPr>
        <p:spPr>
          <a:xfrm>
            <a:off x="525292" y="4462390"/>
            <a:ext cx="10807430" cy="1444341"/>
          </a:xfrm>
        </p:spPr>
        <p:txBody>
          <a:bodyPr>
            <a:noAutofit/>
          </a:bodyPr>
          <a:lstStyle/>
          <a:p>
            <a:pPr marL="457200" indent="-457200">
              <a:lnSpc>
                <a:spcPct val="100000"/>
              </a:lnSpc>
              <a:buFont typeface="Wingdings" panose="05000000000000000000" pitchFamily="2" charset="2"/>
              <a:buChar char="§"/>
            </a:pPr>
            <a:r>
              <a:rPr lang="lt-LT" sz="1900" kern="100">
                <a:effectLst/>
                <a:cs typeface="Times New Roman" panose="02020603050405020304" pitchFamily="18" charset="0"/>
              </a:rPr>
              <a:t>Susitarime dėl papildomo darbo turi būti nurodyta, kuriuo metu bus atliekama papildomo darbo funkcija, jos apimtis darbo valandomis, darbo užmokestis ar priedas ir (ar) priemoka</a:t>
            </a:r>
            <a:endParaRPr lang="lt-LT" sz="1900"/>
          </a:p>
        </p:txBody>
      </p:sp>
      <p:sp>
        <p:nvSpPr>
          <p:cNvPr id="6" name="Teksto vietos rezervavimo ženklas 5">
            <a:extLst>
              <a:ext uri="{FF2B5EF4-FFF2-40B4-BE49-F238E27FC236}">
                <a16:creationId xmlns:a16="http://schemas.microsoft.com/office/drawing/2014/main" id="{53B687D3-DE6C-5B79-8470-AF2386002121}"/>
              </a:ext>
            </a:extLst>
          </p:cNvPr>
          <p:cNvSpPr>
            <a:spLocks noGrp="1"/>
          </p:cNvSpPr>
          <p:nvPr>
            <p:ph type="body" sz="half" idx="13"/>
          </p:nvPr>
        </p:nvSpPr>
        <p:spPr>
          <a:xfrm>
            <a:off x="428018" y="5721905"/>
            <a:ext cx="10904704" cy="691059"/>
          </a:xfrm>
        </p:spPr>
        <p:txBody>
          <a:bodyPr>
            <a:noAutofit/>
          </a:bodyPr>
          <a:lstStyle/>
          <a:p>
            <a:pPr marL="342900" indent="-342900">
              <a:lnSpc>
                <a:spcPct val="100000"/>
              </a:lnSpc>
              <a:buFont typeface="Wingdings" panose="05000000000000000000" pitchFamily="2" charset="2"/>
              <a:buChar char="§"/>
            </a:pPr>
            <a:r>
              <a:rPr lang="lt-LT" sz="1900" kern="100">
                <a:effectLst/>
                <a:cs typeface="Times New Roman" panose="02020603050405020304" pitchFamily="18" charset="0"/>
              </a:rPr>
              <a:t>Vykdant susitarimus dėl papildomo darbo, neturi būti pažeisti LR DK 114 straipsnyje nustatyti maksimaliojo darbo laiko reikalavimai.</a:t>
            </a:r>
            <a:endParaRPr lang="lt-LT" sz="1900"/>
          </a:p>
        </p:txBody>
      </p:sp>
    </p:spTree>
    <p:extLst>
      <p:ext uri="{BB962C8B-B14F-4D97-AF65-F5344CB8AC3E}">
        <p14:creationId xmlns:p14="http://schemas.microsoft.com/office/powerpoint/2010/main" val="1042900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7C642053-1AE5-E71B-C1BC-A4348FC7CE61}"/>
              </a:ext>
            </a:extLst>
          </p:cNvPr>
          <p:cNvSpPr>
            <a:spLocks noGrp="1"/>
          </p:cNvSpPr>
          <p:nvPr>
            <p:ph type="ctrTitle"/>
          </p:nvPr>
        </p:nvSpPr>
        <p:spPr>
          <a:xfrm>
            <a:off x="857838" y="358014"/>
            <a:ext cx="10228083" cy="1341926"/>
          </a:xfrm>
        </p:spPr>
        <p:txBody>
          <a:bodyPr/>
          <a:lstStyle/>
          <a:p>
            <a:r>
              <a:rPr lang="lt-LT"/>
              <a:t>Netinkamos finansuoti darbo </a:t>
            </a:r>
            <a:br>
              <a:rPr lang="lt-LT"/>
            </a:br>
            <a:r>
              <a:rPr lang="lt-LT"/>
              <a:t>užmokesčio išlaidos</a:t>
            </a:r>
          </a:p>
        </p:txBody>
      </p:sp>
      <p:sp>
        <p:nvSpPr>
          <p:cNvPr id="3" name="Teksto vietos rezervavimo ženklas 2">
            <a:extLst>
              <a:ext uri="{FF2B5EF4-FFF2-40B4-BE49-F238E27FC236}">
                <a16:creationId xmlns:a16="http://schemas.microsoft.com/office/drawing/2014/main" id="{0E5EB594-B8D4-CB03-4717-33C20863EB9F}"/>
              </a:ext>
            </a:extLst>
          </p:cNvPr>
          <p:cNvSpPr>
            <a:spLocks noGrp="1"/>
          </p:cNvSpPr>
          <p:nvPr>
            <p:ph type="body" sz="half" idx="10"/>
          </p:nvPr>
        </p:nvSpPr>
        <p:spPr>
          <a:xfrm>
            <a:off x="857838" y="1699940"/>
            <a:ext cx="10444899" cy="4845377"/>
          </a:xfrm>
        </p:spPr>
        <p:txBody>
          <a:bodyPr>
            <a:noAutofit/>
          </a:bodyPr>
          <a:lstStyle/>
          <a:p>
            <a:pPr marL="342900" lvl="0" indent="-342900">
              <a:lnSpc>
                <a:spcPct val="107000"/>
              </a:lnSpc>
              <a:buFont typeface="Wingdings" panose="05000000000000000000" pitchFamily="2" charset="2"/>
              <a:buChar char="§"/>
            </a:pPr>
            <a:r>
              <a:rPr lang="lt-LT" sz="1500" kern="100">
                <a:effectLst/>
                <a:cs typeface="Times New Roman" panose="02020603050405020304" pitchFamily="18" charset="0"/>
              </a:rPr>
              <a:t>piniginės išmokos (premijos), mokamos LR DK nustatytų švenčių dienų progomis, gyvenimo ir tarnybos metų jubiliejinių sukakčių progomis, įgijus teisę gauti socialinio draudimo senatvės pensiją</a:t>
            </a:r>
          </a:p>
          <a:p>
            <a:pPr marL="342900" indent="-342900">
              <a:lnSpc>
                <a:spcPct val="107000"/>
              </a:lnSpc>
              <a:buFont typeface="Wingdings" panose="05000000000000000000" pitchFamily="2" charset="2"/>
              <a:buChar char="§"/>
            </a:pPr>
            <a:r>
              <a:rPr lang="lt-LT" sz="1500" kern="100">
                <a:cs typeface="Times New Roman" panose="02020603050405020304" pitchFamily="18" charset="0"/>
              </a:rPr>
              <a:t>piniginės išmokos, jeigu jos nėra skirtos už atliktą darbą</a:t>
            </a:r>
          </a:p>
          <a:p>
            <a:pPr marL="342900" lvl="0" indent="-342900">
              <a:lnSpc>
                <a:spcPct val="107000"/>
              </a:lnSpc>
              <a:buFont typeface="Wingdings" panose="05000000000000000000" pitchFamily="2" charset="2"/>
              <a:buChar char="§"/>
            </a:pPr>
            <a:r>
              <a:rPr lang="lt-LT" sz="1500" kern="100">
                <a:effectLst/>
                <a:cs typeface="Times New Roman" panose="02020603050405020304" pitchFamily="18" charset="0"/>
              </a:rPr>
              <a:t>kompensacijos savo noru nutraukiant darbo sutartį, </a:t>
            </a:r>
            <a:r>
              <a:rPr lang="lt-LT" sz="1500" kern="100">
                <a:cs typeface="Times New Roman" panose="02020603050405020304" pitchFamily="18" charset="0"/>
              </a:rPr>
              <a:t>atsistatydinant</a:t>
            </a:r>
            <a:r>
              <a:rPr lang="lt-LT" sz="1500" kern="100">
                <a:effectLst/>
                <a:cs typeface="Times New Roman" panose="02020603050405020304" pitchFamily="18" charset="0"/>
              </a:rPr>
              <a:t> iš pareigų arba atleidžiant iš pareigų dėl amžiaus, arba negalėjimo dirbti pagal įgytą specialybę</a:t>
            </a:r>
          </a:p>
          <a:p>
            <a:pPr marL="342900" lvl="0" indent="-342900">
              <a:lnSpc>
                <a:spcPct val="107000"/>
              </a:lnSpc>
              <a:buFont typeface="Wingdings" panose="05000000000000000000" pitchFamily="2" charset="2"/>
              <a:buChar char="§"/>
            </a:pPr>
            <a:r>
              <a:rPr lang="lt-LT" sz="1500" b="1" kern="100">
                <a:effectLst/>
                <a:cs typeface="Times New Roman" panose="02020603050405020304" pitchFamily="18" charset="0"/>
              </a:rPr>
              <a:t>skatinamosios išmokos, </a:t>
            </a:r>
            <a:r>
              <a:rPr lang="lt-LT" sz="1500" kern="100">
                <a:effectLst/>
                <a:cs typeface="Times New Roman" panose="02020603050405020304" pitchFamily="18" charset="0"/>
              </a:rPr>
              <a:t>darbdavio iniciatyva skiriamos paskatinti darbuotoją už gerai atliktą darbą, mokamos pagal LR DK 139 straipsnio 2 dalies 6 punktą</a:t>
            </a:r>
          </a:p>
          <a:p>
            <a:pPr marL="342900" lvl="0" indent="-342900">
              <a:lnSpc>
                <a:spcPct val="107000"/>
              </a:lnSpc>
              <a:buFont typeface="Wingdings" panose="05000000000000000000" pitchFamily="2" charset="2"/>
              <a:buChar char="§"/>
            </a:pPr>
            <a:r>
              <a:rPr lang="lt-LT" sz="1500" kern="100">
                <a:effectLst/>
                <a:cs typeface="Times New Roman" panose="02020603050405020304" pitchFamily="18" charset="0"/>
              </a:rPr>
              <a:t>išmokos už tikslines atostogas, pašalpos</a:t>
            </a:r>
          </a:p>
          <a:p>
            <a:pPr marL="342900" lvl="0" indent="-342900">
              <a:lnSpc>
                <a:spcPct val="107000"/>
              </a:lnSpc>
              <a:buFont typeface="Wingdings" panose="05000000000000000000" pitchFamily="2" charset="2"/>
              <a:buChar char="§"/>
            </a:pPr>
            <a:r>
              <a:rPr lang="lt-LT" sz="1500" kern="100">
                <a:effectLst/>
                <a:cs typeface="Times New Roman" panose="02020603050405020304" pitchFamily="18" charset="0"/>
              </a:rPr>
              <a:t>įmokos į pensijų ir kitus fondus, išskyrus privalomas pensijų įmokas ir pagal Pensijų kaupimo įstatymo 8 straipsnio 4 dalį darbuotojo į pensijos sąskaitą mokamą pasirinkto dydžio papildomą pensijų įmoką</a:t>
            </a:r>
          </a:p>
          <a:p>
            <a:pPr marL="342900" lvl="0" indent="-342900">
              <a:lnSpc>
                <a:spcPct val="107000"/>
              </a:lnSpc>
              <a:spcAft>
                <a:spcPts val="800"/>
              </a:spcAft>
              <a:buFont typeface="Wingdings" panose="05000000000000000000" pitchFamily="2" charset="2"/>
              <a:buChar char="§"/>
            </a:pPr>
            <a:r>
              <a:rPr lang="lt-LT" sz="1500" kern="100">
                <a:effectLst/>
                <a:cs typeface="Times New Roman" panose="02020603050405020304" pitchFamily="18" charset="0"/>
              </a:rPr>
              <a:t>projekto vykdytojo darbuotojui suteikiama </a:t>
            </a:r>
            <a:r>
              <a:rPr lang="lt-LT" sz="1500" b="1" kern="100">
                <a:effectLst/>
                <a:cs typeface="Times New Roman" panose="02020603050405020304" pitchFamily="18" charset="0"/>
              </a:rPr>
              <a:t>nauda natūra </a:t>
            </a:r>
            <a:r>
              <a:rPr lang="lt-LT" sz="1500" kern="100">
                <a:effectLst/>
                <a:cs typeface="Times New Roman" panose="02020603050405020304" pitchFamily="18" charset="0"/>
              </a:rPr>
              <a:t>(įvertinta piniginiu ekvivalentu) ir susijusių darbdavio įsipareigojimų išlaidos</a:t>
            </a:r>
          </a:p>
          <a:p>
            <a:pPr marL="342900" indent="-342900">
              <a:lnSpc>
                <a:spcPct val="107000"/>
              </a:lnSpc>
              <a:spcAft>
                <a:spcPts val="800"/>
              </a:spcAft>
              <a:buFont typeface="Wingdings" panose="05000000000000000000" pitchFamily="2" charset="2"/>
              <a:buChar char="§"/>
            </a:pPr>
            <a:r>
              <a:rPr lang="lt-LT" sz="1500" kern="100">
                <a:cs typeface="Times New Roman" panose="02020603050405020304" pitchFamily="18" charset="0"/>
              </a:rPr>
              <a:t>išeitinės išmokos, išskyrus atvejus, kai tokios išlaidos konsoliduojamų įstaigų darbuotojams numatytos pagal Planą „Naujos kartos Lietuva“ arba suderintos su EK. </a:t>
            </a:r>
            <a:endParaRPr lang="lt-LT" sz="1500"/>
          </a:p>
        </p:txBody>
      </p:sp>
    </p:spTree>
    <p:extLst>
      <p:ext uri="{BB962C8B-B14F-4D97-AF65-F5344CB8AC3E}">
        <p14:creationId xmlns:p14="http://schemas.microsoft.com/office/powerpoint/2010/main" val="2470987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644E7759-E159-557D-D769-CD4158795CA6}"/>
              </a:ext>
            </a:extLst>
          </p:cNvPr>
          <p:cNvSpPr>
            <a:spLocks noGrp="1"/>
          </p:cNvSpPr>
          <p:nvPr>
            <p:ph type="ctrTitle"/>
          </p:nvPr>
        </p:nvSpPr>
        <p:spPr>
          <a:xfrm>
            <a:off x="954737" y="131821"/>
            <a:ext cx="10727704" cy="1341926"/>
          </a:xfrm>
        </p:spPr>
        <p:txBody>
          <a:bodyPr/>
          <a:lstStyle/>
          <a:p>
            <a:r>
              <a:rPr lang="lt-LT" sz="3600" kern="1200">
                <a:solidFill>
                  <a:schemeClr val="bg1"/>
                </a:solidFill>
                <a:latin typeface="Verdana" panose="020B0604030504040204" pitchFamily="34" charset="0"/>
                <a:ea typeface="Verdana" panose="020B0604030504040204" pitchFamily="34" charset="0"/>
              </a:rPr>
              <a:t>Projektą vykdančio personalo </a:t>
            </a:r>
            <a:br>
              <a:rPr lang="lt-LT" sz="3600" kern="1200">
                <a:solidFill>
                  <a:schemeClr val="bg1"/>
                </a:solidFill>
                <a:latin typeface="Verdana" panose="020B0604030504040204" pitchFamily="34" charset="0"/>
                <a:ea typeface="Verdana" panose="020B0604030504040204" pitchFamily="34" charset="0"/>
              </a:rPr>
            </a:br>
            <a:r>
              <a:rPr lang="lt-LT" sz="3600" kern="1200">
                <a:solidFill>
                  <a:schemeClr val="bg1"/>
                </a:solidFill>
                <a:latin typeface="Verdana" panose="020B0604030504040204" pitchFamily="34" charset="0"/>
                <a:ea typeface="Verdana" panose="020B0604030504040204" pitchFamily="34" charset="0"/>
              </a:rPr>
              <a:t>komandiruočių išlaidos</a:t>
            </a:r>
            <a:endParaRPr lang="lt-LT"/>
          </a:p>
        </p:txBody>
      </p:sp>
      <p:sp>
        <p:nvSpPr>
          <p:cNvPr id="3" name="Teksto vietos rezervavimo ženklas 2">
            <a:extLst>
              <a:ext uri="{FF2B5EF4-FFF2-40B4-BE49-F238E27FC236}">
                <a16:creationId xmlns:a16="http://schemas.microsoft.com/office/drawing/2014/main" id="{428C2CF8-A6C0-94C6-898E-622162BC81F1}"/>
              </a:ext>
            </a:extLst>
          </p:cNvPr>
          <p:cNvSpPr>
            <a:spLocks noGrp="1"/>
          </p:cNvSpPr>
          <p:nvPr>
            <p:ph type="body" sz="half" idx="10"/>
          </p:nvPr>
        </p:nvSpPr>
        <p:spPr>
          <a:xfrm>
            <a:off x="320511" y="1635756"/>
            <a:ext cx="7447176" cy="5222244"/>
          </a:xfrm>
        </p:spPr>
        <p:txBody>
          <a:bodyPr>
            <a:noAutofit/>
          </a:bodyPr>
          <a:lstStyle/>
          <a:p>
            <a:pPr lvl="0">
              <a:lnSpc>
                <a:spcPct val="100000"/>
              </a:lnSpc>
              <a:spcAft>
                <a:spcPts val="600"/>
              </a:spcAft>
            </a:pPr>
            <a:r>
              <a:rPr lang="lt-LT" sz="1500" u="sng">
                <a:ea typeface="Times New Roman" panose="02020603050405020304" pitchFamily="18" charset="0"/>
                <a:cs typeface="Times New Roman" panose="02020603050405020304" pitchFamily="18" charset="0"/>
              </a:rPr>
              <a:t>PAGRINDINIAI</a:t>
            </a:r>
            <a:r>
              <a:rPr lang="lt-LT" sz="1500">
                <a:ea typeface="Times New Roman" panose="02020603050405020304" pitchFamily="18" charset="0"/>
                <a:cs typeface="Times New Roman" panose="02020603050405020304" pitchFamily="18" charset="0"/>
              </a:rPr>
              <a:t>: </a:t>
            </a:r>
            <a:endParaRPr lang="lt-LT" sz="1500">
              <a:effectLst/>
              <a:latin typeface="Verdana" panose="020B0604030504040204" pitchFamily="34" charset="0"/>
              <a:ea typeface="Times New Roman" panose="02020603050405020304" pitchFamily="18" charset="0"/>
              <a:cs typeface="Times New Roman" panose="02020603050405020304" pitchFamily="18" charset="0"/>
            </a:endParaRPr>
          </a:p>
          <a:p>
            <a:pPr marL="342900" lvl="0" indent="-342900">
              <a:lnSpc>
                <a:spcPct val="100000"/>
              </a:lnSpc>
              <a:spcAft>
                <a:spcPts val="600"/>
              </a:spcAft>
              <a:buFont typeface="Wingdings" panose="05000000000000000000" pitchFamily="2" charset="2"/>
              <a:buChar char="§"/>
            </a:pPr>
            <a:r>
              <a:rPr lang="lt-LT" sz="1500">
                <a:effectLst/>
                <a:cs typeface="Times New Roman" panose="02020603050405020304" pitchFamily="18" charset="0"/>
              </a:rPr>
              <a:t>projekto vykdytojo ar partnerio vadovo įsakymas ar potvarkis dėl darbuotojų komandiruočių, </a:t>
            </a:r>
            <a:r>
              <a:rPr lang="lt-LT">
                <a:effectLst/>
                <a:cs typeface="Times New Roman" panose="02020603050405020304" pitchFamily="18" charset="0"/>
              </a:rPr>
              <a:t>kuriame turėtų būti nurodytas komandiruojamas asmuo, komandiruotės tikslas, trukmė, vieta, numatomos apmokėti išlaidos</a:t>
            </a:r>
          </a:p>
          <a:p>
            <a:pPr marL="342900" lvl="0" indent="-342900">
              <a:lnSpc>
                <a:spcPct val="100000"/>
              </a:lnSpc>
              <a:spcAft>
                <a:spcPts val="600"/>
              </a:spcAft>
              <a:buFont typeface="Wingdings" panose="05000000000000000000" pitchFamily="2" charset="2"/>
              <a:buChar char="§"/>
            </a:pPr>
            <a:r>
              <a:rPr lang="lt-LT" sz="1500">
                <a:effectLst/>
                <a:cs typeface="Times New Roman" panose="02020603050405020304" pitchFamily="18" charset="0"/>
              </a:rPr>
              <a:t>komandiruočių į užsienį: kelionės rezultato pagrindimo dokumentas – kelionės ataskaita (asmeninė arba bendra visai grupei), seminaro išklausymo (dalyvio) pažymėjimas, seminaro (renginio) programa ar kt., priklausomai nuo kelionės tikslo</a:t>
            </a:r>
          </a:p>
          <a:p>
            <a:pPr marL="342900" lvl="0" indent="-342900">
              <a:lnSpc>
                <a:spcPct val="100000"/>
              </a:lnSpc>
              <a:spcAft>
                <a:spcPts val="600"/>
              </a:spcAft>
              <a:buFont typeface="Wingdings" panose="05000000000000000000" pitchFamily="2" charset="2"/>
              <a:buChar char="§"/>
            </a:pPr>
            <a:r>
              <a:rPr lang="lt-LT" sz="1500">
                <a:effectLst/>
                <a:cs typeface="Times New Roman" panose="02020603050405020304" pitchFamily="18" charset="0"/>
              </a:rPr>
              <a:t>pirkimo ir pirkimo procedūrų dokumentai</a:t>
            </a:r>
          </a:p>
          <a:p>
            <a:pPr marL="342900" lvl="0" indent="-342900">
              <a:lnSpc>
                <a:spcPct val="100000"/>
              </a:lnSpc>
              <a:buFont typeface="Wingdings" panose="05000000000000000000" pitchFamily="2" charset="2"/>
              <a:buChar char="§"/>
            </a:pPr>
            <a:r>
              <a:rPr lang="lt-LT" sz="1500">
                <a:effectLst/>
                <a:cs typeface="Times New Roman" panose="02020603050405020304" pitchFamily="18" charset="0"/>
              </a:rPr>
              <a:t>avanso apyskaitos arba lygiaverčiai įrodomieji dokumentai</a:t>
            </a:r>
            <a:endParaRPr lang="lt-LT" sz="1500">
              <a:effectLst/>
            </a:endParaRPr>
          </a:p>
          <a:p>
            <a:pPr marL="342900" lvl="0" indent="-342900">
              <a:lnSpc>
                <a:spcPct val="100000"/>
              </a:lnSpc>
              <a:buFont typeface="Wingdings" panose="05000000000000000000" pitchFamily="2" charset="2"/>
              <a:buChar char="§"/>
            </a:pPr>
            <a:r>
              <a:rPr lang="lt-LT" sz="1500">
                <a:effectLst/>
                <a:cs typeface="Times New Roman" panose="02020603050405020304" pitchFamily="18" charset="0"/>
              </a:rPr>
              <a:t>sąskaitos faktūros ar lygiaverčiai įrodomieji dokumentai</a:t>
            </a:r>
          </a:p>
          <a:p>
            <a:pPr marL="342900" lvl="0" indent="-342900">
              <a:lnSpc>
                <a:spcPct val="100000"/>
              </a:lnSpc>
              <a:buFont typeface="Wingdings" panose="05000000000000000000" pitchFamily="2" charset="2"/>
              <a:buChar char="§"/>
            </a:pPr>
            <a:r>
              <a:rPr lang="lt-LT" sz="1500"/>
              <a:t>v</a:t>
            </a:r>
            <a:r>
              <a:rPr lang="lt-LT" sz="1500">
                <a:effectLst/>
              </a:rPr>
              <a:t>ykstančiųjų į užsienį kelionės draudimo dokumentai, vizos</a:t>
            </a:r>
          </a:p>
          <a:p>
            <a:pPr marL="342900" lvl="0" indent="-342900">
              <a:lnSpc>
                <a:spcPct val="100000"/>
              </a:lnSpc>
              <a:buFont typeface="Wingdings" panose="05000000000000000000" pitchFamily="2" charset="2"/>
              <a:buChar char="§"/>
            </a:pPr>
            <a:r>
              <a:rPr lang="lt-LT" sz="1500">
                <a:effectLst/>
                <a:cs typeface="Times New Roman" panose="02020603050405020304" pitchFamily="18" charset="0"/>
              </a:rPr>
              <a:t>jeigu komandiruotės išlaidos buvo patirtos pačio darbuotojo, turi būti pateikiami įmonės atsiskaitymo su darbuotoju įrodymo dokumentai,</a:t>
            </a:r>
          </a:p>
          <a:p>
            <a:pPr marL="342900" indent="-342900">
              <a:lnSpc>
                <a:spcPct val="100000"/>
              </a:lnSpc>
              <a:buFont typeface="Wingdings" panose="05000000000000000000" pitchFamily="2" charset="2"/>
              <a:buChar char="§"/>
            </a:pPr>
            <a:r>
              <a:rPr lang="lt-LT" sz="1500">
                <a:effectLst/>
                <a:cs typeface="Times New Roman" panose="02020603050405020304" pitchFamily="18" charset="0"/>
              </a:rPr>
              <a:t>išlaidų apmokėjimo įrodymo dokumentai</a:t>
            </a:r>
            <a:endParaRPr lang="lt-LT" sz="1500"/>
          </a:p>
          <a:p>
            <a:pPr marL="342900" lvl="0" indent="-342900">
              <a:lnSpc>
                <a:spcPct val="100000"/>
              </a:lnSpc>
              <a:buFont typeface="Symbol" panose="05050102010706020507" pitchFamily="18" charset="2"/>
              <a:buChar char=""/>
            </a:pPr>
            <a:endParaRPr lang="lt-LT" sz="1500"/>
          </a:p>
        </p:txBody>
      </p:sp>
      <p:sp>
        <p:nvSpPr>
          <p:cNvPr id="4" name="Teksto vietos rezervavimo ženklas 3">
            <a:extLst>
              <a:ext uri="{FF2B5EF4-FFF2-40B4-BE49-F238E27FC236}">
                <a16:creationId xmlns:a16="http://schemas.microsoft.com/office/drawing/2014/main" id="{A60D3E86-B482-08A2-8EB2-C51D1BD6B7E7}"/>
              </a:ext>
            </a:extLst>
          </p:cNvPr>
          <p:cNvSpPr>
            <a:spLocks noGrp="1"/>
          </p:cNvSpPr>
          <p:nvPr>
            <p:ph type="body" sz="half" idx="11"/>
          </p:nvPr>
        </p:nvSpPr>
        <p:spPr>
          <a:xfrm>
            <a:off x="7767687" y="1885361"/>
            <a:ext cx="4242062" cy="4279769"/>
          </a:xfrm>
        </p:spPr>
        <p:txBody>
          <a:bodyPr>
            <a:noAutofit/>
          </a:bodyPr>
          <a:lstStyle/>
          <a:p>
            <a:pPr>
              <a:lnSpc>
                <a:spcPct val="100000"/>
              </a:lnSpc>
            </a:pPr>
            <a:r>
              <a:rPr lang="lt-LT" sz="1400" u="sng">
                <a:effectLst/>
                <a:cs typeface="Times New Roman" panose="02020603050405020304" pitchFamily="18" charset="0"/>
              </a:rPr>
              <a:t>PAPILDOMI</a:t>
            </a:r>
            <a:r>
              <a:rPr lang="lt-LT" sz="1400">
                <a:effectLst/>
                <a:cs typeface="Times New Roman" panose="02020603050405020304" pitchFamily="18" charset="0"/>
              </a:rPr>
              <a:t>: </a:t>
            </a:r>
            <a:endParaRPr lang="lt-LT" sz="1400">
              <a:effectLst/>
            </a:endParaRPr>
          </a:p>
          <a:p>
            <a:pPr marL="228600">
              <a:lnSpc>
                <a:spcPct val="100000"/>
              </a:lnSpc>
            </a:pPr>
            <a:r>
              <a:rPr lang="lt-LT" sz="1400" u="sng">
                <a:effectLst/>
                <a:cs typeface="Times New Roman" panose="02020603050405020304" pitchFamily="18" charset="0"/>
              </a:rPr>
              <a:t>keliaujant viešuoju transportu: </a:t>
            </a:r>
            <a:endParaRPr lang="lt-LT" sz="1400">
              <a:effectLst/>
            </a:endParaRPr>
          </a:p>
          <a:p>
            <a:pPr marL="342900" lvl="0" indent="-342900">
              <a:lnSpc>
                <a:spcPct val="100000"/>
              </a:lnSpc>
              <a:buFont typeface="Wingdings" panose="05000000000000000000" pitchFamily="2" charset="2"/>
              <a:buChar char="§"/>
            </a:pPr>
            <a:r>
              <a:rPr lang="lt-LT" sz="1400">
                <a:effectLst/>
                <a:cs typeface="Times New Roman" panose="02020603050405020304" pitchFamily="18" charset="0"/>
              </a:rPr>
              <a:t>kelionės bilietai (elektroniniai kelionės bilietai)</a:t>
            </a:r>
            <a:endParaRPr lang="lt-LT" sz="1400">
              <a:effectLst/>
            </a:endParaRPr>
          </a:p>
          <a:p>
            <a:pPr>
              <a:lnSpc>
                <a:spcPct val="100000"/>
              </a:lnSpc>
            </a:pPr>
            <a:r>
              <a:rPr lang="lt-LT" sz="1400">
                <a:effectLst/>
                <a:cs typeface="Times New Roman" panose="02020603050405020304" pitchFamily="18" charset="0"/>
              </a:rPr>
              <a:t>    </a:t>
            </a:r>
            <a:r>
              <a:rPr lang="lt-LT" sz="1400" u="sng">
                <a:effectLst/>
                <a:cs typeface="Times New Roman" panose="02020603050405020304" pitchFamily="18" charset="0"/>
              </a:rPr>
              <a:t> keliaujant automobiliu: </a:t>
            </a:r>
            <a:endParaRPr lang="lt-LT" sz="1400">
              <a:effectLst/>
            </a:endParaRPr>
          </a:p>
          <a:p>
            <a:pPr marL="342900" lvl="0" indent="-342900">
              <a:lnSpc>
                <a:spcPct val="100000"/>
              </a:lnSpc>
              <a:buFont typeface="Wingdings" panose="05000000000000000000" pitchFamily="2" charset="2"/>
              <a:buChar char="§"/>
            </a:pPr>
            <a:r>
              <a:rPr lang="lt-LT" sz="1400">
                <a:effectLst/>
                <a:cs typeface="Times New Roman" panose="02020603050405020304" pitchFamily="18" charset="0"/>
              </a:rPr>
              <a:t>automobilio nuomos (panaudos) sutartis</a:t>
            </a:r>
            <a:endParaRPr lang="lt-LT" sz="1400">
              <a:effectLst/>
            </a:endParaRPr>
          </a:p>
          <a:p>
            <a:pPr marL="342900" lvl="0" indent="-342900">
              <a:lnSpc>
                <a:spcPct val="100000"/>
              </a:lnSpc>
              <a:buFont typeface="Wingdings" panose="05000000000000000000" pitchFamily="2" charset="2"/>
              <a:buChar char="§"/>
            </a:pPr>
            <a:r>
              <a:rPr lang="lt-LT" sz="1400">
                <a:effectLst/>
                <a:cs typeface="Times New Roman" panose="02020603050405020304" pitchFamily="18" charset="0"/>
              </a:rPr>
              <a:t>projekto vykdytojo ar partnerio vadovo įsakymas ar potvarkis dėl degalų sunaudojimo normų patvirtinimo</a:t>
            </a:r>
            <a:endParaRPr lang="lt-LT" sz="1400">
              <a:effectLst/>
            </a:endParaRPr>
          </a:p>
          <a:p>
            <a:pPr marL="342900" lvl="0" indent="-342900">
              <a:lnSpc>
                <a:spcPct val="100000"/>
              </a:lnSpc>
              <a:spcAft>
                <a:spcPts val="600"/>
              </a:spcAft>
              <a:buFont typeface="Wingdings" panose="05000000000000000000" pitchFamily="2" charset="2"/>
              <a:buChar char="§"/>
            </a:pPr>
            <a:r>
              <a:rPr lang="lt-LT" sz="1400">
                <a:effectLst/>
                <a:cs typeface="Times New Roman" panose="02020603050405020304" pitchFamily="18" charset="0"/>
              </a:rPr>
              <a:t>automobilio kelionės lapai arba kiti lygiaverčiai įrodomieji dokumentai</a:t>
            </a:r>
          </a:p>
          <a:p>
            <a:endParaRPr lang="lt-LT" sz="1400"/>
          </a:p>
        </p:txBody>
      </p:sp>
    </p:spTree>
    <p:extLst>
      <p:ext uri="{BB962C8B-B14F-4D97-AF65-F5344CB8AC3E}">
        <p14:creationId xmlns:p14="http://schemas.microsoft.com/office/powerpoint/2010/main" val="18450244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70B678-7F59-ABA0-C64D-4A250A6092A5}"/>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AA5F97D8-95DE-F554-6A4C-666FA64F4D12}"/>
              </a:ext>
            </a:extLst>
          </p:cNvPr>
          <p:cNvSpPr txBox="1"/>
          <p:nvPr/>
        </p:nvSpPr>
        <p:spPr>
          <a:xfrm>
            <a:off x="843898" y="186723"/>
            <a:ext cx="6197837" cy="1077218"/>
          </a:xfrm>
          <a:prstGeom prst="rect">
            <a:avLst/>
          </a:prstGeom>
          <a:noFill/>
        </p:spPr>
        <p:txBody>
          <a:bodyPr wrap="square">
            <a:spAutoFit/>
          </a:bodyPr>
          <a:lstStyle/>
          <a:p>
            <a:r>
              <a:rPr lang="lt-LT" sz="320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DFBF6EEA-9667-6C23-FCAD-C8A4610569A4}"/>
              </a:ext>
            </a:extLst>
          </p:cNvPr>
          <p:cNvSpPr/>
          <p:nvPr/>
        </p:nvSpPr>
        <p:spPr>
          <a:xfrm>
            <a:off x="571979" y="1713425"/>
            <a:ext cx="6197837" cy="4191265"/>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graphicFrame>
        <p:nvGraphicFramePr>
          <p:cNvPr id="18" name="TextBox 7">
            <a:extLst>
              <a:ext uri="{FF2B5EF4-FFF2-40B4-BE49-F238E27FC236}">
                <a16:creationId xmlns:a16="http://schemas.microsoft.com/office/drawing/2014/main" id="{3C9DAEA6-C737-AB7C-5A45-AB377900FADC}"/>
              </a:ext>
            </a:extLst>
          </p:cNvPr>
          <p:cNvGraphicFramePr/>
          <p:nvPr>
            <p:extLst>
              <p:ext uri="{D42A27DB-BD31-4B8C-83A1-F6EECF244321}">
                <p14:modId xmlns:p14="http://schemas.microsoft.com/office/powerpoint/2010/main" val="2448774530"/>
              </p:ext>
            </p:extLst>
          </p:nvPr>
        </p:nvGraphicFramePr>
        <p:xfrm>
          <a:off x="7521380" y="1713425"/>
          <a:ext cx="4437403" cy="43285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FF4FBBE6-73DD-5F8D-C423-2DF210A94546}"/>
              </a:ext>
            </a:extLst>
          </p:cNvPr>
          <p:cNvSpPr txBox="1"/>
          <p:nvPr/>
        </p:nvSpPr>
        <p:spPr>
          <a:xfrm>
            <a:off x="828715" y="2388723"/>
            <a:ext cx="5684363" cy="2677656"/>
          </a:xfrm>
          <a:prstGeom prst="rect">
            <a:avLst/>
          </a:prstGeom>
          <a:noFill/>
        </p:spPr>
        <p:txBody>
          <a:bodyPr wrap="square" rtlCol="0">
            <a:spAutoFit/>
          </a:bodyPr>
          <a:lstStyle/>
          <a:p>
            <a:r>
              <a:rPr lang="lt-LT" sz="2800">
                <a:solidFill>
                  <a:srgbClr val="302857"/>
                </a:solidFill>
                <a:latin typeface="Verdana" panose="020B0604030504040204" pitchFamily="34" charset="0"/>
                <a:ea typeface="Verdana" panose="020B0604030504040204" pitchFamily="34" charset="0"/>
              </a:rPr>
              <a:t>Rezultato, už kurio pasiekimą taikoma fiksuotoji suma, pasiekimo įrodymo dokumentai (nurodyti Projekto sutarties 13.4.3 papunktyje)</a:t>
            </a:r>
            <a:endParaRPr lang="lt-LT" sz="2800"/>
          </a:p>
          <a:p>
            <a:endParaRPr lang="lt-LT" sz="2800"/>
          </a:p>
        </p:txBody>
      </p:sp>
    </p:spTree>
    <p:extLst>
      <p:ext uri="{BB962C8B-B14F-4D97-AF65-F5344CB8AC3E}">
        <p14:creationId xmlns:p14="http://schemas.microsoft.com/office/powerpoint/2010/main" val="2113399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o vietos rezervavimo ženklas 2">
            <a:extLst>
              <a:ext uri="{FF2B5EF4-FFF2-40B4-BE49-F238E27FC236}">
                <a16:creationId xmlns:a16="http://schemas.microsoft.com/office/drawing/2014/main" id="{7BC479F5-D0C7-0A35-C442-29032C3E1CEB}"/>
              </a:ext>
            </a:extLst>
          </p:cNvPr>
          <p:cNvSpPr>
            <a:spLocks noGrp="1"/>
          </p:cNvSpPr>
          <p:nvPr>
            <p:ph type="body" sz="half" idx="2"/>
          </p:nvPr>
        </p:nvSpPr>
        <p:spPr>
          <a:xfrm>
            <a:off x="7913656" y="2273928"/>
            <a:ext cx="3539093" cy="2533453"/>
          </a:xfrm>
        </p:spPr>
        <p:txBody>
          <a:bodyPr>
            <a:normAutofit/>
          </a:bodyPr>
          <a:lstStyle/>
          <a:p>
            <a:pPr algn="ctr"/>
            <a:r>
              <a:rPr lang="lt-LT" sz="4800" kern="1200">
                <a:cs typeface="+mj-cs"/>
              </a:rPr>
              <a:t>Turinys</a:t>
            </a:r>
            <a:endParaRPr lang="lt-LT" sz="4800"/>
          </a:p>
        </p:txBody>
      </p:sp>
      <p:sp>
        <p:nvSpPr>
          <p:cNvPr id="4" name="Teksto vietos rezervavimo ženklas 3">
            <a:extLst>
              <a:ext uri="{FF2B5EF4-FFF2-40B4-BE49-F238E27FC236}">
                <a16:creationId xmlns:a16="http://schemas.microsoft.com/office/drawing/2014/main" id="{5CCF95E7-D4CB-E9C1-23D9-4B16FDEE38AB}"/>
              </a:ext>
            </a:extLst>
          </p:cNvPr>
          <p:cNvSpPr>
            <a:spLocks noGrp="1"/>
          </p:cNvSpPr>
          <p:nvPr>
            <p:ph type="body" sz="half" idx="10"/>
          </p:nvPr>
        </p:nvSpPr>
        <p:spPr>
          <a:xfrm>
            <a:off x="739251" y="754737"/>
            <a:ext cx="6302569" cy="5571836"/>
          </a:xfrm>
        </p:spPr>
        <p:txBody>
          <a:bodyPr>
            <a:noAutofit/>
          </a:bodyPr>
          <a:lstStyle/>
          <a:p>
            <a:pPr marL="457200" indent="-457200">
              <a:buFont typeface="Wingdings" panose="05000000000000000000" pitchFamily="2" charset="2"/>
              <a:buChar char="§"/>
            </a:pPr>
            <a:r>
              <a:rPr lang="lt-LT" sz="3200"/>
              <a:t>Bendroji išlaidų tinkamumo finansuoti informacija</a:t>
            </a:r>
          </a:p>
          <a:p>
            <a:endParaRPr lang="lt-LT" sz="3200"/>
          </a:p>
          <a:p>
            <a:pPr marL="457200" indent="-457200">
              <a:buFont typeface="Wingdings" panose="05000000000000000000" pitchFamily="2" charset="2"/>
              <a:buChar char="§"/>
            </a:pPr>
            <a:r>
              <a:rPr lang="lt-LT" sz="3200"/>
              <a:t>Projekto avansas</a:t>
            </a:r>
            <a:endParaRPr lang="en-US" sz="3200"/>
          </a:p>
          <a:p>
            <a:pPr marL="457200" indent="-457200">
              <a:buFont typeface="Wingdings" panose="05000000000000000000" pitchFamily="2" charset="2"/>
              <a:buChar char="§"/>
            </a:pPr>
            <a:endParaRPr lang="en-US" sz="3200"/>
          </a:p>
          <a:p>
            <a:pPr marL="457200" indent="-457200">
              <a:buFont typeface="Wingdings" panose="05000000000000000000" pitchFamily="2" charset="2"/>
              <a:buChar char="§"/>
            </a:pPr>
            <a:r>
              <a:rPr lang="lt-LT" sz="3200"/>
              <a:t>Išlaidų patyrimą įrodantys dokumentai</a:t>
            </a:r>
          </a:p>
        </p:txBody>
      </p:sp>
    </p:spTree>
    <p:extLst>
      <p:ext uri="{BB962C8B-B14F-4D97-AF65-F5344CB8AC3E}">
        <p14:creationId xmlns:p14="http://schemas.microsoft.com/office/powerpoint/2010/main" val="2630338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D925185-92E4-AC33-CE0A-9647B78E605B}"/>
              </a:ext>
            </a:extLst>
          </p:cNvPr>
          <p:cNvSpPr txBox="1"/>
          <p:nvPr/>
        </p:nvSpPr>
        <p:spPr>
          <a:xfrm>
            <a:off x="843898" y="186723"/>
            <a:ext cx="6197837" cy="1077218"/>
          </a:xfrm>
          <a:prstGeom prst="rect">
            <a:avLst/>
          </a:prstGeom>
          <a:noFill/>
        </p:spPr>
        <p:txBody>
          <a:bodyPr wrap="square">
            <a:spAutoFit/>
          </a:bodyPr>
          <a:lstStyle/>
          <a:p>
            <a:r>
              <a:rPr lang="lt-LT" sz="320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4F34E624-CB8F-4B2A-AB74-EB6F0E8D7687}"/>
              </a:ext>
            </a:extLst>
          </p:cNvPr>
          <p:cNvSpPr/>
          <p:nvPr/>
        </p:nvSpPr>
        <p:spPr>
          <a:xfrm>
            <a:off x="669256" y="1542814"/>
            <a:ext cx="6197837" cy="4786008"/>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graphicFrame>
        <p:nvGraphicFramePr>
          <p:cNvPr id="18" name="TextBox 7">
            <a:extLst>
              <a:ext uri="{FF2B5EF4-FFF2-40B4-BE49-F238E27FC236}">
                <a16:creationId xmlns:a16="http://schemas.microsoft.com/office/drawing/2014/main" id="{B46C8C0D-81B5-D539-5BD5-FF1F3BA39A20}"/>
              </a:ext>
            </a:extLst>
          </p:cNvPr>
          <p:cNvGraphicFramePr/>
          <p:nvPr>
            <p:extLst>
              <p:ext uri="{D42A27DB-BD31-4B8C-83A1-F6EECF244321}">
                <p14:modId xmlns:p14="http://schemas.microsoft.com/office/powerpoint/2010/main" val="3849905676"/>
              </p:ext>
            </p:extLst>
          </p:nvPr>
        </p:nvGraphicFramePr>
        <p:xfrm>
          <a:off x="7579746" y="2204185"/>
          <a:ext cx="4437403" cy="43285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ACF63A39-7B9C-A6D7-EA11-9B95AA185DFF}"/>
              </a:ext>
            </a:extLst>
          </p:cNvPr>
          <p:cNvSpPr txBox="1"/>
          <p:nvPr/>
        </p:nvSpPr>
        <p:spPr>
          <a:xfrm>
            <a:off x="843898" y="2637530"/>
            <a:ext cx="5684363" cy="2677656"/>
          </a:xfrm>
          <a:prstGeom prst="rect">
            <a:avLst/>
          </a:prstGeom>
          <a:noFill/>
        </p:spPr>
        <p:txBody>
          <a:bodyPr wrap="square" rtlCol="0">
            <a:spAutoFit/>
          </a:bodyPr>
          <a:lstStyle/>
          <a:p>
            <a:r>
              <a:rPr lang="lt-LT" sz="2800">
                <a:solidFill>
                  <a:srgbClr val="302857"/>
                </a:solidFill>
                <a:latin typeface="Verdana" panose="020B0604030504040204" pitchFamily="34" charset="0"/>
                <a:ea typeface="Verdana" panose="020B0604030504040204" pitchFamily="34" charset="0"/>
              </a:rPr>
              <a:t>Netiesioginės projekto išlaidos skaičiuojamos pagal fiksuotąją projekto išlaidų normą nuo tinkamų finansuoti tiesioginių projekto išlaidų</a:t>
            </a:r>
            <a:endParaRPr lang="lt-LT" sz="2800"/>
          </a:p>
          <a:p>
            <a:endParaRPr lang="lt-LT" sz="2800"/>
          </a:p>
        </p:txBody>
      </p:sp>
    </p:spTree>
    <p:extLst>
      <p:ext uri="{BB962C8B-B14F-4D97-AF65-F5344CB8AC3E}">
        <p14:creationId xmlns:p14="http://schemas.microsoft.com/office/powerpoint/2010/main" val="142551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3DBA42AC-416E-48F7-B8AD-1520555DF712}"/>
              </a:ext>
            </a:extLst>
          </p:cNvPr>
          <p:cNvSpPr>
            <a:spLocks noGrp="1"/>
          </p:cNvSpPr>
          <p:nvPr>
            <p:ph type="title"/>
          </p:nvPr>
        </p:nvSpPr>
        <p:spPr>
          <a:xfrm>
            <a:off x="6702597" y="1650794"/>
            <a:ext cx="5226755" cy="3241938"/>
          </a:xfrm>
        </p:spPr>
        <p:txBody>
          <a:bodyPr>
            <a:normAutofit/>
          </a:bodyPr>
          <a:lstStyle/>
          <a:p>
            <a:pPr algn="ctr"/>
            <a:br>
              <a:rPr lang="lt-LT" sz="2000" b="1"/>
            </a:br>
            <a:r>
              <a:rPr lang="lt-LT" sz="2000" b="1">
                <a:solidFill>
                  <a:srgbClr val="0E103D"/>
                </a:solidFill>
                <a:latin typeface="Verdana"/>
                <a:ea typeface="Verdana"/>
              </a:rPr>
              <a:t> </a:t>
            </a:r>
            <a:br>
              <a:rPr lang="lt-LT" sz="2000" b="1"/>
            </a:br>
            <a:r>
              <a:rPr lang="lt-LT" sz="2000" b="1">
                <a:solidFill>
                  <a:srgbClr val="0E103D"/>
                </a:solidFill>
                <a:latin typeface="Verdana"/>
                <a:ea typeface="Verdana"/>
                <a:hlinkClick r:id="rId3"/>
              </a:rPr>
              <a:t>https://2021.esinvesticijos.lt/kvietimai/tui-invest</a:t>
            </a:r>
            <a:br>
              <a:rPr lang="lt-LT" sz="2000" b="1">
                <a:latin typeface="Verdana"/>
                <a:ea typeface="Verdana"/>
              </a:rPr>
            </a:br>
            <a:r>
              <a:rPr lang="lt-LT" sz="2000" b="1">
                <a:solidFill>
                  <a:srgbClr val="0E103D"/>
                </a:solidFill>
                <a:latin typeface="Verdana"/>
                <a:ea typeface="Verdana"/>
              </a:rPr>
              <a:t> </a:t>
            </a:r>
            <a:br>
              <a:rPr lang="lt-LT" sz="2000" b="1">
                <a:latin typeface="Verdana"/>
                <a:ea typeface="Verdana"/>
              </a:rPr>
            </a:br>
            <a:r>
              <a:rPr lang="lt-LT" sz="2000" b="1">
                <a:solidFill>
                  <a:srgbClr val="0E103D"/>
                </a:solidFill>
                <a:latin typeface="Verdana"/>
                <a:ea typeface="Verdana"/>
                <a:hlinkClick r:id="rId4"/>
              </a:rPr>
              <a:t>https://inovacijuagentura.lt/finansavimo-kvietimai/tui-invest.html?lang=lt</a:t>
            </a:r>
            <a:br>
              <a:rPr lang="lt-LT" sz="2000" b="1">
                <a:latin typeface="Verdana"/>
                <a:ea typeface="Verdana"/>
              </a:rPr>
            </a:br>
            <a:r>
              <a:rPr lang="lt-LT" sz="2000" b="1">
                <a:solidFill>
                  <a:srgbClr val="0E103D"/>
                </a:solidFill>
                <a:latin typeface="Verdana"/>
                <a:ea typeface="Verdana"/>
              </a:rPr>
              <a:t> </a:t>
            </a:r>
            <a:endParaRPr lang="en-US"/>
          </a:p>
        </p:txBody>
      </p:sp>
      <p:sp>
        <p:nvSpPr>
          <p:cNvPr id="4" name="Teksto vietos rezervavimo ženklas 3">
            <a:extLst>
              <a:ext uri="{FF2B5EF4-FFF2-40B4-BE49-F238E27FC236}">
                <a16:creationId xmlns:a16="http://schemas.microsoft.com/office/drawing/2014/main" id="{90D23271-31B9-9623-5EAD-66ECFF30FA71}"/>
              </a:ext>
            </a:extLst>
          </p:cNvPr>
          <p:cNvSpPr>
            <a:spLocks noGrp="1"/>
          </p:cNvSpPr>
          <p:nvPr>
            <p:ph type="body" sz="half" idx="2"/>
          </p:nvPr>
        </p:nvSpPr>
        <p:spPr>
          <a:xfrm>
            <a:off x="358387" y="2619461"/>
            <a:ext cx="5976515" cy="2483556"/>
          </a:xfrm>
        </p:spPr>
        <p:txBody>
          <a:bodyPr>
            <a:normAutofit/>
          </a:bodyPr>
          <a:lstStyle/>
          <a:p>
            <a:pPr algn="ctr">
              <a:buClr>
                <a:schemeClr val="accent2"/>
              </a:buClr>
            </a:pPr>
            <a:r>
              <a:rPr lang="lt-LT" sz="2400" b="1">
                <a:solidFill>
                  <a:srgbClr val="0E103D"/>
                </a:solidFill>
              </a:rPr>
              <a:t>Naudingos nuorodos</a:t>
            </a:r>
            <a:endParaRPr lang="en-US" sz="2400">
              <a:solidFill>
                <a:srgbClr val="0E103D"/>
              </a:solidFill>
            </a:endParaRPr>
          </a:p>
          <a:p>
            <a:pPr marL="285750" indent="-285750" algn="just">
              <a:buClr>
                <a:schemeClr val="accent1"/>
              </a:buClr>
              <a:buFont typeface="Wingdings" panose="05000000000000000000" pitchFamily="2" charset="2"/>
              <a:buChar char="ü"/>
            </a:pPr>
            <a:endParaRPr lang="lt-LT" sz="2400">
              <a:solidFill>
                <a:srgbClr val="0E103D"/>
              </a:solidFill>
            </a:endParaRPr>
          </a:p>
        </p:txBody>
      </p:sp>
    </p:spTree>
    <p:extLst>
      <p:ext uri="{BB962C8B-B14F-4D97-AF65-F5344CB8AC3E}">
        <p14:creationId xmlns:p14="http://schemas.microsoft.com/office/powerpoint/2010/main" val="33836132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C92D9-5AFE-EB3D-2551-D353A8F00A5A}"/>
              </a:ext>
            </a:extLst>
          </p:cNvPr>
          <p:cNvSpPr>
            <a:spLocks noGrp="1"/>
          </p:cNvSpPr>
          <p:nvPr/>
        </p:nvSpPr>
        <p:spPr>
          <a:xfrm>
            <a:off x="805008" y="254547"/>
            <a:ext cx="10912510" cy="1240972"/>
          </a:xfrm>
          <a:prstGeom prst="rect">
            <a:avLst/>
          </a:prstGeom>
        </p:spPr>
        <p:txBody>
          <a:bodyPr vert="horz" lIns="91440" tIns="45720" rIns="91440" bIns="45720" rtlCol="0" anchor="ctr">
            <a:normAutofit/>
          </a:bodyPr>
          <a:lstStyle>
            <a:lvl1pPr algn="l" defTabSz="914400" rtl="0" eaLnBrk="1" latinLnBrk="0" hangingPunct="1">
              <a:lnSpc>
                <a:spcPct val="10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stStyle>
          <a:p>
            <a:r>
              <a:rPr lang="lt-LT" sz="3200"/>
              <a:t>Bendradarbiavimas su Inovacijų agentūra</a:t>
            </a:r>
          </a:p>
          <a:p>
            <a:endParaRPr lang="en-LT" sz="3200" i="1">
              <a:effectLst>
                <a:outerShdw blurRad="38100" dist="38100" dir="2700000" algn="tl">
                  <a:srgbClr val="000000">
                    <a:alpha val="43137"/>
                  </a:srgbClr>
                </a:outerShdw>
              </a:effectLst>
            </a:endParaRPr>
          </a:p>
        </p:txBody>
      </p:sp>
      <p:grpSp>
        <p:nvGrpSpPr>
          <p:cNvPr id="6" name="Group 9">
            <a:extLst>
              <a:ext uri="{FF2B5EF4-FFF2-40B4-BE49-F238E27FC236}">
                <a16:creationId xmlns:a16="http://schemas.microsoft.com/office/drawing/2014/main" id="{21E75D46-25F7-B22F-E721-304A3EAEB668}"/>
              </a:ext>
            </a:extLst>
          </p:cNvPr>
          <p:cNvGrpSpPr/>
          <p:nvPr/>
        </p:nvGrpSpPr>
        <p:grpSpPr>
          <a:xfrm>
            <a:off x="4664975" y="1336058"/>
            <a:ext cx="2908806" cy="2048845"/>
            <a:chOff x="2676526" y="2041913"/>
            <a:chExt cx="3486148" cy="2833560"/>
          </a:xfrm>
          <a:solidFill>
            <a:srgbClr val="7D9CE8"/>
          </a:solidFill>
          <a:effectLst>
            <a:outerShdw blurRad="50800" dist="38100" dir="16200000" rotWithShape="0">
              <a:prstClr val="black">
                <a:alpha val="40000"/>
              </a:prstClr>
            </a:outerShdw>
          </a:effectLst>
        </p:grpSpPr>
        <p:grpSp>
          <p:nvGrpSpPr>
            <p:cNvPr id="7" name="Group 10">
              <a:extLst>
                <a:ext uri="{FF2B5EF4-FFF2-40B4-BE49-F238E27FC236}">
                  <a16:creationId xmlns:a16="http://schemas.microsoft.com/office/drawing/2014/main" id="{4ED4978E-9BDB-06BC-9B55-D52F7A23F4F5}"/>
                </a:ext>
              </a:extLst>
            </p:cNvPr>
            <p:cNvGrpSpPr/>
            <p:nvPr/>
          </p:nvGrpSpPr>
          <p:grpSpPr>
            <a:xfrm>
              <a:off x="2745022" y="2041913"/>
              <a:ext cx="3417652" cy="2755290"/>
              <a:chOff x="2745022" y="2041913"/>
              <a:chExt cx="3417652" cy="2755290"/>
            </a:xfrm>
            <a:grpFill/>
          </p:grpSpPr>
          <p:sp>
            <p:nvSpPr>
              <p:cNvPr id="9" name="Freeform 3">
                <a:extLst>
                  <a:ext uri="{FF2B5EF4-FFF2-40B4-BE49-F238E27FC236}">
                    <a16:creationId xmlns:a16="http://schemas.microsoft.com/office/drawing/2014/main" id="{2DC33A8A-CC86-4510-880B-4232C3271F32}"/>
                  </a:ext>
                </a:extLst>
              </p:cNvPr>
              <p:cNvSpPr/>
              <p:nvPr/>
            </p:nvSpPr>
            <p:spPr>
              <a:xfrm>
                <a:off x="2901403" y="2041913"/>
                <a:ext cx="3261271" cy="1993269"/>
              </a:xfrm>
              <a:custGeom>
                <a:avLst/>
                <a:gdLst>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962025 w 3228975"/>
                  <a:gd name="connsiteY4" fmla="*/ 19050 h 1866900"/>
                  <a:gd name="connsiteX5" fmla="*/ 2105025 w 3228975"/>
                  <a:gd name="connsiteY5" fmla="*/ 9525 h 1866900"/>
                  <a:gd name="connsiteX6" fmla="*/ 3228975 w 3228975"/>
                  <a:gd name="connsiteY6" fmla="*/ 476250 h 1866900"/>
                  <a:gd name="connsiteX7" fmla="*/ 3219450 w 3228975"/>
                  <a:gd name="connsiteY7" fmla="*/ 1866900 h 1866900"/>
                  <a:gd name="connsiteX8" fmla="*/ 3086100 w 3228975"/>
                  <a:gd name="connsiteY8" fmla="*/ 1847850 h 1866900"/>
                  <a:gd name="connsiteX9" fmla="*/ 2095500 w 3228975"/>
                  <a:gd name="connsiteY9" fmla="*/ 771525 h 1866900"/>
                  <a:gd name="connsiteX10" fmla="*/ 1095375 w 3228975"/>
                  <a:gd name="connsiteY10" fmla="*/ 571500 h 1866900"/>
                  <a:gd name="connsiteX11" fmla="*/ 0 w 3228975"/>
                  <a:gd name="connsiteY11"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253889 w 3254264"/>
                  <a:gd name="connsiteY0" fmla="*/ 1143000 h 1866900"/>
                  <a:gd name="connsiteX1" fmla="*/ 25289 w 3254264"/>
                  <a:gd name="connsiteY1" fmla="*/ 790575 h 1866900"/>
                  <a:gd name="connsiteX2" fmla="*/ 892064 w 3254264"/>
                  <a:gd name="connsiteY2" fmla="*/ 0 h 1866900"/>
                  <a:gd name="connsiteX3" fmla="*/ 2130314 w 3254264"/>
                  <a:gd name="connsiteY3" fmla="*/ 9525 h 1866900"/>
                  <a:gd name="connsiteX4" fmla="*/ 3254264 w 3254264"/>
                  <a:gd name="connsiteY4" fmla="*/ 476250 h 1866900"/>
                  <a:gd name="connsiteX5" fmla="*/ 3244739 w 3254264"/>
                  <a:gd name="connsiteY5" fmla="*/ 1866900 h 1866900"/>
                  <a:gd name="connsiteX6" fmla="*/ 3111389 w 3254264"/>
                  <a:gd name="connsiteY6" fmla="*/ 1847850 h 1866900"/>
                  <a:gd name="connsiteX7" fmla="*/ 2120789 w 3254264"/>
                  <a:gd name="connsiteY7" fmla="*/ 771525 h 1866900"/>
                  <a:gd name="connsiteX8" fmla="*/ 1120664 w 3254264"/>
                  <a:gd name="connsiteY8" fmla="*/ 571500 h 1866900"/>
                  <a:gd name="connsiteX9" fmla="*/ 253889 w 3254264"/>
                  <a:gd name="connsiteY9" fmla="*/ 1143000 h 1866900"/>
                  <a:gd name="connsiteX0" fmla="*/ 1097065 w 3230665"/>
                  <a:gd name="connsiteY0" fmla="*/ 571500 h 1866900"/>
                  <a:gd name="connsiteX1" fmla="*/ 1690 w 3230665"/>
                  <a:gd name="connsiteY1" fmla="*/ 790575 h 1866900"/>
                  <a:gd name="connsiteX2" fmla="*/ 868465 w 3230665"/>
                  <a:gd name="connsiteY2" fmla="*/ 0 h 1866900"/>
                  <a:gd name="connsiteX3" fmla="*/ 2106715 w 3230665"/>
                  <a:gd name="connsiteY3" fmla="*/ 9525 h 1866900"/>
                  <a:gd name="connsiteX4" fmla="*/ 3230665 w 3230665"/>
                  <a:gd name="connsiteY4" fmla="*/ 476250 h 1866900"/>
                  <a:gd name="connsiteX5" fmla="*/ 3221140 w 3230665"/>
                  <a:gd name="connsiteY5" fmla="*/ 1866900 h 1866900"/>
                  <a:gd name="connsiteX6" fmla="*/ 3087790 w 3230665"/>
                  <a:gd name="connsiteY6" fmla="*/ 1847850 h 1866900"/>
                  <a:gd name="connsiteX7" fmla="*/ 2097190 w 3230665"/>
                  <a:gd name="connsiteY7" fmla="*/ 771525 h 1866900"/>
                  <a:gd name="connsiteX8" fmla="*/ 1097065 w 3230665"/>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427 w 3233027"/>
                  <a:gd name="connsiteY0" fmla="*/ 571500 h 1866900"/>
                  <a:gd name="connsiteX1" fmla="*/ 4052 w 3233027"/>
                  <a:gd name="connsiteY1" fmla="*/ 790575 h 1866900"/>
                  <a:gd name="connsiteX2" fmla="*/ 870827 w 3233027"/>
                  <a:gd name="connsiteY2" fmla="*/ 0 h 1866900"/>
                  <a:gd name="connsiteX3" fmla="*/ 2109077 w 3233027"/>
                  <a:gd name="connsiteY3" fmla="*/ 9525 h 1866900"/>
                  <a:gd name="connsiteX4" fmla="*/ 3233027 w 3233027"/>
                  <a:gd name="connsiteY4" fmla="*/ 476250 h 1866900"/>
                  <a:gd name="connsiteX5" fmla="*/ 3223502 w 3233027"/>
                  <a:gd name="connsiteY5" fmla="*/ 1866900 h 1866900"/>
                  <a:gd name="connsiteX6" fmla="*/ 3090152 w 3233027"/>
                  <a:gd name="connsiteY6" fmla="*/ 1847850 h 1866900"/>
                  <a:gd name="connsiteX7" fmla="*/ 2099552 w 3233027"/>
                  <a:gd name="connsiteY7" fmla="*/ 771525 h 1866900"/>
                  <a:gd name="connsiteX8" fmla="*/ 1099427 w 3233027"/>
                  <a:gd name="connsiteY8" fmla="*/ 571500 h 1866900"/>
                  <a:gd name="connsiteX0" fmla="*/ 1118366 w 3251966"/>
                  <a:gd name="connsiteY0" fmla="*/ 571500 h 1866900"/>
                  <a:gd name="connsiteX1" fmla="*/ 3941 w 3251966"/>
                  <a:gd name="connsiteY1" fmla="*/ 809625 h 1866900"/>
                  <a:gd name="connsiteX2" fmla="*/ 889766 w 3251966"/>
                  <a:gd name="connsiteY2" fmla="*/ 0 h 1866900"/>
                  <a:gd name="connsiteX3" fmla="*/ 2128016 w 3251966"/>
                  <a:gd name="connsiteY3" fmla="*/ 9525 h 1866900"/>
                  <a:gd name="connsiteX4" fmla="*/ 3251966 w 3251966"/>
                  <a:gd name="connsiteY4" fmla="*/ 476250 h 1866900"/>
                  <a:gd name="connsiteX5" fmla="*/ 3242441 w 3251966"/>
                  <a:gd name="connsiteY5" fmla="*/ 1866900 h 1866900"/>
                  <a:gd name="connsiteX6" fmla="*/ 3109091 w 3251966"/>
                  <a:gd name="connsiteY6" fmla="*/ 1847850 h 1866900"/>
                  <a:gd name="connsiteX7" fmla="*/ 2118491 w 3251966"/>
                  <a:gd name="connsiteY7" fmla="*/ 771525 h 1866900"/>
                  <a:gd name="connsiteX8" fmla="*/ 1118366 w 3251966"/>
                  <a:gd name="connsiteY8" fmla="*/ 571500 h 1866900"/>
                  <a:gd name="connsiteX0" fmla="*/ 1119025 w 3252625"/>
                  <a:gd name="connsiteY0" fmla="*/ 571500 h 1866900"/>
                  <a:gd name="connsiteX1" fmla="*/ 4600 w 3252625"/>
                  <a:gd name="connsiteY1" fmla="*/ 809625 h 1866900"/>
                  <a:gd name="connsiteX2" fmla="*/ 890425 w 3252625"/>
                  <a:gd name="connsiteY2" fmla="*/ 0 h 1866900"/>
                  <a:gd name="connsiteX3" fmla="*/ 2128675 w 3252625"/>
                  <a:gd name="connsiteY3" fmla="*/ 9525 h 1866900"/>
                  <a:gd name="connsiteX4" fmla="*/ 3252625 w 3252625"/>
                  <a:gd name="connsiteY4" fmla="*/ 476250 h 1866900"/>
                  <a:gd name="connsiteX5" fmla="*/ 3243100 w 3252625"/>
                  <a:gd name="connsiteY5" fmla="*/ 1866900 h 1866900"/>
                  <a:gd name="connsiteX6" fmla="*/ 3109750 w 3252625"/>
                  <a:gd name="connsiteY6" fmla="*/ 1847850 h 1866900"/>
                  <a:gd name="connsiteX7" fmla="*/ 2119150 w 3252625"/>
                  <a:gd name="connsiteY7" fmla="*/ 771525 h 1866900"/>
                  <a:gd name="connsiteX8" fmla="*/ 1119025 w 3252625"/>
                  <a:gd name="connsiteY8" fmla="*/ 571500 h 1866900"/>
                  <a:gd name="connsiteX0" fmla="*/ 1118146 w 3251746"/>
                  <a:gd name="connsiteY0" fmla="*/ 571500 h 1866900"/>
                  <a:gd name="connsiteX1" fmla="*/ 3721 w 3251746"/>
                  <a:gd name="connsiteY1" fmla="*/ 809625 h 1866900"/>
                  <a:gd name="connsiteX2" fmla="*/ 889546 w 3251746"/>
                  <a:gd name="connsiteY2" fmla="*/ 0 h 1866900"/>
                  <a:gd name="connsiteX3" fmla="*/ 2127796 w 3251746"/>
                  <a:gd name="connsiteY3" fmla="*/ 9525 h 1866900"/>
                  <a:gd name="connsiteX4" fmla="*/ 3251746 w 3251746"/>
                  <a:gd name="connsiteY4" fmla="*/ 476250 h 1866900"/>
                  <a:gd name="connsiteX5" fmla="*/ 3242221 w 3251746"/>
                  <a:gd name="connsiteY5" fmla="*/ 1866900 h 1866900"/>
                  <a:gd name="connsiteX6" fmla="*/ 3108871 w 3251746"/>
                  <a:gd name="connsiteY6" fmla="*/ 1847850 h 1866900"/>
                  <a:gd name="connsiteX7" fmla="*/ 2118271 w 3251746"/>
                  <a:gd name="connsiteY7" fmla="*/ 771525 h 1866900"/>
                  <a:gd name="connsiteX8" fmla="*/ 1118146 w 3251746"/>
                  <a:gd name="connsiteY8" fmla="*/ 571500 h 1866900"/>
                  <a:gd name="connsiteX0" fmla="*/ 1118146 w 3251746"/>
                  <a:gd name="connsiteY0" fmla="*/ 589645 h 1885045"/>
                  <a:gd name="connsiteX1" fmla="*/ 3721 w 3251746"/>
                  <a:gd name="connsiteY1" fmla="*/ 827770 h 1885045"/>
                  <a:gd name="connsiteX2" fmla="*/ 889546 w 3251746"/>
                  <a:gd name="connsiteY2" fmla="*/ 18145 h 1885045"/>
                  <a:gd name="connsiteX3" fmla="*/ 2127796 w 3251746"/>
                  <a:gd name="connsiteY3" fmla="*/ 27670 h 1885045"/>
                  <a:gd name="connsiteX4" fmla="*/ 3251746 w 3251746"/>
                  <a:gd name="connsiteY4" fmla="*/ 494395 h 1885045"/>
                  <a:gd name="connsiteX5" fmla="*/ 3242221 w 3251746"/>
                  <a:gd name="connsiteY5" fmla="*/ 1885045 h 1885045"/>
                  <a:gd name="connsiteX6" fmla="*/ 3108871 w 3251746"/>
                  <a:gd name="connsiteY6" fmla="*/ 1865995 h 1885045"/>
                  <a:gd name="connsiteX7" fmla="*/ 2118271 w 3251746"/>
                  <a:gd name="connsiteY7" fmla="*/ 789670 h 1885045"/>
                  <a:gd name="connsiteX8" fmla="*/ 1118146 w 3251746"/>
                  <a:gd name="connsiteY8" fmla="*/ 589645 h 1885045"/>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21976"/>
                  <a:gd name="connsiteX1" fmla="*/ 3721 w 3251746"/>
                  <a:gd name="connsiteY1" fmla="*/ 844162 h 1921976"/>
                  <a:gd name="connsiteX2" fmla="*/ 889546 w 3251746"/>
                  <a:gd name="connsiteY2" fmla="*/ 34537 h 1921976"/>
                  <a:gd name="connsiteX3" fmla="*/ 2127796 w 3251746"/>
                  <a:gd name="connsiteY3" fmla="*/ 44062 h 1921976"/>
                  <a:gd name="connsiteX4" fmla="*/ 3251746 w 3251746"/>
                  <a:gd name="connsiteY4" fmla="*/ 510787 h 1921976"/>
                  <a:gd name="connsiteX5" fmla="*/ 3242221 w 3251746"/>
                  <a:gd name="connsiteY5" fmla="*/ 1901437 h 1921976"/>
                  <a:gd name="connsiteX6" fmla="*/ 2994571 w 3251746"/>
                  <a:gd name="connsiteY6" fmla="*/ 1777612 h 1921976"/>
                  <a:gd name="connsiteX7" fmla="*/ 2118271 w 3251746"/>
                  <a:gd name="connsiteY7" fmla="*/ 806062 h 1921976"/>
                  <a:gd name="connsiteX8" fmla="*/ 1118146 w 3251746"/>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61271"/>
                  <a:gd name="connsiteY0" fmla="*/ 606037 h 1993269"/>
                  <a:gd name="connsiteX1" fmla="*/ 3721 w 3261271"/>
                  <a:gd name="connsiteY1" fmla="*/ 844162 h 1993269"/>
                  <a:gd name="connsiteX2" fmla="*/ 889546 w 3261271"/>
                  <a:gd name="connsiteY2" fmla="*/ 34537 h 1993269"/>
                  <a:gd name="connsiteX3" fmla="*/ 2127796 w 3261271"/>
                  <a:gd name="connsiteY3" fmla="*/ 44062 h 1993269"/>
                  <a:gd name="connsiteX4" fmla="*/ 3242221 w 3261271"/>
                  <a:gd name="connsiteY4" fmla="*/ 615562 h 1993269"/>
                  <a:gd name="connsiteX5" fmla="*/ 3261271 w 3261271"/>
                  <a:gd name="connsiteY5" fmla="*/ 1987162 h 1993269"/>
                  <a:gd name="connsiteX6" fmla="*/ 2994571 w 3261271"/>
                  <a:gd name="connsiteY6" fmla="*/ 1777612 h 1993269"/>
                  <a:gd name="connsiteX7" fmla="*/ 2118271 w 3261271"/>
                  <a:gd name="connsiteY7" fmla="*/ 806062 h 1993269"/>
                  <a:gd name="connsiteX8" fmla="*/ 1118146 w 3261271"/>
                  <a:gd name="connsiteY8" fmla="*/ 606037 h 199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271" h="1993269">
                    <a:moveTo>
                      <a:pt x="1118146" y="606037"/>
                    </a:moveTo>
                    <a:cubicBezTo>
                      <a:pt x="816521" y="761612"/>
                      <a:pt x="308521" y="1206112"/>
                      <a:pt x="3721" y="844162"/>
                    </a:cubicBezTo>
                    <a:cubicBezTo>
                      <a:pt x="-62359" y="765692"/>
                      <a:pt x="772071" y="98037"/>
                      <a:pt x="889546" y="34537"/>
                    </a:cubicBezTo>
                    <a:cubicBezTo>
                      <a:pt x="1007021" y="-9913"/>
                      <a:pt x="2000796" y="-16263"/>
                      <a:pt x="2127796" y="44062"/>
                    </a:cubicBezTo>
                    <a:cubicBezTo>
                      <a:pt x="2616746" y="180587"/>
                      <a:pt x="2915196" y="345687"/>
                      <a:pt x="3242221" y="615562"/>
                    </a:cubicBezTo>
                    <a:lnTo>
                      <a:pt x="3261271" y="1987162"/>
                    </a:lnTo>
                    <a:cubicBezTo>
                      <a:pt x="3159671" y="2012562"/>
                      <a:pt x="3134271" y="1961762"/>
                      <a:pt x="2994571" y="1777612"/>
                    </a:cubicBezTo>
                    <a:cubicBezTo>
                      <a:pt x="2616746" y="1444237"/>
                      <a:pt x="2343696" y="1148962"/>
                      <a:pt x="2118271" y="806062"/>
                    </a:cubicBezTo>
                    <a:cubicBezTo>
                      <a:pt x="1756321" y="777487"/>
                      <a:pt x="1432471" y="720337"/>
                      <a:pt x="1118146" y="606037"/>
                    </a:cubicBezTo>
                    <a:close/>
                  </a:path>
                </a:pathLst>
              </a:cu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0" name="Rounded Rectangle 4">
                <a:extLst>
                  <a:ext uri="{FF2B5EF4-FFF2-40B4-BE49-F238E27FC236}">
                    <a16:creationId xmlns:a16="http://schemas.microsoft.com/office/drawing/2014/main" id="{F3B20365-0184-E0AE-ED62-8B60FEECDB35}"/>
                  </a:ext>
                </a:extLst>
              </p:cNvPr>
              <p:cNvSpPr/>
              <p:nvPr/>
            </p:nvSpPr>
            <p:spPr>
              <a:xfrm rot="2002203">
                <a:off x="2745022" y="3807001"/>
                <a:ext cx="339508" cy="612148"/>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1" name="Rounded Rectangle 11">
                <a:extLst>
                  <a:ext uri="{FF2B5EF4-FFF2-40B4-BE49-F238E27FC236}">
                    <a16:creationId xmlns:a16="http://schemas.microsoft.com/office/drawing/2014/main" id="{01ABF6C3-A127-CDB2-754F-DEDF343EE1D7}"/>
                  </a:ext>
                </a:extLst>
              </p:cNvPr>
              <p:cNvSpPr/>
              <p:nvPr/>
            </p:nvSpPr>
            <p:spPr>
              <a:xfrm rot="2002203">
                <a:off x="3276558" y="3627997"/>
                <a:ext cx="339508" cy="934693"/>
              </a:xfrm>
              <a:prstGeom prst="roundRect">
                <a:avLst>
                  <a:gd name="adj" fmla="val 50000"/>
                </a:avLst>
              </a:prstGeom>
              <a:solidFill>
                <a:srgbClr val="7D9CE8"/>
              </a:solid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2" name="Rounded Rectangle 12">
                <a:extLst>
                  <a:ext uri="{FF2B5EF4-FFF2-40B4-BE49-F238E27FC236}">
                    <a16:creationId xmlns:a16="http://schemas.microsoft.com/office/drawing/2014/main" id="{358FCEC3-8FAF-DF34-8D10-C221E545B4DD}"/>
                  </a:ext>
                </a:extLst>
              </p:cNvPr>
              <p:cNvSpPr/>
              <p:nvPr/>
            </p:nvSpPr>
            <p:spPr>
              <a:xfrm rot="2002203">
                <a:off x="3656813" y="3935485"/>
                <a:ext cx="339508" cy="724313"/>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sp>
            <p:nvSpPr>
              <p:cNvPr id="13" name="Rounded Rectangle 13">
                <a:extLst>
                  <a:ext uri="{FF2B5EF4-FFF2-40B4-BE49-F238E27FC236}">
                    <a16:creationId xmlns:a16="http://schemas.microsoft.com/office/drawing/2014/main" id="{0D8C35F9-C633-039A-BCAB-B6B4A24D02FB}"/>
                  </a:ext>
                </a:extLst>
              </p:cNvPr>
              <p:cNvSpPr/>
              <p:nvPr/>
            </p:nvSpPr>
            <p:spPr>
              <a:xfrm rot="2002203">
                <a:off x="4082895" y="4229792"/>
                <a:ext cx="339508" cy="567411"/>
              </a:xfrm>
              <a:prstGeom prst="roundRect">
                <a:avLst>
                  <a:gd name="adj" fmla="val 50000"/>
                </a:avLst>
              </a:prstGeom>
              <a:grpFill/>
              <a:ln w="12700" cap="flat" cmpd="sng" algn="ctr">
                <a:solidFill>
                  <a:srgbClr val="1F497D">
                    <a:lumMod val="60000"/>
                    <a:lumOff val="40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grpSp>
        <p:sp>
          <p:nvSpPr>
            <p:cNvPr id="8" name="Freeform 14">
              <a:extLst>
                <a:ext uri="{FF2B5EF4-FFF2-40B4-BE49-F238E27FC236}">
                  <a16:creationId xmlns:a16="http://schemas.microsoft.com/office/drawing/2014/main" id="{324C04E5-1A59-26B6-4E0E-CA80A8DBD611}"/>
                </a:ext>
              </a:extLst>
            </p:cNvPr>
            <p:cNvSpPr/>
            <p:nvPr/>
          </p:nvSpPr>
          <p:spPr>
            <a:xfrm>
              <a:off x="2676526" y="2590800"/>
              <a:ext cx="3152217" cy="2284673"/>
            </a:xfrm>
            <a:custGeom>
              <a:avLst/>
              <a:gdLst>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98691 w 3152217"/>
                <a:gd name="connsiteY26" fmla="*/ 2010144 h 2217998"/>
                <a:gd name="connsiteX27" fmla="*/ 1775643 w 3152217"/>
                <a:gd name="connsiteY27" fmla="*/ 1987096 h 2217998"/>
                <a:gd name="connsiteX28" fmla="*/ 1848068 w 3152217"/>
                <a:gd name="connsiteY28" fmla="*/ 1914670 h 2217998"/>
                <a:gd name="connsiteX29" fmla="*/ 1533525 w 3152217"/>
                <a:gd name="connsiteY29" fmla="*/ 1485900 h 2217998"/>
                <a:gd name="connsiteX30" fmla="*/ 1219200 w 3152217"/>
                <a:gd name="connsiteY30" fmla="*/ 1181100 h 2217998"/>
                <a:gd name="connsiteX31" fmla="*/ 571500 w 3152217"/>
                <a:gd name="connsiteY31" fmla="*/ 1295400 h 2217998"/>
                <a:gd name="connsiteX32" fmla="*/ 0 w 3152217"/>
                <a:gd name="connsiteY32" fmla="*/ 1266825 h 2217998"/>
                <a:gd name="connsiteX33" fmla="*/ 9525 w 3152217"/>
                <a:gd name="connsiteY33" fmla="*/ 28575 h 2217998"/>
                <a:gd name="connsiteX34" fmla="*/ 323850 w 3152217"/>
                <a:gd name="connsiteY34"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467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61950 w 3152217"/>
                <a:gd name="connsiteY0" fmla="*/ 0 h 2256098"/>
                <a:gd name="connsiteX1" fmla="*/ 95250 w 3152217"/>
                <a:gd name="connsiteY1" fmla="*/ 247650 h 2256098"/>
                <a:gd name="connsiteX2" fmla="*/ 1352550 w 3152217"/>
                <a:gd name="connsiteY2" fmla="*/ 123825 h 2256098"/>
                <a:gd name="connsiteX3" fmla="*/ 2314575 w 3152217"/>
                <a:gd name="connsiteY3" fmla="*/ 323850 h 2256098"/>
                <a:gd name="connsiteX4" fmla="*/ 2724150 w 3152217"/>
                <a:gd name="connsiteY4" fmla="*/ 819150 h 2256098"/>
                <a:gd name="connsiteX5" fmla="*/ 3152217 w 3152217"/>
                <a:gd name="connsiteY5" fmla="*/ 1255785 h 2256098"/>
                <a:gd name="connsiteX6" fmla="*/ 3152217 w 3152217"/>
                <a:gd name="connsiteY6" fmla="*/ 1468002 h 2256098"/>
                <a:gd name="connsiteX7" fmla="*/ 2940000 w 3152217"/>
                <a:gd name="connsiteY7" fmla="*/ 1468002 h 2256098"/>
                <a:gd name="connsiteX8" fmla="*/ 2539107 w 3152217"/>
                <a:gd name="connsiteY8" fmla="*/ 1067108 h 2256098"/>
                <a:gd name="connsiteX9" fmla="*/ 2474399 w 3152217"/>
                <a:gd name="connsiteY9" fmla="*/ 1153817 h 2256098"/>
                <a:gd name="connsiteX10" fmla="*/ 2907621 w 3152217"/>
                <a:gd name="connsiteY10" fmla="*/ 1587040 h 2256098"/>
                <a:gd name="connsiteX11" fmla="*/ 2907621 w 3152217"/>
                <a:gd name="connsiteY11" fmla="*/ 1799257 h 2256098"/>
                <a:gd name="connsiteX12" fmla="*/ 2695404 w 3152217"/>
                <a:gd name="connsiteY12" fmla="*/ 1799257 h 2256098"/>
                <a:gd name="connsiteX13" fmla="*/ 2293017 w 3152217"/>
                <a:gd name="connsiteY13" fmla="*/ 1396869 h 2256098"/>
                <a:gd name="connsiteX14" fmla="*/ 2228234 w 3152217"/>
                <a:gd name="connsiteY14" fmla="*/ 1483678 h 2256098"/>
                <a:gd name="connsiteX15" fmla="*/ 2648161 w 3152217"/>
                <a:gd name="connsiteY15" fmla="*/ 1903605 h 2256098"/>
                <a:gd name="connsiteX16" fmla="*/ 2648161 w 3152217"/>
                <a:gd name="connsiteY16" fmla="*/ 2115822 h 2256098"/>
                <a:gd name="connsiteX17" fmla="*/ 2435944 w 3152217"/>
                <a:gd name="connsiteY17" fmla="*/ 2115822 h 2256098"/>
                <a:gd name="connsiteX18" fmla="*/ 2046853 w 3152217"/>
                <a:gd name="connsiteY18" fmla="*/ 1726729 h 2256098"/>
                <a:gd name="connsiteX19" fmla="*/ 1987859 w 3152217"/>
                <a:gd name="connsiteY19" fmla="*/ 1812979 h 2256098"/>
                <a:gd name="connsiteX20" fmla="*/ 2218760 w 3152217"/>
                <a:gd name="connsiteY20" fmla="*/ 2043881 h 2256098"/>
                <a:gd name="connsiteX21" fmla="*/ 2218760 w 3152217"/>
                <a:gd name="connsiteY21" fmla="*/ 2256098 h 2256098"/>
                <a:gd name="connsiteX22" fmla="*/ 2006543 w 3152217"/>
                <a:gd name="connsiteY22" fmla="*/ 2256098 h 2256098"/>
                <a:gd name="connsiteX23" fmla="*/ 1798691 w 3152217"/>
                <a:gd name="connsiteY23" fmla="*/ 2048244 h 2256098"/>
                <a:gd name="connsiteX24" fmla="*/ 1775643 w 3152217"/>
                <a:gd name="connsiteY24" fmla="*/ 2025196 h 2256098"/>
                <a:gd name="connsiteX25" fmla="*/ 1842458 w 3152217"/>
                <a:gd name="connsiteY25" fmla="*/ 1935940 h 2256098"/>
                <a:gd name="connsiteX26" fmla="*/ 1533525 w 3152217"/>
                <a:gd name="connsiteY26" fmla="*/ 1524000 h 2256098"/>
                <a:gd name="connsiteX27" fmla="*/ 1219200 w 3152217"/>
                <a:gd name="connsiteY27" fmla="*/ 1219200 h 2256098"/>
                <a:gd name="connsiteX28" fmla="*/ 571500 w 3152217"/>
                <a:gd name="connsiteY28" fmla="*/ 1333500 h 2256098"/>
                <a:gd name="connsiteX29" fmla="*/ 0 w 3152217"/>
                <a:gd name="connsiteY29" fmla="*/ 1304925 h 2256098"/>
                <a:gd name="connsiteX30" fmla="*/ 9525 w 3152217"/>
                <a:gd name="connsiteY30" fmla="*/ 66675 h 2256098"/>
                <a:gd name="connsiteX31" fmla="*/ 361950 w 3152217"/>
                <a:gd name="connsiteY31" fmla="*/ 0 h 2256098"/>
                <a:gd name="connsiteX0" fmla="*/ 361950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61950 w 3152217"/>
                <a:gd name="connsiteY31" fmla="*/ 9525 h 2265623"/>
                <a:gd name="connsiteX0" fmla="*/ 40957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40957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24506 h 2280604"/>
                <a:gd name="connsiteX1" fmla="*/ 95250 w 3152217"/>
                <a:gd name="connsiteY1" fmla="*/ 272156 h 2280604"/>
                <a:gd name="connsiteX2" fmla="*/ 1352550 w 3152217"/>
                <a:gd name="connsiteY2" fmla="*/ 148331 h 2280604"/>
                <a:gd name="connsiteX3" fmla="*/ 2314575 w 3152217"/>
                <a:gd name="connsiteY3" fmla="*/ 348356 h 2280604"/>
                <a:gd name="connsiteX4" fmla="*/ 2724150 w 3152217"/>
                <a:gd name="connsiteY4" fmla="*/ 843656 h 2280604"/>
                <a:gd name="connsiteX5" fmla="*/ 3152217 w 3152217"/>
                <a:gd name="connsiteY5" fmla="*/ 1280291 h 2280604"/>
                <a:gd name="connsiteX6" fmla="*/ 3152217 w 3152217"/>
                <a:gd name="connsiteY6" fmla="*/ 1492508 h 2280604"/>
                <a:gd name="connsiteX7" fmla="*/ 2940000 w 3152217"/>
                <a:gd name="connsiteY7" fmla="*/ 1492508 h 2280604"/>
                <a:gd name="connsiteX8" fmla="*/ 2539107 w 3152217"/>
                <a:gd name="connsiteY8" fmla="*/ 1091614 h 2280604"/>
                <a:gd name="connsiteX9" fmla="*/ 2474399 w 3152217"/>
                <a:gd name="connsiteY9" fmla="*/ 1178323 h 2280604"/>
                <a:gd name="connsiteX10" fmla="*/ 2907621 w 3152217"/>
                <a:gd name="connsiteY10" fmla="*/ 1611546 h 2280604"/>
                <a:gd name="connsiteX11" fmla="*/ 2907621 w 3152217"/>
                <a:gd name="connsiteY11" fmla="*/ 1823763 h 2280604"/>
                <a:gd name="connsiteX12" fmla="*/ 2695404 w 3152217"/>
                <a:gd name="connsiteY12" fmla="*/ 1823763 h 2280604"/>
                <a:gd name="connsiteX13" fmla="*/ 2293017 w 3152217"/>
                <a:gd name="connsiteY13" fmla="*/ 1421375 h 2280604"/>
                <a:gd name="connsiteX14" fmla="*/ 2228234 w 3152217"/>
                <a:gd name="connsiteY14" fmla="*/ 1508184 h 2280604"/>
                <a:gd name="connsiteX15" fmla="*/ 2648161 w 3152217"/>
                <a:gd name="connsiteY15" fmla="*/ 1928111 h 2280604"/>
                <a:gd name="connsiteX16" fmla="*/ 2648161 w 3152217"/>
                <a:gd name="connsiteY16" fmla="*/ 2140328 h 2280604"/>
                <a:gd name="connsiteX17" fmla="*/ 2435944 w 3152217"/>
                <a:gd name="connsiteY17" fmla="*/ 2140328 h 2280604"/>
                <a:gd name="connsiteX18" fmla="*/ 2046853 w 3152217"/>
                <a:gd name="connsiteY18" fmla="*/ 1751235 h 2280604"/>
                <a:gd name="connsiteX19" fmla="*/ 1987859 w 3152217"/>
                <a:gd name="connsiteY19" fmla="*/ 1837485 h 2280604"/>
                <a:gd name="connsiteX20" fmla="*/ 2218760 w 3152217"/>
                <a:gd name="connsiteY20" fmla="*/ 2068387 h 2280604"/>
                <a:gd name="connsiteX21" fmla="*/ 2218760 w 3152217"/>
                <a:gd name="connsiteY21" fmla="*/ 2280604 h 2280604"/>
                <a:gd name="connsiteX22" fmla="*/ 2006543 w 3152217"/>
                <a:gd name="connsiteY22" fmla="*/ 2280604 h 2280604"/>
                <a:gd name="connsiteX23" fmla="*/ 1798691 w 3152217"/>
                <a:gd name="connsiteY23" fmla="*/ 2072750 h 2280604"/>
                <a:gd name="connsiteX24" fmla="*/ 1775643 w 3152217"/>
                <a:gd name="connsiteY24" fmla="*/ 2049702 h 2280604"/>
                <a:gd name="connsiteX25" fmla="*/ 1842458 w 3152217"/>
                <a:gd name="connsiteY25" fmla="*/ 1960446 h 2280604"/>
                <a:gd name="connsiteX26" fmla="*/ 1533525 w 3152217"/>
                <a:gd name="connsiteY26" fmla="*/ 1548506 h 2280604"/>
                <a:gd name="connsiteX27" fmla="*/ 1219200 w 3152217"/>
                <a:gd name="connsiteY27" fmla="*/ 1243706 h 2280604"/>
                <a:gd name="connsiteX28" fmla="*/ 571500 w 3152217"/>
                <a:gd name="connsiteY28" fmla="*/ 1358006 h 2280604"/>
                <a:gd name="connsiteX29" fmla="*/ 0 w 3152217"/>
                <a:gd name="connsiteY29" fmla="*/ 1329431 h 2280604"/>
                <a:gd name="connsiteX30" fmla="*/ 0 w 3152217"/>
                <a:gd name="connsiteY30" fmla="*/ 14981 h 2280604"/>
                <a:gd name="connsiteX31" fmla="*/ 390525 w 3152217"/>
                <a:gd name="connsiteY31" fmla="*/ 24506 h 2280604"/>
                <a:gd name="connsiteX0" fmla="*/ 390525 w 3152217"/>
                <a:gd name="connsiteY0" fmla="*/ 33386 h 2289484"/>
                <a:gd name="connsiteX1" fmla="*/ 95250 w 3152217"/>
                <a:gd name="connsiteY1" fmla="*/ 281036 h 2289484"/>
                <a:gd name="connsiteX2" fmla="*/ 1352550 w 3152217"/>
                <a:gd name="connsiteY2" fmla="*/ 157211 h 2289484"/>
                <a:gd name="connsiteX3" fmla="*/ 2314575 w 3152217"/>
                <a:gd name="connsiteY3" fmla="*/ 357236 h 2289484"/>
                <a:gd name="connsiteX4" fmla="*/ 2724150 w 3152217"/>
                <a:gd name="connsiteY4" fmla="*/ 852536 h 2289484"/>
                <a:gd name="connsiteX5" fmla="*/ 3152217 w 3152217"/>
                <a:gd name="connsiteY5" fmla="*/ 1289171 h 2289484"/>
                <a:gd name="connsiteX6" fmla="*/ 3152217 w 3152217"/>
                <a:gd name="connsiteY6" fmla="*/ 1501388 h 2289484"/>
                <a:gd name="connsiteX7" fmla="*/ 2940000 w 3152217"/>
                <a:gd name="connsiteY7" fmla="*/ 1501388 h 2289484"/>
                <a:gd name="connsiteX8" fmla="*/ 2539107 w 3152217"/>
                <a:gd name="connsiteY8" fmla="*/ 1100494 h 2289484"/>
                <a:gd name="connsiteX9" fmla="*/ 2474399 w 3152217"/>
                <a:gd name="connsiteY9" fmla="*/ 1187203 h 2289484"/>
                <a:gd name="connsiteX10" fmla="*/ 2907621 w 3152217"/>
                <a:gd name="connsiteY10" fmla="*/ 1620426 h 2289484"/>
                <a:gd name="connsiteX11" fmla="*/ 2907621 w 3152217"/>
                <a:gd name="connsiteY11" fmla="*/ 1832643 h 2289484"/>
                <a:gd name="connsiteX12" fmla="*/ 2695404 w 3152217"/>
                <a:gd name="connsiteY12" fmla="*/ 1832643 h 2289484"/>
                <a:gd name="connsiteX13" fmla="*/ 2293017 w 3152217"/>
                <a:gd name="connsiteY13" fmla="*/ 1430255 h 2289484"/>
                <a:gd name="connsiteX14" fmla="*/ 2228234 w 3152217"/>
                <a:gd name="connsiteY14" fmla="*/ 1517064 h 2289484"/>
                <a:gd name="connsiteX15" fmla="*/ 2648161 w 3152217"/>
                <a:gd name="connsiteY15" fmla="*/ 1936991 h 2289484"/>
                <a:gd name="connsiteX16" fmla="*/ 2648161 w 3152217"/>
                <a:gd name="connsiteY16" fmla="*/ 2149208 h 2289484"/>
                <a:gd name="connsiteX17" fmla="*/ 2435944 w 3152217"/>
                <a:gd name="connsiteY17" fmla="*/ 2149208 h 2289484"/>
                <a:gd name="connsiteX18" fmla="*/ 2046853 w 3152217"/>
                <a:gd name="connsiteY18" fmla="*/ 1760115 h 2289484"/>
                <a:gd name="connsiteX19" fmla="*/ 1987859 w 3152217"/>
                <a:gd name="connsiteY19" fmla="*/ 1846365 h 2289484"/>
                <a:gd name="connsiteX20" fmla="*/ 2218760 w 3152217"/>
                <a:gd name="connsiteY20" fmla="*/ 2077267 h 2289484"/>
                <a:gd name="connsiteX21" fmla="*/ 2218760 w 3152217"/>
                <a:gd name="connsiteY21" fmla="*/ 2289484 h 2289484"/>
                <a:gd name="connsiteX22" fmla="*/ 2006543 w 3152217"/>
                <a:gd name="connsiteY22" fmla="*/ 2289484 h 2289484"/>
                <a:gd name="connsiteX23" fmla="*/ 1798691 w 3152217"/>
                <a:gd name="connsiteY23" fmla="*/ 2081630 h 2289484"/>
                <a:gd name="connsiteX24" fmla="*/ 1775643 w 3152217"/>
                <a:gd name="connsiteY24" fmla="*/ 2058582 h 2289484"/>
                <a:gd name="connsiteX25" fmla="*/ 1842458 w 3152217"/>
                <a:gd name="connsiteY25" fmla="*/ 1969326 h 2289484"/>
                <a:gd name="connsiteX26" fmla="*/ 1533525 w 3152217"/>
                <a:gd name="connsiteY26" fmla="*/ 1557386 h 2289484"/>
                <a:gd name="connsiteX27" fmla="*/ 1219200 w 3152217"/>
                <a:gd name="connsiteY27" fmla="*/ 1252586 h 2289484"/>
                <a:gd name="connsiteX28" fmla="*/ 571500 w 3152217"/>
                <a:gd name="connsiteY28" fmla="*/ 1366886 h 2289484"/>
                <a:gd name="connsiteX29" fmla="*/ 0 w 3152217"/>
                <a:gd name="connsiteY29" fmla="*/ 1338311 h 2289484"/>
                <a:gd name="connsiteX30" fmla="*/ 0 w 3152217"/>
                <a:gd name="connsiteY30" fmla="*/ 23861 h 2289484"/>
                <a:gd name="connsiteX31" fmla="*/ 390525 w 3152217"/>
                <a:gd name="connsiteY31" fmla="*/ 33386 h 2289484"/>
                <a:gd name="connsiteX0" fmla="*/ 390525 w 3152217"/>
                <a:gd name="connsiteY0" fmla="*/ 24507 h 2280605"/>
                <a:gd name="connsiteX1" fmla="*/ 95250 w 3152217"/>
                <a:gd name="connsiteY1" fmla="*/ 272157 h 2280605"/>
                <a:gd name="connsiteX2" fmla="*/ 1352550 w 3152217"/>
                <a:gd name="connsiteY2" fmla="*/ 148332 h 2280605"/>
                <a:gd name="connsiteX3" fmla="*/ 2314575 w 3152217"/>
                <a:gd name="connsiteY3" fmla="*/ 348357 h 2280605"/>
                <a:gd name="connsiteX4" fmla="*/ 2724150 w 3152217"/>
                <a:gd name="connsiteY4" fmla="*/ 843657 h 2280605"/>
                <a:gd name="connsiteX5" fmla="*/ 3152217 w 3152217"/>
                <a:gd name="connsiteY5" fmla="*/ 1280292 h 2280605"/>
                <a:gd name="connsiteX6" fmla="*/ 3152217 w 3152217"/>
                <a:gd name="connsiteY6" fmla="*/ 1492509 h 2280605"/>
                <a:gd name="connsiteX7" fmla="*/ 2940000 w 3152217"/>
                <a:gd name="connsiteY7" fmla="*/ 1492509 h 2280605"/>
                <a:gd name="connsiteX8" fmla="*/ 2539107 w 3152217"/>
                <a:gd name="connsiteY8" fmla="*/ 1091615 h 2280605"/>
                <a:gd name="connsiteX9" fmla="*/ 2474399 w 3152217"/>
                <a:gd name="connsiteY9" fmla="*/ 1178324 h 2280605"/>
                <a:gd name="connsiteX10" fmla="*/ 2907621 w 3152217"/>
                <a:gd name="connsiteY10" fmla="*/ 1611547 h 2280605"/>
                <a:gd name="connsiteX11" fmla="*/ 2907621 w 3152217"/>
                <a:gd name="connsiteY11" fmla="*/ 1823764 h 2280605"/>
                <a:gd name="connsiteX12" fmla="*/ 2695404 w 3152217"/>
                <a:gd name="connsiteY12" fmla="*/ 1823764 h 2280605"/>
                <a:gd name="connsiteX13" fmla="*/ 2293017 w 3152217"/>
                <a:gd name="connsiteY13" fmla="*/ 1421376 h 2280605"/>
                <a:gd name="connsiteX14" fmla="*/ 2228234 w 3152217"/>
                <a:gd name="connsiteY14" fmla="*/ 1508185 h 2280605"/>
                <a:gd name="connsiteX15" fmla="*/ 2648161 w 3152217"/>
                <a:gd name="connsiteY15" fmla="*/ 1928112 h 2280605"/>
                <a:gd name="connsiteX16" fmla="*/ 2648161 w 3152217"/>
                <a:gd name="connsiteY16" fmla="*/ 2140329 h 2280605"/>
                <a:gd name="connsiteX17" fmla="*/ 2435944 w 3152217"/>
                <a:gd name="connsiteY17" fmla="*/ 2140329 h 2280605"/>
                <a:gd name="connsiteX18" fmla="*/ 2046853 w 3152217"/>
                <a:gd name="connsiteY18" fmla="*/ 1751236 h 2280605"/>
                <a:gd name="connsiteX19" fmla="*/ 1987859 w 3152217"/>
                <a:gd name="connsiteY19" fmla="*/ 1837486 h 2280605"/>
                <a:gd name="connsiteX20" fmla="*/ 2218760 w 3152217"/>
                <a:gd name="connsiteY20" fmla="*/ 2068388 h 2280605"/>
                <a:gd name="connsiteX21" fmla="*/ 2218760 w 3152217"/>
                <a:gd name="connsiteY21" fmla="*/ 2280605 h 2280605"/>
                <a:gd name="connsiteX22" fmla="*/ 2006543 w 3152217"/>
                <a:gd name="connsiteY22" fmla="*/ 2280605 h 2280605"/>
                <a:gd name="connsiteX23" fmla="*/ 1798691 w 3152217"/>
                <a:gd name="connsiteY23" fmla="*/ 2072751 h 2280605"/>
                <a:gd name="connsiteX24" fmla="*/ 1775643 w 3152217"/>
                <a:gd name="connsiteY24" fmla="*/ 2049703 h 2280605"/>
                <a:gd name="connsiteX25" fmla="*/ 1842458 w 3152217"/>
                <a:gd name="connsiteY25" fmla="*/ 1960447 h 2280605"/>
                <a:gd name="connsiteX26" fmla="*/ 1533525 w 3152217"/>
                <a:gd name="connsiteY26" fmla="*/ 1548507 h 2280605"/>
                <a:gd name="connsiteX27" fmla="*/ 1219200 w 3152217"/>
                <a:gd name="connsiteY27" fmla="*/ 1243707 h 2280605"/>
                <a:gd name="connsiteX28" fmla="*/ 571500 w 3152217"/>
                <a:gd name="connsiteY28" fmla="*/ 1358007 h 2280605"/>
                <a:gd name="connsiteX29" fmla="*/ 0 w 3152217"/>
                <a:gd name="connsiteY29" fmla="*/ 1329432 h 2280605"/>
                <a:gd name="connsiteX30" fmla="*/ 0 w 3152217"/>
                <a:gd name="connsiteY30" fmla="*/ 14982 h 2280605"/>
                <a:gd name="connsiteX31" fmla="*/ 390525 w 3152217"/>
                <a:gd name="connsiteY31" fmla="*/ 24507 h 2280605"/>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400050 w 3152217"/>
                <a:gd name="connsiteY0" fmla="*/ 0 h 2284673"/>
                <a:gd name="connsiteX1" fmla="*/ 95250 w 3152217"/>
                <a:gd name="connsiteY1" fmla="*/ 276225 h 2284673"/>
                <a:gd name="connsiteX2" fmla="*/ 1352550 w 3152217"/>
                <a:gd name="connsiteY2" fmla="*/ 152400 h 2284673"/>
                <a:gd name="connsiteX3" fmla="*/ 2314575 w 3152217"/>
                <a:gd name="connsiteY3" fmla="*/ 352425 h 2284673"/>
                <a:gd name="connsiteX4" fmla="*/ 2724150 w 3152217"/>
                <a:gd name="connsiteY4" fmla="*/ 847725 h 2284673"/>
                <a:gd name="connsiteX5" fmla="*/ 3152217 w 3152217"/>
                <a:gd name="connsiteY5" fmla="*/ 1284360 h 2284673"/>
                <a:gd name="connsiteX6" fmla="*/ 3152217 w 3152217"/>
                <a:gd name="connsiteY6" fmla="*/ 1496577 h 2284673"/>
                <a:gd name="connsiteX7" fmla="*/ 2940000 w 3152217"/>
                <a:gd name="connsiteY7" fmla="*/ 1496577 h 2284673"/>
                <a:gd name="connsiteX8" fmla="*/ 2539107 w 3152217"/>
                <a:gd name="connsiteY8" fmla="*/ 1095683 h 2284673"/>
                <a:gd name="connsiteX9" fmla="*/ 2474399 w 3152217"/>
                <a:gd name="connsiteY9" fmla="*/ 1182392 h 2284673"/>
                <a:gd name="connsiteX10" fmla="*/ 2907621 w 3152217"/>
                <a:gd name="connsiteY10" fmla="*/ 1615615 h 2284673"/>
                <a:gd name="connsiteX11" fmla="*/ 2907621 w 3152217"/>
                <a:gd name="connsiteY11" fmla="*/ 1827832 h 2284673"/>
                <a:gd name="connsiteX12" fmla="*/ 2695404 w 3152217"/>
                <a:gd name="connsiteY12" fmla="*/ 1827832 h 2284673"/>
                <a:gd name="connsiteX13" fmla="*/ 2293017 w 3152217"/>
                <a:gd name="connsiteY13" fmla="*/ 1425444 h 2284673"/>
                <a:gd name="connsiteX14" fmla="*/ 2228234 w 3152217"/>
                <a:gd name="connsiteY14" fmla="*/ 1512253 h 2284673"/>
                <a:gd name="connsiteX15" fmla="*/ 2648161 w 3152217"/>
                <a:gd name="connsiteY15" fmla="*/ 1932180 h 2284673"/>
                <a:gd name="connsiteX16" fmla="*/ 2648161 w 3152217"/>
                <a:gd name="connsiteY16" fmla="*/ 2144397 h 2284673"/>
                <a:gd name="connsiteX17" fmla="*/ 2435944 w 3152217"/>
                <a:gd name="connsiteY17" fmla="*/ 2144397 h 2284673"/>
                <a:gd name="connsiteX18" fmla="*/ 2046853 w 3152217"/>
                <a:gd name="connsiteY18" fmla="*/ 1755304 h 2284673"/>
                <a:gd name="connsiteX19" fmla="*/ 1987859 w 3152217"/>
                <a:gd name="connsiteY19" fmla="*/ 1841554 h 2284673"/>
                <a:gd name="connsiteX20" fmla="*/ 2218760 w 3152217"/>
                <a:gd name="connsiteY20" fmla="*/ 2072456 h 2284673"/>
                <a:gd name="connsiteX21" fmla="*/ 2218760 w 3152217"/>
                <a:gd name="connsiteY21" fmla="*/ 2284673 h 2284673"/>
                <a:gd name="connsiteX22" fmla="*/ 2006543 w 3152217"/>
                <a:gd name="connsiteY22" fmla="*/ 2284673 h 2284673"/>
                <a:gd name="connsiteX23" fmla="*/ 1798691 w 3152217"/>
                <a:gd name="connsiteY23" fmla="*/ 2076819 h 2284673"/>
                <a:gd name="connsiteX24" fmla="*/ 1775643 w 3152217"/>
                <a:gd name="connsiteY24" fmla="*/ 2053771 h 2284673"/>
                <a:gd name="connsiteX25" fmla="*/ 1842458 w 3152217"/>
                <a:gd name="connsiteY25" fmla="*/ 1964515 h 2284673"/>
                <a:gd name="connsiteX26" fmla="*/ 1533525 w 3152217"/>
                <a:gd name="connsiteY26" fmla="*/ 1552575 h 2284673"/>
                <a:gd name="connsiteX27" fmla="*/ 1219200 w 3152217"/>
                <a:gd name="connsiteY27" fmla="*/ 1247775 h 2284673"/>
                <a:gd name="connsiteX28" fmla="*/ 571500 w 3152217"/>
                <a:gd name="connsiteY28" fmla="*/ 1362075 h 2284673"/>
                <a:gd name="connsiteX29" fmla="*/ 0 w 3152217"/>
                <a:gd name="connsiteY29" fmla="*/ 1333500 h 2284673"/>
                <a:gd name="connsiteX30" fmla="*/ 0 w 3152217"/>
                <a:gd name="connsiteY30" fmla="*/ 19050 h 2284673"/>
                <a:gd name="connsiteX31" fmla="*/ 400050 w 3152217"/>
                <a:gd name="connsiteY31" fmla="*/ 0 h 228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152217" h="2284673">
                  <a:moveTo>
                    <a:pt x="400050" y="0"/>
                  </a:moveTo>
                  <a:lnTo>
                    <a:pt x="95250" y="276225"/>
                  </a:lnTo>
                  <a:cubicBezTo>
                    <a:pt x="349250" y="777875"/>
                    <a:pt x="831850" y="460375"/>
                    <a:pt x="1352550" y="152400"/>
                  </a:cubicBezTo>
                  <a:cubicBezTo>
                    <a:pt x="1641475" y="288925"/>
                    <a:pt x="1968500" y="301625"/>
                    <a:pt x="2314575" y="352425"/>
                  </a:cubicBezTo>
                  <a:cubicBezTo>
                    <a:pt x="2451100" y="603250"/>
                    <a:pt x="2587625" y="682625"/>
                    <a:pt x="2724150" y="847725"/>
                  </a:cubicBezTo>
                  <a:lnTo>
                    <a:pt x="3152217" y="1284360"/>
                  </a:lnTo>
                  <a:cubicBezTo>
                    <a:pt x="3210819" y="1342962"/>
                    <a:pt x="3210819" y="1437975"/>
                    <a:pt x="3152217" y="1496577"/>
                  </a:cubicBezTo>
                  <a:cubicBezTo>
                    <a:pt x="3093615" y="1555179"/>
                    <a:pt x="2998602" y="1555179"/>
                    <a:pt x="2940000" y="1496577"/>
                  </a:cubicBezTo>
                  <a:lnTo>
                    <a:pt x="2539107" y="1095683"/>
                  </a:lnTo>
                  <a:lnTo>
                    <a:pt x="2474399" y="1182392"/>
                  </a:lnTo>
                  <a:lnTo>
                    <a:pt x="2907621" y="1615615"/>
                  </a:lnTo>
                  <a:cubicBezTo>
                    <a:pt x="2966223" y="1674217"/>
                    <a:pt x="2966223" y="1769230"/>
                    <a:pt x="2907621" y="1827832"/>
                  </a:cubicBezTo>
                  <a:cubicBezTo>
                    <a:pt x="2849019" y="1886434"/>
                    <a:pt x="2754006" y="1886434"/>
                    <a:pt x="2695404" y="1827832"/>
                  </a:cubicBezTo>
                  <a:lnTo>
                    <a:pt x="2293017" y="1425444"/>
                  </a:lnTo>
                  <a:lnTo>
                    <a:pt x="2228234" y="1512253"/>
                  </a:lnTo>
                  <a:lnTo>
                    <a:pt x="2648161" y="1932180"/>
                  </a:lnTo>
                  <a:cubicBezTo>
                    <a:pt x="2706763" y="1990782"/>
                    <a:pt x="2706763" y="2085795"/>
                    <a:pt x="2648161" y="2144397"/>
                  </a:cubicBezTo>
                  <a:cubicBezTo>
                    <a:pt x="2589559" y="2202999"/>
                    <a:pt x="2494546" y="2202999"/>
                    <a:pt x="2435944" y="2144397"/>
                  </a:cubicBezTo>
                  <a:lnTo>
                    <a:pt x="2046853" y="1755304"/>
                  </a:lnTo>
                  <a:lnTo>
                    <a:pt x="1987859" y="1841554"/>
                  </a:lnTo>
                  <a:lnTo>
                    <a:pt x="2218760" y="2072456"/>
                  </a:lnTo>
                  <a:cubicBezTo>
                    <a:pt x="2277362" y="2131058"/>
                    <a:pt x="2277362" y="2226071"/>
                    <a:pt x="2218760" y="2284673"/>
                  </a:cubicBezTo>
                  <a:cubicBezTo>
                    <a:pt x="2160158" y="2343275"/>
                    <a:pt x="2065146" y="2343275"/>
                    <a:pt x="2006543" y="2284673"/>
                  </a:cubicBezTo>
                  <a:lnTo>
                    <a:pt x="1798691" y="2076819"/>
                  </a:lnTo>
                  <a:lnTo>
                    <a:pt x="1775643" y="2053771"/>
                  </a:lnTo>
                  <a:lnTo>
                    <a:pt x="1842458" y="1964515"/>
                  </a:lnTo>
                  <a:cubicBezTo>
                    <a:pt x="2026677" y="1607442"/>
                    <a:pt x="1697608" y="1472750"/>
                    <a:pt x="1533525" y="1552575"/>
                  </a:cubicBezTo>
                  <a:cubicBezTo>
                    <a:pt x="1555750" y="1323975"/>
                    <a:pt x="1380229" y="1237081"/>
                    <a:pt x="1219200" y="1247775"/>
                  </a:cubicBezTo>
                  <a:cubicBezTo>
                    <a:pt x="1190625" y="958850"/>
                    <a:pt x="838200" y="793750"/>
                    <a:pt x="571500" y="1362075"/>
                  </a:cubicBezTo>
                  <a:cubicBezTo>
                    <a:pt x="504825" y="1114425"/>
                    <a:pt x="276225" y="1066800"/>
                    <a:pt x="0" y="1333500"/>
                  </a:cubicBezTo>
                  <a:lnTo>
                    <a:pt x="0" y="19050"/>
                  </a:lnTo>
                  <a:lnTo>
                    <a:pt x="400050" y="0"/>
                  </a:lnTo>
                  <a:close/>
                </a:path>
              </a:pathLst>
            </a:custGeom>
            <a:solidFill>
              <a:srgbClr val="EDE731"/>
            </a:solidFill>
            <a:ln w="12700" cap="flat" cmpd="sng" algn="ctr">
              <a:solidFill>
                <a:srgbClr val="9BBB59">
                  <a:lumMod val="75000"/>
                </a:srgbClr>
              </a:solidFill>
              <a:prstDash val="solid"/>
            </a:ln>
            <a:effectLst/>
          </p:spPr>
          <p:txBody>
            <a:bodyPr rtlCol="0" anchor="ctr"/>
            <a:lstStyle/>
            <a:p>
              <a:pPr marL="0" marR="0" lvl="0" indent="0" algn="ctr" defTabSz="521437" eaLnBrk="1" fontAlgn="auto" latinLnBrk="0" hangingPunct="1">
                <a:lnSpc>
                  <a:spcPct val="100000"/>
                </a:lnSpc>
                <a:spcBef>
                  <a:spcPts val="0"/>
                </a:spcBef>
                <a:spcAft>
                  <a:spcPts val="0"/>
                </a:spcAft>
                <a:buClrTx/>
                <a:buSzTx/>
                <a:buFontTx/>
                <a:buNone/>
                <a:tabLst/>
                <a:defRPr/>
              </a:pPr>
              <a:endParaRPr kumimoji="0" lang="ko-KR" altLang="en-US" sz="3397" b="0" i="0" u="none" strike="noStrike" kern="0" cap="none" spc="0" normalizeH="0" baseline="0" noProof="0">
                <a:ln>
                  <a:noFill/>
                </a:ln>
                <a:solidFill>
                  <a:prstClr val="white"/>
                </a:solidFill>
                <a:effectLst/>
                <a:uLnTx/>
                <a:uFillTx/>
                <a:latin typeface="Calibri"/>
                <a:ea typeface="맑은 고딕" panose="020B0503020000020004" pitchFamily="34" charset="-127"/>
                <a:cs typeface="+mn-cs"/>
              </a:endParaRPr>
            </a:p>
          </p:txBody>
        </p:sp>
      </p:grpSp>
      <p:sp>
        <p:nvSpPr>
          <p:cNvPr id="14" name="Rectangle 17">
            <a:extLst>
              <a:ext uri="{FF2B5EF4-FFF2-40B4-BE49-F238E27FC236}">
                <a16:creationId xmlns:a16="http://schemas.microsoft.com/office/drawing/2014/main" id="{E4BBCE44-1F3E-B1AA-6B4C-D9B37BA25318}"/>
              </a:ext>
            </a:extLst>
          </p:cNvPr>
          <p:cNvSpPr/>
          <p:nvPr/>
        </p:nvSpPr>
        <p:spPr>
          <a:xfrm>
            <a:off x="173541" y="1749576"/>
            <a:ext cx="4320000" cy="1221815"/>
          </a:xfrm>
          <a:prstGeom prst="rect">
            <a:avLst/>
          </a:prstGeom>
          <a:solidFill>
            <a:srgbClr val="EDE731"/>
          </a:solidFill>
          <a:ln w="9525" cap="flat" cmpd="sng" algn="ctr">
            <a:noFill/>
            <a:prstDash val="solid"/>
          </a:ln>
          <a:effectLst/>
        </p:spPr>
        <p:txBody>
          <a:bodyPr rtlCol="0" anchor="ctr"/>
          <a:lstStyle/>
          <a:p>
            <a:pPr marL="1074738" marR="0" lvl="0" defTabSz="521437" eaLnBrk="1" fontAlgn="auto" latinLnBrk="0" hangingPunct="1">
              <a:lnSpc>
                <a:spcPct val="100000"/>
              </a:lnSpc>
              <a:spcBef>
                <a:spcPts val="0"/>
              </a:spcBef>
              <a:spcAft>
                <a:spcPts val="0"/>
              </a:spcAft>
              <a:buClrTx/>
              <a:buSzTx/>
              <a:buFontTx/>
              <a:buNone/>
              <a:tabLst/>
              <a:defRPr/>
            </a:pPr>
            <a:r>
              <a:rPr kumimoji="0" lang="lt-LT" sz="2000" b="0" i="0" u="none" strike="noStrike" kern="0" cap="none" spc="0" normalizeH="0" baseline="0" noProof="0">
                <a:ln>
                  <a:noFill/>
                </a:ln>
                <a:solidFill>
                  <a:srgbClr val="302757"/>
                </a:solidFill>
                <a:effectLst/>
                <a:uLnTx/>
                <a:uFillTx/>
                <a:latin typeface="Verdana" panose="020B0604030504040204" pitchFamily="34" charset="0"/>
                <a:ea typeface="Verdana" panose="020B0604030504040204" pitchFamily="34" charset="0"/>
                <a:cs typeface="Times New Roman" panose="02020603050405020304" pitchFamily="18" charset="0"/>
              </a:rPr>
              <a:t>Projektų vykdytojai tiesiogiai bendrauja su </a:t>
            </a:r>
            <a:r>
              <a:rPr lang="en-US" sz="2000" kern="0" err="1">
                <a:solidFill>
                  <a:srgbClr val="302757"/>
                </a:solidFill>
                <a:latin typeface="Verdana" panose="020B0604030504040204" pitchFamily="34" charset="0"/>
                <a:ea typeface="Verdana" panose="020B0604030504040204" pitchFamily="34" charset="0"/>
                <a:cs typeface="Times New Roman" panose="02020603050405020304" pitchFamily="18" charset="0"/>
              </a:rPr>
              <a:t>Inovacijų</a:t>
            </a:r>
            <a:r>
              <a:rPr lang="en-US" sz="2000" kern="0">
                <a:solidFill>
                  <a:srgbClr val="302757"/>
                </a:solidFill>
                <a:latin typeface="Verdana" panose="020B0604030504040204" pitchFamily="34" charset="0"/>
                <a:ea typeface="Verdana" panose="020B0604030504040204" pitchFamily="34" charset="0"/>
                <a:cs typeface="Times New Roman" panose="02020603050405020304" pitchFamily="18" charset="0"/>
              </a:rPr>
              <a:t> </a:t>
            </a:r>
            <a:r>
              <a:rPr lang="en-US" sz="2000" kern="0" err="1">
                <a:solidFill>
                  <a:srgbClr val="302757"/>
                </a:solidFill>
                <a:latin typeface="Verdana" panose="020B0604030504040204" pitchFamily="34" charset="0"/>
                <a:ea typeface="Verdana" panose="020B0604030504040204" pitchFamily="34" charset="0"/>
                <a:cs typeface="Times New Roman" panose="02020603050405020304" pitchFamily="18" charset="0"/>
              </a:rPr>
              <a:t>agentūra</a:t>
            </a:r>
            <a:endParaRPr kumimoji="0" lang="lt-LT" sz="2000" b="0" i="0" u="none" strike="noStrike" kern="0" cap="none" spc="0" normalizeH="0" baseline="0" noProof="0">
              <a:ln>
                <a:noFill/>
              </a:ln>
              <a:solidFill>
                <a:srgbClr val="302757"/>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
        <p:nvSpPr>
          <p:cNvPr id="15" name="Rectangle 18">
            <a:extLst>
              <a:ext uri="{FF2B5EF4-FFF2-40B4-BE49-F238E27FC236}">
                <a16:creationId xmlns:a16="http://schemas.microsoft.com/office/drawing/2014/main" id="{89C08541-18A3-5199-E2A4-1332F0E300F3}"/>
              </a:ext>
            </a:extLst>
          </p:cNvPr>
          <p:cNvSpPr/>
          <p:nvPr/>
        </p:nvSpPr>
        <p:spPr>
          <a:xfrm>
            <a:off x="7725027" y="1749574"/>
            <a:ext cx="4320000" cy="1221815"/>
          </a:xfrm>
          <a:prstGeom prst="rect">
            <a:avLst/>
          </a:prstGeom>
          <a:solidFill>
            <a:srgbClr val="7D9CE8"/>
          </a:solidFill>
          <a:ln w="12700" cap="flat" cmpd="sng" algn="ctr">
            <a:noFill/>
            <a:prstDash val="solid"/>
          </a:ln>
          <a:effectLst/>
        </p:spPr>
        <p:txBody>
          <a:bodyPr rtlCol="0" anchor="ctr"/>
          <a:lstStyle/>
          <a:p>
            <a:pPr marL="720725" marR="0" lvl="0" defTabSz="521437" eaLnBrk="1" fontAlgn="auto" latinLnBrk="0" hangingPunct="1">
              <a:lnSpc>
                <a:spcPct val="100000"/>
              </a:lnSpc>
              <a:spcBef>
                <a:spcPts val="0"/>
              </a:spcBef>
              <a:spcAft>
                <a:spcPts val="0"/>
              </a:spcAft>
              <a:buClrTx/>
              <a:buSzTx/>
              <a:buFontTx/>
              <a:buNone/>
              <a:tabLst/>
              <a:defRPr/>
            </a:pPr>
            <a:endParaRPr kumimoji="0" lang="lt-LT" sz="2000" b="0" i="0" u="none" strike="noStrike" kern="0" cap="none" spc="0" normalizeH="0" baseline="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endParaRPr>
          </a:p>
        </p:txBody>
      </p:sp>
      <p:sp>
        <p:nvSpPr>
          <p:cNvPr id="19" name="TextBox 18">
            <a:extLst>
              <a:ext uri="{FF2B5EF4-FFF2-40B4-BE49-F238E27FC236}">
                <a16:creationId xmlns:a16="http://schemas.microsoft.com/office/drawing/2014/main" id="{D8A5D177-2803-3975-8BAE-B0374C27369A}"/>
              </a:ext>
            </a:extLst>
          </p:cNvPr>
          <p:cNvSpPr txBox="1"/>
          <p:nvPr/>
        </p:nvSpPr>
        <p:spPr>
          <a:xfrm>
            <a:off x="904780" y="3585535"/>
            <a:ext cx="10391381" cy="646331"/>
          </a:xfrm>
          <a:prstGeom prst="rect">
            <a:avLst/>
          </a:prstGeom>
          <a:noFill/>
        </p:spPr>
        <p:txBody>
          <a:bodyPr wrap="square">
            <a:spAutoFit/>
          </a:bodyPr>
          <a:lstStyle/>
          <a:p>
            <a:pPr algn="ctr"/>
            <a:r>
              <a:rPr lang="lt-LT">
                <a:solidFill>
                  <a:srgbClr val="302757"/>
                </a:solidFill>
                <a:latin typeface="Verdana" panose="020B0604030504040204" pitchFamily="34" charset="0"/>
                <a:ea typeface="Verdana" panose="020B0604030504040204" pitchFamily="34" charset="0"/>
              </a:rPr>
              <a:t>Projekto įgyvendinimo klausimais kviečiame konsultuotis el. paštu ir/ ar telefonu su paskirtu projekto vadovu ir/ar projekto finansininku. </a:t>
            </a:r>
          </a:p>
        </p:txBody>
      </p:sp>
      <p:sp>
        <p:nvSpPr>
          <p:cNvPr id="21" name="Stačiakampis 20">
            <a:extLst>
              <a:ext uri="{FF2B5EF4-FFF2-40B4-BE49-F238E27FC236}">
                <a16:creationId xmlns:a16="http://schemas.microsoft.com/office/drawing/2014/main" id="{F12CBC28-7860-BE51-5FA1-0BCD2817DBE2}"/>
              </a:ext>
            </a:extLst>
          </p:cNvPr>
          <p:cNvSpPr/>
          <p:nvPr/>
        </p:nvSpPr>
        <p:spPr>
          <a:xfrm>
            <a:off x="1126239" y="4506556"/>
            <a:ext cx="10918788" cy="1384995"/>
          </a:xfrm>
          <a:prstGeom prst="rect">
            <a:avLst/>
          </a:prstGeom>
        </p:spPr>
        <p:txBody>
          <a:bodyPr wrap="square">
            <a:spAutoFit/>
          </a:bodyPr>
          <a:lstStyle/>
          <a:p>
            <a:r>
              <a:rPr lang="lt-LT">
                <a:solidFill>
                  <a:srgbClr val="302757"/>
                </a:solidFill>
                <a:latin typeface="Verdana" panose="020B0604030504040204" pitchFamily="34" charset="0"/>
                <a:ea typeface="Verdana" panose="020B0604030504040204" pitchFamily="34" charset="0"/>
                <a:cs typeface="Times New Roman" panose="02020603050405020304" pitchFamily="18" charset="0"/>
              </a:rPr>
              <a:t>Dokumentai teikiami per </a:t>
            </a:r>
            <a:r>
              <a:rPr lang="lt-LT" b="1">
                <a:solidFill>
                  <a:srgbClr val="302757"/>
                </a:solidFill>
                <a:latin typeface="Verdana" panose="020B0604030504040204" pitchFamily="34" charset="0"/>
                <a:ea typeface="Verdana" panose="020B0604030504040204" pitchFamily="34" charset="0"/>
                <a:cs typeface="Times New Roman" panose="02020603050405020304" pitchFamily="18" charset="0"/>
              </a:rPr>
              <a:t>DMS(INVESTIS) </a:t>
            </a:r>
            <a:r>
              <a:rPr lang="lt-LT">
                <a:solidFill>
                  <a:srgbClr val="302757"/>
                </a:solidFill>
                <a:latin typeface="Verdana" panose="020B0604030504040204" pitchFamily="34" charset="0"/>
                <a:ea typeface="Verdana" panose="020B0604030504040204" pitchFamily="34" charset="0"/>
                <a:cs typeface="Times New Roman" panose="02020603050405020304" pitchFamily="18" charset="0"/>
                <a:hlinkClick r:id="rId3"/>
              </a:rPr>
              <a:t>https://dms.investis.lt/</a:t>
            </a:r>
            <a:endParaRPr lang="lt-LT">
              <a:solidFill>
                <a:srgbClr val="302757"/>
              </a:solidFill>
              <a:latin typeface="Verdana" panose="020B0604030504040204" pitchFamily="34" charset="0"/>
              <a:ea typeface="Verdana" panose="020B0604030504040204" pitchFamily="34" charset="0"/>
              <a:cs typeface="Times New Roman" panose="02020603050405020304" pitchFamily="18" charset="0"/>
            </a:endParaRPr>
          </a:p>
          <a:p>
            <a:endParaRPr lang="lt-LT">
              <a:solidFill>
                <a:srgbClr val="302757"/>
              </a:solidFill>
              <a:latin typeface="Verdana" panose="020B0604030504040204" pitchFamily="34" charset="0"/>
              <a:ea typeface="Verdana" panose="020B0604030504040204" pitchFamily="34" charset="0"/>
              <a:cs typeface="Times New Roman" panose="02020603050405020304" pitchFamily="18" charset="0"/>
            </a:endParaRPr>
          </a:p>
          <a:p>
            <a:pPr algn="ctr"/>
            <a:r>
              <a:rPr lang="lt-LT" sz="1600">
                <a:solidFill>
                  <a:srgbClr val="302757"/>
                </a:solidFill>
                <a:latin typeface="Verdana" panose="020B0604030504040204" pitchFamily="34" charset="0"/>
                <a:ea typeface="Verdana" panose="020B0604030504040204" pitchFamily="34" charset="0"/>
                <a:cs typeface="Times New Roman" panose="02020603050405020304" pitchFamily="18" charset="0"/>
              </a:rPr>
              <a:t>Nesant galimybės pateikti dokumentų per DMS(INVESTIS), dokumentai teikiami elektroniniu paštu </a:t>
            </a:r>
            <a:r>
              <a:rPr lang="lt-LT" sz="1600" err="1">
                <a:solidFill>
                  <a:srgbClr val="302757"/>
                </a:solidFill>
                <a:latin typeface="Verdana" panose="020B0604030504040204" pitchFamily="34" charset="0"/>
                <a:ea typeface="Verdana" panose="020B0604030504040204" pitchFamily="34" charset="0"/>
                <a:cs typeface="Times New Roman" panose="02020603050405020304" pitchFamily="18" charset="0"/>
                <a:hlinkClick r:id="rId4"/>
              </a:rPr>
              <a:t>dokumentai@inovacijuagentura.lt</a:t>
            </a:r>
            <a:r>
              <a:rPr lang="lt-LT" sz="1600">
                <a:solidFill>
                  <a:srgbClr val="302757"/>
                </a:solidFill>
                <a:latin typeface="Verdana" panose="020B0604030504040204" pitchFamily="34" charset="0"/>
                <a:ea typeface="Verdana" panose="020B0604030504040204" pitchFamily="34" charset="0"/>
                <a:cs typeface="Times New Roman" panose="02020603050405020304" pitchFamily="18" charset="0"/>
              </a:rPr>
              <a:t> su kopija paskirtam projekto vadovui bei projekto finansininkui. </a:t>
            </a:r>
            <a:r>
              <a:rPr lang="lt-LT" sz="1600" u="sng">
                <a:solidFill>
                  <a:srgbClr val="302757"/>
                </a:solidFill>
                <a:latin typeface="Verdana" panose="020B0604030504040204" pitchFamily="34" charset="0"/>
                <a:ea typeface="Verdana" panose="020B0604030504040204" pitchFamily="34" charset="0"/>
                <a:cs typeface="Times New Roman" panose="02020603050405020304" pitchFamily="18" charset="0"/>
              </a:rPr>
              <a:t>Teikiami dokumentai turi būti pasirašyti el. parašu (</a:t>
            </a:r>
            <a:r>
              <a:rPr lang="lt-LT" sz="1600" u="sng" err="1">
                <a:solidFill>
                  <a:srgbClr val="302757"/>
                </a:solidFill>
                <a:latin typeface="Verdana" panose="020B0604030504040204" pitchFamily="34" charset="0"/>
                <a:ea typeface="Verdana" panose="020B0604030504040204" pitchFamily="34" charset="0"/>
                <a:cs typeface="Times New Roman" panose="02020603050405020304" pitchFamily="18" charset="0"/>
              </a:rPr>
              <a:t>adoc</a:t>
            </a:r>
            <a:r>
              <a:rPr lang="lt-LT" sz="1600" u="sng">
                <a:solidFill>
                  <a:srgbClr val="302757"/>
                </a:solidFill>
                <a:latin typeface="Verdana" panose="020B0604030504040204" pitchFamily="34" charset="0"/>
                <a:ea typeface="Verdana" panose="020B0604030504040204" pitchFamily="34" charset="0"/>
                <a:cs typeface="Times New Roman" panose="02020603050405020304" pitchFamily="18" charset="0"/>
              </a:rPr>
              <a:t> formatu).</a:t>
            </a:r>
            <a:endParaRPr lang="lt-LT" sz="1600" u="sng">
              <a:solidFill>
                <a:srgbClr val="302757"/>
              </a:solidFill>
              <a:latin typeface="Verdana" panose="020B0604030504040204" pitchFamily="34" charset="0"/>
              <a:ea typeface="Verdana" panose="020B060403050404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endParaRPr>
          </a:p>
        </p:txBody>
      </p:sp>
      <p:pic>
        <p:nvPicPr>
          <p:cNvPr id="4" name="Paveikslėlis 3">
            <a:extLst>
              <a:ext uri="{FF2B5EF4-FFF2-40B4-BE49-F238E27FC236}">
                <a16:creationId xmlns:a16="http://schemas.microsoft.com/office/drawing/2014/main" id="{AC1364FC-1A04-FEEF-AE55-A0C81D771826}"/>
              </a:ext>
            </a:extLst>
          </p:cNvPr>
          <p:cNvPicPr>
            <a:picLocks noChangeAspect="1"/>
          </p:cNvPicPr>
          <p:nvPr/>
        </p:nvPicPr>
        <p:blipFill>
          <a:blip r:embed="rId6"/>
          <a:stretch>
            <a:fillRect/>
          </a:stretch>
        </p:blipFill>
        <p:spPr>
          <a:xfrm>
            <a:off x="18947" y="4128937"/>
            <a:ext cx="1117614" cy="1035671"/>
          </a:xfrm>
          <a:prstGeom prst="rect">
            <a:avLst/>
          </a:prstGeom>
        </p:spPr>
      </p:pic>
      <p:pic>
        <p:nvPicPr>
          <p:cNvPr id="23" name="Paveikslėlis 22">
            <a:extLst>
              <a:ext uri="{FF2B5EF4-FFF2-40B4-BE49-F238E27FC236}">
                <a16:creationId xmlns:a16="http://schemas.microsoft.com/office/drawing/2014/main" id="{8AD47E0D-40FE-E540-F1BD-AA4456F9E7B6}"/>
              </a:ext>
            </a:extLst>
          </p:cNvPr>
          <p:cNvPicPr>
            <a:picLocks noChangeAspect="1"/>
          </p:cNvPicPr>
          <p:nvPr/>
        </p:nvPicPr>
        <p:blipFill>
          <a:blip r:embed="rId7"/>
          <a:stretch>
            <a:fillRect/>
          </a:stretch>
        </p:blipFill>
        <p:spPr>
          <a:xfrm>
            <a:off x="88854" y="3294271"/>
            <a:ext cx="977801" cy="906109"/>
          </a:xfrm>
          <a:prstGeom prst="rect">
            <a:avLst/>
          </a:prstGeom>
        </p:spPr>
      </p:pic>
      <p:sp>
        <p:nvSpPr>
          <p:cNvPr id="26" name="Stačiakampis 25">
            <a:extLst>
              <a:ext uri="{FF2B5EF4-FFF2-40B4-BE49-F238E27FC236}">
                <a16:creationId xmlns:a16="http://schemas.microsoft.com/office/drawing/2014/main" id="{4426CFC0-DCDC-85C7-FD40-12BFEB06043D}"/>
              </a:ext>
            </a:extLst>
          </p:cNvPr>
          <p:cNvSpPr/>
          <p:nvPr/>
        </p:nvSpPr>
        <p:spPr>
          <a:xfrm>
            <a:off x="308008" y="1872114"/>
            <a:ext cx="935447" cy="93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pic>
        <p:nvPicPr>
          <p:cNvPr id="25" name="Paveikslėlis 24">
            <a:extLst>
              <a:ext uri="{FF2B5EF4-FFF2-40B4-BE49-F238E27FC236}">
                <a16:creationId xmlns:a16="http://schemas.microsoft.com/office/drawing/2014/main" id="{72E853B4-D22E-B403-4FDC-EBC41D25D30D}"/>
              </a:ext>
            </a:extLst>
          </p:cNvPr>
          <p:cNvPicPr>
            <a:picLocks noChangeAspect="1"/>
          </p:cNvPicPr>
          <p:nvPr/>
        </p:nvPicPr>
        <p:blipFill>
          <a:blip r:embed="rId8"/>
          <a:stretch>
            <a:fillRect/>
          </a:stretch>
        </p:blipFill>
        <p:spPr>
          <a:xfrm>
            <a:off x="308008" y="1927050"/>
            <a:ext cx="935448" cy="866861"/>
          </a:xfrm>
          <a:prstGeom prst="rect">
            <a:avLst/>
          </a:prstGeom>
        </p:spPr>
      </p:pic>
      <p:sp>
        <p:nvSpPr>
          <p:cNvPr id="27" name="Stačiakampis 26">
            <a:extLst>
              <a:ext uri="{FF2B5EF4-FFF2-40B4-BE49-F238E27FC236}">
                <a16:creationId xmlns:a16="http://schemas.microsoft.com/office/drawing/2014/main" id="{85590642-A1D9-E25C-0906-20D372B52E44}"/>
              </a:ext>
            </a:extLst>
          </p:cNvPr>
          <p:cNvSpPr/>
          <p:nvPr/>
        </p:nvSpPr>
        <p:spPr>
          <a:xfrm>
            <a:off x="7859222" y="1897641"/>
            <a:ext cx="935447" cy="93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lt-LT"/>
          </a:p>
        </p:txBody>
      </p:sp>
      <p:sp>
        <p:nvSpPr>
          <p:cNvPr id="28" name="TextBox 27">
            <a:extLst>
              <a:ext uri="{FF2B5EF4-FFF2-40B4-BE49-F238E27FC236}">
                <a16:creationId xmlns:a16="http://schemas.microsoft.com/office/drawing/2014/main" id="{93F2DEE7-23B3-EA4A-DC8A-B583C32F0001}"/>
              </a:ext>
            </a:extLst>
          </p:cNvPr>
          <p:cNvSpPr txBox="1"/>
          <p:nvPr/>
        </p:nvSpPr>
        <p:spPr>
          <a:xfrm>
            <a:off x="8850429" y="1732938"/>
            <a:ext cx="3168030" cy="1200329"/>
          </a:xfrm>
          <a:prstGeom prst="rect">
            <a:avLst/>
          </a:prstGeom>
          <a:noFill/>
        </p:spPr>
        <p:txBody>
          <a:bodyPr wrap="square" rtlCol="0">
            <a:spAutoFit/>
          </a:bodyPr>
          <a:lstStyle/>
          <a:p>
            <a:r>
              <a:rPr kumimoji="0" lang="lt-LT" sz="18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Kiekvienam projektui </a:t>
            </a:r>
            <a:br>
              <a:rPr kumimoji="0" lang="lt-LT" sz="18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br>
            <a:r>
              <a:rPr kumimoji="0" lang="lt-LT" sz="1800" b="0"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priskirtas </a:t>
            </a:r>
            <a:r>
              <a:rPr kumimoji="0" lang="lt-LT" sz="1800" b="1"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projekto vadovas</a:t>
            </a:r>
            <a:r>
              <a:rPr kumimoji="0" lang="en-US" sz="1800" b="1" i="0" u="none" strike="noStrike" kern="0" cap="none" spc="0" normalizeH="0" baseline="0" noProof="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 </a:t>
            </a:r>
            <a:r>
              <a:rPr kumimoji="0" lang="lt-LT" sz="1800" b="1" i="0" u="none" strike="noStrike" kern="0" cap="none" spc="0" normalizeH="0" baseline="0">
                <a:ln>
                  <a:noFill/>
                </a:ln>
                <a:solidFill>
                  <a:prstClr val="black"/>
                </a:solidFill>
                <a:effectLst/>
                <a:uLnTx/>
                <a:uFillTx/>
                <a:latin typeface="Verdana" panose="020B0604030504040204" pitchFamily="34" charset="0"/>
                <a:ea typeface="Verdana" panose="020B0604030504040204" pitchFamily="34" charset="0"/>
                <a:cs typeface="Times New Roman" panose="02020603050405020304" pitchFamily="18" charset="0"/>
              </a:rPr>
              <a:t>ir finansininkas</a:t>
            </a:r>
            <a:endParaRPr lang="lt-LT"/>
          </a:p>
        </p:txBody>
      </p:sp>
      <p:pic>
        <p:nvPicPr>
          <p:cNvPr id="30" name="Paveikslėlis 29">
            <a:extLst>
              <a:ext uri="{FF2B5EF4-FFF2-40B4-BE49-F238E27FC236}">
                <a16:creationId xmlns:a16="http://schemas.microsoft.com/office/drawing/2014/main" id="{FF71AB1F-958D-B33A-782F-168925AA2841}"/>
              </a:ext>
            </a:extLst>
          </p:cNvPr>
          <p:cNvPicPr>
            <a:picLocks noChangeAspect="1"/>
          </p:cNvPicPr>
          <p:nvPr/>
        </p:nvPicPr>
        <p:blipFill>
          <a:blip r:embed="rId9"/>
          <a:stretch>
            <a:fillRect/>
          </a:stretch>
        </p:blipFill>
        <p:spPr>
          <a:xfrm>
            <a:off x="7887275" y="1813190"/>
            <a:ext cx="849709" cy="1111897"/>
          </a:xfrm>
          <a:prstGeom prst="rect">
            <a:avLst/>
          </a:prstGeom>
        </p:spPr>
      </p:pic>
    </p:spTree>
    <p:extLst>
      <p:ext uri="{BB962C8B-B14F-4D97-AF65-F5344CB8AC3E}">
        <p14:creationId xmlns:p14="http://schemas.microsoft.com/office/powerpoint/2010/main" val="9738458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8E970F-66A5-398F-E0E7-B88B835D4650}"/>
              </a:ext>
            </a:extLst>
          </p:cNvPr>
          <p:cNvSpPr txBox="1"/>
          <p:nvPr/>
        </p:nvSpPr>
        <p:spPr>
          <a:xfrm>
            <a:off x="4538443" y="4211273"/>
            <a:ext cx="3246540" cy="369332"/>
          </a:xfrm>
          <a:prstGeom prst="rect">
            <a:avLst/>
          </a:prstGeom>
          <a:noFill/>
        </p:spPr>
        <p:txBody>
          <a:bodyPr wrap="square" rtlCol="0">
            <a:spAutoFit/>
          </a:bodyPr>
          <a:lstStyle/>
          <a:p>
            <a:r>
              <a:rPr lang="lt-LT">
                <a:solidFill>
                  <a:schemeClr val="bg1"/>
                </a:solidFill>
                <a:latin typeface="Verdana   "/>
              </a:rPr>
              <a:t>www.inovacijuagentura.lt </a:t>
            </a:r>
            <a:endParaRPr lang="en-US">
              <a:solidFill>
                <a:schemeClr val="bg1"/>
              </a:solidFill>
              <a:latin typeface="Verdana   "/>
            </a:endParaRPr>
          </a:p>
        </p:txBody>
      </p:sp>
    </p:spTree>
    <p:extLst>
      <p:ext uri="{BB962C8B-B14F-4D97-AF65-F5344CB8AC3E}">
        <p14:creationId xmlns:p14="http://schemas.microsoft.com/office/powerpoint/2010/main" val="1717741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avadinimas 8">
            <a:extLst>
              <a:ext uri="{FF2B5EF4-FFF2-40B4-BE49-F238E27FC236}">
                <a16:creationId xmlns:a16="http://schemas.microsoft.com/office/drawing/2014/main" id="{1617243A-42F6-D723-988E-BA604AA33948}"/>
              </a:ext>
            </a:extLst>
          </p:cNvPr>
          <p:cNvSpPr>
            <a:spLocks noGrp="1"/>
          </p:cNvSpPr>
          <p:nvPr>
            <p:ph type="title"/>
          </p:nvPr>
        </p:nvSpPr>
        <p:spPr>
          <a:xfrm>
            <a:off x="1090686" y="1731342"/>
            <a:ext cx="4184189" cy="2791506"/>
          </a:xfrm>
        </p:spPr>
        <p:txBody>
          <a:bodyPr/>
          <a:lstStyle/>
          <a:p>
            <a:pPr algn="ctr"/>
            <a:r>
              <a:rPr lang="lt-LT"/>
              <a:t>Bendroji išlaidų tinkamumo finansuoti informacija </a:t>
            </a:r>
          </a:p>
        </p:txBody>
      </p:sp>
      <p:sp>
        <p:nvSpPr>
          <p:cNvPr id="10" name="Teksto vietos rezervavimo ženklas 9">
            <a:extLst>
              <a:ext uri="{FF2B5EF4-FFF2-40B4-BE49-F238E27FC236}">
                <a16:creationId xmlns:a16="http://schemas.microsoft.com/office/drawing/2014/main" id="{81A47EE7-30A4-AEF6-15C9-D730C78F0365}"/>
              </a:ext>
            </a:extLst>
          </p:cNvPr>
          <p:cNvSpPr>
            <a:spLocks noGrp="1"/>
          </p:cNvSpPr>
          <p:nvPr>
            <p:ph type="body" sz="half" idx="2"/>
          </p:nvPr>
        </p:nvSpPr>
        <p:spPr>
          <a:xfrm>
            <a:off x="6679933" y="1089316"/>
            <a:ext cx="5282571" cy="5558909"/>
          </a:xfrm>
        </p:spPr>
        <p:txBody>
          <a:bodyPr>
            <a:normAutofit fontScale="77500" lnSpcReduction="20000"/>
          </a:bodyPr>
          <a:lstStyle/>
          <a:p>
            <a:pPr marL="171450" indent="-171450">
              <a:buFont typeface="Arial" panose="020B0604020202020204" pitchFamily="34" charset="0"/>
              <a:buChar char="•"/>
            </a:pPr>
            <a:endParaRPr lang="lt-LT" sz="1800"/>
          </a:p>
          <a:p>
            <a:pPr marL="285750" indent="-285750">
              <a:buFont typeface="Wingdings" panose="05000000000000000000" pitchFamily="2" charset="2"/>
              <a:buChar char="§"/>
            </a:pPr>
            <a:r>
              <a:rPr lang="lt-LT" sz="1800"/>
              <a:t>Išlaidos turi būti būtinos ir patirtos bei apmokėtos tinkamu finansuoti laikotarpiu (PAFT 294.1 -294.2 p.) </a:t>
            </a:r>
          </a:p>
          <a:p>
            <a:pPr marL="742950" lvl="1" indent="-285750">
              <a:buFont typeface="Wingdings" panose="05000000000000000000" pitchFamily="2" charset="2"/>
              <a:buChar char="§"/>
            </a:pPr>
            <a:r>
              <a:rPr lang="lt-LT"/>
              <a:t>Tinkamumo finansuoti laikotarpis yra sutartyje numatytas laikotarpis nuo projekto veiklų vykdymo pradžios iki galutinės veiklos ataskaitos pateikimo termino (</a:t>
            </a:r>
            <a:r>
              <a:rPr lang="lt-LT" i="1"/>
              <a:t>PAFT 3.32. p</a:t>
            </a:r>
            <a:r>
              <a:rPr lang="lt-LT"/>
              <a:t>.)</a:t>
            </a:r>
            <a:r>
              <a:rPr lang="en-US"/>
              <a:t>.</a:t>
            </a:r>
          </a:p>
          <a:p>
            <a:pPr marL="285750" indent="-285750">
              <a:buFont typeface="Wingdings" panose="05000000000000000000" pitchFamily="2" charset="2"/>
              <a:buChar char="§"/>
            </a:pPr>
            <a:endParaRPr lang="lt-LT" sz="1800"/>
          </a:p>
          <a:p>
            <a:pPr marL="285750" indent="-285750">
              <a:buFont typeface="Wingdings" panose="05000000000000000000" pitchFamily="2" charset="2"/>
              <a:buChar char="§"/>
            </a:pPr>
            <a:r>
              <a:rPr lang="lt-LT" sz="1800"/>
              <a:t>Išlaidos turi būti tinkamai dokumentuotos tai yra patirtos išlaidos turi būti pagrįstos projekto tinkamų finansuoti išlaidų patvirtinimo dokumentais, kurių atsekamumas turi būti užtikrintas (PAFT 294.5 p.)</a:t>
            </a:r>
          </a:p>
          <a:p>
            <a:pPr marL="285750" indent="-285750">
              <a:buFont typeface="Wingdings" panose="05000000000000000000" pitchFamily="2" charset="2"/>
              <a:buChar char="§"/>
            </a:pPr>
            <a:endParaRPr lang="lt-LT" sz="1800"/>
          </a:p>
          <a:p>
            <a:pPr marL="285750" indent="-285750">
              <a:buFont typeface="Wingdings" panose="05000000000000000000" pitchFamily="2" charset="2"/>
              <a:buChar char="§"/>
            </a:pPr>
            <a:r>
              <a:rPr lang="lt-LT" sz="1800"/>
              <a:t>Projekto vykdytojas ir partneris projekto įgyvendinimo metu privalo užtikrinti tinkamą projekto finansinės apskaitos atskyrimą nuo bendros projekto vykdytojo ir partnerio finansinės apskaitos.</a:t>
            </a:r>
            <a:r>
              <a:rPr lang="lt-LT" sz="1500">
                <a:solidFill>
                  <a:srgbClr val="302857"/>
                </a:solidFill>
              </a:rPr>
              <a:t> </a:t>
            </a:r>
            <a:r>
              <a:rPr lang="lt-LT" sz="1500"/>
              <a:t>(PAFT 151 p.)</a:t>
            </a:r>
            <a:endParaRPr lang="en-US" sz="1500"/>
          </a:p>
          <a:p>
            <a:pPr marL="742950" lvl="1" indent="-285750">
              <a:buFont typeface="Wingdings" panose="05000000000000000000" pitchFamily="2" charset="2"/>
              <a:buChar char="§"/>
            </a:pPr>
            <a:r>
              <a:rPr lang="lt-LT"/>
              <a:t>Su projektu susiję finansinės apskaitos įrašai turi būti lengvai atskiriami nuo kitų projekto vykdytojo ir partnerio operacijų arba kitų projekto vykdytojo ir partnerio vykdomų projektų operacijų. Projekto operacijų apskaitai tvarkyti rekomenduojama naudoti atskiras sąskaitų plano subsąskaitas arba kitaip jas atskirti, pavyzdžiui, nurodant požymius</a:t>
            </a:r>
          </a:p>
        </p:txBody>
      </p:sp>
    </p:spTree>
    <p:extLst>
      <p:ext uri="{BB962C8B-B14F-4D97-AF65-F5344CB8AC3E}">
        <p14:creationId xmlns:p14="http://schemas.microsoft.com/office/powerpoint/2010/main" val="2247680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(1)</a:t>
            </a:r>
            <a:endParaRPr lang="en-LT" sz="3200"/>
          </a:p>
        </p:txBody>
      </p:sp>
      <p:sp>
        <p:nvSpPr>
          <p:cNvPr id="4" name="Text Placeholder 3">
            <a:extLst>
              <a:ext uri="{FF2B5EF4-FFF2-40B4-BE49-F238E27FC236}">
                <a16:creationId xmlns:a16="http://schemas.microsoft.com/office/drawing/2014/main" id="{3211F25A-16C5-DF4B-8C71-60D251DA72BA}"/>
              </a:ext>
            </a:extLst>
          </p:cNvPr>
          <p:cNvSpPr>
            <a:spLocks noGrp="1"/>
          </p:cNvSpPr>
          <p:nvPr>
            <p:ph type="body" sz="half" idx="11"/>
          </p:nvPr>
        </p:nvSpPr>
        <p:spPr>
          <a:xfrm>
            <a:off x="10078196" y="4219143"/>
            <a:ext cx="1892836" cy="422701"/>
          </a:xfrm>
        </p:spPr>
        <p:txBody>
          <a:bodyPr/>
          <a:lstStyle/>
          <a:p>
            <a:r>
              <a:rPr lang="lt-LT"/>
              <a:t>Iki 30 proc. finansavimo sumos</a:t>
            </a:r>
            <a:endParaRPr lang="en-LT"/>
          </a:p>
        </p:txBody>
      </p:sp>
      <p:sp>
        <p:nvSpPr>
          <p:cNvPr id="5" name="Text Placeholder 4">
            <a:extLst>
              <a:ext uri="{FF2B5EF4-FFF2-40B4-BE49-F238E27FC236}">
                <a16:creationId xmlns:a16="http://schemas.microsoft.com/office/drawing/2014/main" id="{FC61BEAA-57E0-404E-AFD9-B3C0F0CA658E}"/>
              </a:ext>
            </a:extLst>
          </p:cNvPr>
          <p:cNvSpPr>
            <a:spLocks noGrp="1"/>
          </p:cNvSpPr>
          <p:nvPr>
            <p:ph type="body" sz="half" idx="12"/>
          </p:nvPr>
        </p:nvSpPr>
        <p:spPr>
          <a:xfrm>
            <a:off x="10006163" y="2226438"/>
            <a:ext cx="1892836" cy="723568"/>
          </a:xfrm>
        </p:spPr>
        <p:txBody>
          <a:bodyPr/>
          <a:lstStyle/>
          <a:p>
            <a:r>
              <a:rPr lang="lt-LT"/>
              <a:t>Gali būti išmokamas bet kuriame projekto įgyvendinimo etape</a:t>
            </a:r>
            <a:endParaRPr lang="en-LT"/>
          </a:p>
        </p:txBody>
      </p:sp>
      <p:sp>
        <p:nvSpPr>
          <p:cNvPr id="6" name="Text Placeholder 5">
            <a:extLst>
              <a:ext uri="{FF2B5EF4-FFF2-40B4-BE49-F238E27FC236}">
                <a16:creationId xmlns:a16="http://schemas.microsoft.com/office/drawing/2014/main" id="{DA6E0762-2CA1-A845-9341-7E9BACD8C0BD}"/>
              </a:ext>
            </a:extLst>
          </p:cNvPr>
          <p:cNvSpPr>
            <a:spLocks noGrp="1"/>
          </p:cNvSpPr>
          <p:nvPr>
            <p:ph type="body" sz="half" idx="13"/>
          </p:nvPr>
        </p:nvSpPr>
        <p:spPr>
          <a:xfrm>
            <a:off x="9867489" y="5828377"/>
            <a:ext cx="2175576" cy="910252"/>
          </a:xfrm>
        </p:spPr>
        <p:txBody>
          <a:bodyPr/>
          <a:lstStyle/>
          <a:p>
            <a:r>
              <a:rPr lang="lt-LT"/>
              <a:t>Projekto vykdytojas turi turėti </a:t>
            </a:r>
            <a:r>
              <a:rPr lang="lt-LT" b="1"/>
              <a:t>KREDITO</a:t>
            </a:r>
            <a:r>
              <a:rPr lang="lt-LT"/>
              <a:t> įstaigoje specialiai projektui atidarytą sąskaitą</a:t>
            </a:r>
            <a:endParaRPr lang="en-LT"/>
          </a:p>
        </p:txBody>
      </p:sp>
      <p:pic>
        <p:nvPicPr>
          <p:cNvPr id="7" name="Picture 6">
            <a:extLst>
              <a:ext uri="{FF2B5EF4-FFF2-40B4-BE49-F238E27FC236}">
                <a16:creationId xmlns:a16="http://schemas.microsoft.com/office/drawing/2014/main" id="{D513E798-04A2-0C4D-84C6-0E9A00C817F5}"/>
              </a:ext>
            </a:extLst>
          </p:cNvPr>
          <p:cNvPicPr>
            <a:picLocks noChangeAspect="1"/>
          </p:cNvPicPr>
          <p:nvPr/>
        </p:nvPicPr>
        <p:blipFill>
          <a:blip r:embed="rId3"/>
          <a:stretch>
            <a:fillRect/>
          </a:stretch>
        </p:blipFill>
        <p:spPr>
          <a:xfrm>
            <a:off x="10534673" y="3301108"/>
            <a:ext cx="799315" cy="799315"/>
          </a:xfrm>
          <a:prstGeom prst="rect">
            <a:avLst/>
          </a:prstGeom>
        </p:spPr>
      </p:pic>
      <p:pic>
        <p:nvPicPr>
          <p:cNvPr id="8" name="Picture 7">
            <a:extLst>
              <a:ext uri="{FF2B5EF4-FFF2-40B4-BE49-F238E27FC236}">
                <a16:creationId xmlns:a16="http://schemas.microsoft.com/office/drawing/2014/main" id="{11DC375C-0B3F-9E42-8AAF-37EF797CDE65}"/>
              </a:ext>
            </a:extLst>
          </p:cNvPr>
          <p:cNvPicPr>
            <a:picLocks noChangeAspect="1"/>
          </p:cNvPicPr>
          <p:nvPr/>
        </p:nvPicPr>
        <p:blipFill>
          <a:blip r:embed="rId4"/>
          <a:stretch>
            <a:fillRect/>
          </a:stretch>
        </p:blipFill>
        <p:spPr>
          <a:xfrm>
            <a:off x="10544050" y="1390289"/>
            <a:ext cx="685015" cy="792770"/>
          </a:xfrm>
          <a:prstGeom prst="rect">
            <a:avLst/>
          </a:prstGeom>
        </p:spPr>
      </p:pic>
      <p:pic>
        <p:nvPicPr>
          <p:cNvPr id="9" name="Picture 8">
            <a:extLst>
              <a:ext uri="{FF2B5EF4-FFF2-40B4-BE49-F238E27FC236}">
                <a16:creationId xmlns:a16="http://schemas.microsoft.com/office/drawing/2014/main" id="{2A571AF9-B78A-D243-823D-0E24C40776F9}"/>
              </a:ext>
            </a:extLst>
          </p:cNvPr>
          <p:cNvPicPr>
            <a:picLocks noChangeAspect="1"/>
          </p:cNvPicPr>
          <p:nvPr/>
        </p:nvPicPr>
        <p:blipFill>
          <a:blip r:embed="rId5"/>
          <a:stretch>
            <a:fillRect/>
          </a:stretch>
        </p:blipFill>
        <p:spPr>
          <a:xfrm>
            <a:off x="10569318" y="4986090"/>
            <a:ext cx="634476" cy="808782"/>
          </a:xfrm>
          <a:prstGeom prst="rect">
            <a:avLst/>
          </a:prstGeom>
        </p:spPr>
      </p:pic>
      <p:graphicFrame>
        <p:nvGraphicFramePr>
          <p:cNvPr id="13" name="Text Placeholder 2">
            <a:extLst>
              <a:ext uri="{FF2B5EF4-FFF2-40B4-BE49-F238E27FC236}">
                <a16:creationId xmlns:a16="http://schemas.microsoft.com/office/drawing/2014/main" id="{5C65AB39-4299-63B2-8DC6-7B5CA1C370ED}"/>
              </a:ext>
            </a:extLst>
          </p:cNvPr>
          <p:cNvGraphicFramePr/>
          <p:nvPr>
            <p:extLst>
              <p:ext uri="{D42A27DB-BD31-4B8C-83A1-F6EECF244321}">
                <p14:modId xmlns:p14="http://schemas.microsoft.com/office/powerpoint/2010/main" val="1146029346"/>
              </p:ext>
            </p:extLst>
          </p:nvPr>
        </p:nvGraphicFramePr>
        <p:xfrm>
          <a:off x="848635" y="1302598"/>
          <a:ext cx="9157528" cy="5450627"/>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741307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848635" y="47980"/>
            <a:ext cx="9289200" cy="1016794"/>
          </a:xfrm>
        </p:spPr>
        <p:txBody>
          <a:bodyPr>
            <a:normAutofit/>
          </a:bodyPr>
          <a:lstStyle/>
          <a:p>
            <a:r>
              <a:rPr lang="lt-LT" sz="3200"/>
              <a:t>Projekto avansas ir jo mokėjimo tvarka (2)</a:t>
            </a:r>
            <a:endParaRPr lang="en-LT" sz="3200"/>
          </a:p>
        </p:txBody>
      </p:sp>
      <p:graphicFrame>
        <p:nvGraphicFramePr>
          <p:cNvPr id="13" name="Text Placeholder 2">
            <a:extLst>
              <a:ext uri="{FF2B5EF4-FFF2-40B4-BE49-F238E27FC236}">
                <a16:creationId xmlns:a16="http://schemas.microsoft.com/office/drawing/2014/main" id="{5C65AB39-4299-63B2-8DC6-7B5CA1C370ED}"/>
              </a:ext>
            </a:extLst>
          </p:cNvPr>
          <p:cNvGraphicFramePr/>
          <p:nvPr>
            <p:extLst>
              <p:ext uri="{D42A27DB-BD31-4B8C-83A1-F6EECF244321}">
                <p14:modId xmlns:p14="http://schemas.microsoft.com/office/powerpoint/2010/main" val="3596021121"/>
              </p:ext>
            </p:extLst>
          </p:nvPr>
        </p:nvGraphicFramePr>
        <p:xfrm>
          <a:off x="848635" y="916099"/>
          <a:ext cx="9157528" cy="59419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7" name="Picture 8">
            <a:extLst>
              <a:ext uri="{FF2B5EF4-FFF2-40B4-BE49-F238E27FC236}">
                <a16:creationId xmlns:a16="http://schemas.microsoft.com/office/drawing/2014/main" id="{6ADF5595-5FC5-5265-CE31-24A558DB5F65}"/>
              </a:ext>
            </a:extLst>
          </p:cNvPr>
          <p:cNvPicPr>
            <a:picLocks noChangeAspect="1"/>
          </p:cNvPicPr>
          <p:nvPr/>
        </p:nvPicPr>
        <p:blipFill>
          <a:blip r:embed="rId8"/>
          <a:stretch>
            <a:fillRect/>
          </a:stretch>
        </p:blipFill>
        <p:spPr>
          <a:xfrm>
            <a:off x="10783922" y="2620218"/>
            <a:ext cx="634476" cy="808782"/>
          </a:xfrm>
          <a:prstGeom prst="rect">
            <a:avLst/>
          </a:prstGeom>
        </p:spPr>
      </p:pic>
    </p:spTree>
    <p:extLst>
      <p:ext uri="{BB962C8B-B14F-4D97-AF65-F5344CB8AC3E}">
        <p14:creationId xmlns:p14="http://schemas.microsoft.com/office/powerpoint/2010/main" val="2050453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911582" y="1277417"/>
            <a:ext cx="4184189" cy="4278750"/>
          </a:xfrm>
        </p:spPr>
        <p:txBody>
          <a:bodyPr>
            <a:normAutofit/>
          </a:bodyPr>
          <a:lstStyle/>
          <a:p>
            <a:pPr algn="ctr"/>
            <a:r>
              <a:rPr lang="lt-LT"/>
              <a:t>Veiklų vykdymo pradžią pagrindžiantys dokumentai</a:t>
            </a:r>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6803286" y="2923426"/>
            <a:ext cx="5157926" cy="3790195"/>
          </a:xfrm>
        </p:spPr>
        <p:txBody>
          <a:bodyPr>
            <a:noAutofit/>
          </a:bodyPr>
          <a:lstStyle/>
          <a:p>
            <a:pPr marL="342900" indent="-342900">
              <a:buFont typeface="Wingdings" panose="05000000000000000000" pitchFamily="2" charset="2"/>
              <a:buChar char="§"/>
            </a:pPr>
            <a:r>
              <a:rPr lang="lt-LT" sz="2000"/>
              <a:t>Veiklos ataskaitą</a:t>
            </a:r>
          </a:p>
          <a:p>
            <a:pPr marL="342900" indent="-342900">
              <a:buFont typeface="Wingdings" panose="05000000000000000000" pitchFamily="2" charset="2"/>
              <a:buChar char="§"/>
            </a:pPr>
            <a:r>
              <a:rPr lang="lt-LT" sz="2000"/>
              <a:t>Sutartį(-</a:t>
            </a:r>
            <a:r>
              <a:rPr lang="lt-LT" sz="2000" err="1"/>
              <a:t>is</a:t>
            </a:r>
            <a:r>
              <a:rPr lang="lt-LT" sz="2000"/>
              <a:t>) su tiekėju(-</a:t>
            </a:r>
            <a:r>
              <a:rPr lang="lt-LT" sz="2000" err="1"/>
              <a:t>ais</a:t>
            </a:r>
            <a:r>
              <a:rPr lang="lt-LT" sz="2000"/>
              <a:t>)</a:t>
            </a:r>
          </a:p>
          <a:p>
            <a:pPr marL="342900" indent="-342900">
              <a:buFont typeface="Wingdings" panose="05000000000000000000" pitchFamily="2" charset="2"/>
              <a:buChar char="§"/>
            </a:pPr>
            <a:r>
              <a:rPr lang="lt-LT" sz="2000"/>
              <a:t>PVM sąskaitas faktūras</a:t>
            </a:r>
          </a:p>
          <a:p>
            <a:pPr marL="342900" indent="-342900">
              <a:buFont typeface="Wingdings" panose="05000000000000000000" pitchFamily="2" charset="2"/>
              <a:buChar char="§"/>
            </a:pPr>
            <a:r>
              <a:rPr lang="lt-LT" sz="2000"/>
              <a:t>PVM sąskaitų faktūrų apmokėjimo dokumentus</a:t>
            </a:r>
          </a:p>
          <a:p>
            <a:pPr marL="342900" indent="-342900">
              <a:buFont typeface="Wingdings" panose="05000000000000000000" pitchFamily="2" charset="2"/>
              <a:buChar char="§"/>
            </a:pPr>
            <a:r>
              <a:rPr lang="lt-LT" sz="2000"/>
              <a:t>Darbo užmokesčio patyrimą pagrindžiančius dokumentus (darbo užmokesčio priskaitymo žiniaraščiai)</a:t>
            </a:r>
          </a:p>
          <a:p>
            <a:pPr marL="342900" indent="-342900">
              <a:buFont typeface="Wingdings" panose="05000000000000000000" pitchFamily="2" charset="2"/>
              <a:buChar char="§"/>
            </a:pPr>
            <a:r>
              <a:rPr lang="lt-LT" sz="2000"/>
              <a:t>Kitus avanso panaudojimą pagrindžiančius dokumentus.</a:t>
            </a:r>
            <a:endParaRPr lang="lt-LT" sz="1400"/>
          </a:p>
          <a:p>
            <a:pPr algn="r"/>
            <a:r>
              <a:rPr lang="lt-LT" sz="1400"/>
              <a:t>* Jeigu avanso suma neviršija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6803286" y="1277417"/>
            <a:ext cx="5157926" cy="1353388"/>
          </a:xfrm>
        </p:spPr>
        <p:txBody>
          <a:bodyPr>
            <a:noAutofit/>
          </a:bodyPr>
          <a:lstStyle/>
          <a:p>
            <a:r>
              <a:rPr lang="lt-LT" sz="2400"/>
              <a:t>Per </a:t>
            </a:r>
            <a:r>
              <a:rPr lang="lt-LT" sz="2400" b="1"/>
              <a:t>140 d. d.</a:t>
            </a:r>
            <a:r>
              <a:rPr lang="lt-LT" sz="2400" b="1" baseline="30000"/>
              <a:t>*</a:t>
            </a:r>
            <a:r>
              <a:rPr lang="lt-LT" sz="2400" b="1"/>
              <a:t> </a:t>
            </a:r>
            <a:r>
              <a:rPr lang="lt-LT" sz="2400"/>
              <a:t>nuo avanso išmokėjimo dienos reikalinga pateikti:</a:t>
            </a:r>
          </a:p>
        </p:txBody>
      </p:sp>
    </p:spTree>
    <p:extLst>
      <p:ext uri="{BB962C8B-B14F-4D97-AF65-F5344CB8AC3E}">
        <p14:creationId xmlns:p14="http://schemas.microsoft.com/office/powerpoint/2010/main" val="4038203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F67FB8A5-E0AB-885D-B140-62CF40EE18A7}"/>
              </a:ext>
            </a:extLst>
          </p:cNvPr>
          <p:cNvSpPr>
            <a:spLocks noGrp="1"/>
          </p:cNvSpPr>
          <p:nvPr>
            <p:ph type="title"/>
          </p:nvPr>
        </p:nvSpPr>
        <p:spPr>
          <a:xfrm>
            <a:off x="7338787" y="1060853"/>
            <a:ext cx="4184189" cy="4278750"/>
          </a:xfrm>
        </p:spPr>
        <p:txBody>
          <a:bodyPr>
            <a:normAutofit/>
          </a:bodyPr>
          <a:lstStyle/>
          <a:p>
            <a:br>
              <a:rPr lang="lt-LT"/>
            </a:br>
            <a:r>
              <a:rPr lang="lt-LT"/>
              <a:t>Veiklos ataskaita su išlaidomis avansui padengti</a:t>
            </a:r>
            <a:br>
              <a:rPr lang="lt-LT"/>
            </a:br>
            <a:endParaRPr lang="lt-LT"/>
          </a:p>
        </p:txBody>
      </p:sp>
      <p:sp>
        <p:nvSpPr>
          <p:cNvPr id="4" name="Teksto vietos rezervavimo ženklas 3">
            <a:extLst>
              <a:ext uri="{FF2B5EF4-FFF2-40B4-BE49-F238E27FC236}">
                <a16:creationId xmlns:a16="http://schemas.microsoft.com/office/drawing/2014/main" id="{9802010C-72D3-642F-823F-E9F15664927A}"/>
              </a:ext>
            </a:extLst>
          </p:cNvPr>
          <p:cNvSpPr>
            <a:spLocks noGrp="1"/>
          </p:cNvSpPr>
          <p:nvPr>
            <p:ph sz="quarter" idx="13"/>
          </p:nvPr>
        </p:nvSpPr>
        <p:spPr>
          <a:xfrm>
            <a:off x="483471" y="2731737"/>
            <a:ext cx="5738236" cy="3925409"/>
          </a:xfrm>
        </p:spPr>
        <p:txBody>
          <a:bodyPr>
            <a:noAutofit/>
          </a:bodyPr>
          <a:lstStyle/>
          <a:p>
            <a:pPr algn="ctr"/>
            <a:r>
              <a:rPr lang="lt-LT" sz="2400"/>
              <a:t>Veiklos ataskaitą kartu su mokėjimo prašymu, kuriame </a:t>
            </a:r>
            <a:r>
              <a:rPr lang="lt-LT" sz="2400" u="sng"/>
              <a:t>d</a:t>
            </a:r>
            <a:r>
              <a:rPr lang="lt-LT" sz="2500" u="sng"/>
              <a:t>eklaruojamos</a:t>
            </a:r>
            <a:r>
              <a:rPr lang="lt-LT" sz="2500"/>
              <a:t> išlaidos.</a:t>
            </a:r>
          </a:p>
          <a:p>
            <a:pPr algn="ctr"/>
            <a:endParaRPr lang="lt-LT" sz="2500"/>
          </a:p>
          <a:p>
            <a:pPr algn="ctr"/>
            <a:r>
              <a:rPr lang="lt-LT" sz="2500"/>
              <a:t>Deklaruojamų išlaidų dydis turi būti, toks, kad būtų galima padengti avanso dalį, kuri viršija 30 proc. projekto avanso.  </a:t>
            </a:r>
          </a:p>
          <a:p>
            <a:pPr algn="ctr"/>
            <a:endParaRPr lang="lt-LT" sz="2500"/>
          </a:p>
          <a:p>
            <a:pPr algn="ctr"/>
            <a:endParaRPr lang="lt-LT" sz="1400"/>
          </a:p>
          <a:p>
            <a:pPr algn="ctr"/>
            <a:r>
              <a:rPr lang="lt-LT" sz="1400"/>
              <a:t>* Jeigu avanso suma viršija 30 proc.</a:t>
            </a:r>
          </a:p>
        </p:txBody>
      </p:sp>
      <p:sp>
        <p:nvSpPr>
          <p:cNvPr id="3" name="Teksto vietos rezervavimo ženklas 2">
            <a:extLst>
              <a:ext uri="{FF2B5EF4-FFF2-40B4-BE49-F238E27FC236}">
                <a16:creationId xmlns:a16="http://schemas.microsoft.com/office/drawing/2014/main" id="{CFDD4828-3F04-5A33-E3DE-737247244EA1}"/>
              </a:ext>
            </a:extLst>
          </p:cNvPr>
          <p:cNvSpPr>
            <a:spLocks noGrp="1"/>
          </p:cNvSpPr>
          <p:nvPr>
            <p:ph type="body" sz="half" idx="2"/>
          </p:nvPr>
        </p:nvSpPr>
        <p:spPr>
          <a:xfrm>
            <a:off x="1063781" y="717415"/>
            <a:ext cx="5157926" cy="1446144"/>
          </a:xfrm>
        </p:spPr>
        <p:txBody>
          <a:bodyPr>
            <a:noAutofit/>
          </a:bodyPr>
          <a:lstStyle/>
          <a:p>
            <a:pPr algn="ctr"/>
            <a:r>
              <a:rPr lang="lt-LT" sz="2400"/>
              <a:t>Per </a:t>
            </a:r>
            <a:r>
              <a:rPr lang="lt-LT" sz="2400" b="1"/>
              <a:t>70 d. d.</a:t>
            </a:r>
            <a:r>
              <a:rPr lang="lt-LT" sz="2400" b="1" baseline="30000"/>
              <a:t>*</a:t>
            </a:r>
            <a:r>
              <a:rPr lang="lt-LT" sz="2400" b="1"/>
              <a:t> </a:t>
            </a:r>
            <a:r>
              <a:rPr lang="lt-LT" sz="2400"/>
              <a:t>nuo avanso išmokėjimo dienos reikalinga pateikti:</a:t>
            </a:r>
          </a:p>
        </p:txBody>
      </p:sp>
    </p:spTree>
    <p:extLst>
      <p:ext uri="{BB962C8B-B14F-4D97-AF65-F5344CB8AC3E}">
        <p14:creationId xmlns:p14="http://schemas.microsoft.com/office/powerpoint/2010/main" val="2397030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a:extLst>
              <a:ext uri="{FF2B5EF4-FFF2-40B4-BE49-F238E27FC236}">
                <a16:creationId xmlns:a16="http://schemas.microsoft.com/office/drawing/2014/main" id="{B35AE140-48EF-F470-6AE8-6515C953B803}"/>
              </a:ext>
            </a:extLst>
          </p:cNvPr>
          <p:cNvSpPr>
            <a:spLocks noGrp="1"/>
          </p:cNvSpPr>
          <p:nvPr>
            <p:ph type="title"/>
          </p:nvPr>
        </p:nvSpPr>
        <p:spPr>
          <a:xfrm>
            <a:off x="1329872" y="637495"/>
            <a:ext cx="4165955" cy="3029532"/>
          </a:xfrm>
        </p:spPr>
        <p:txBody>
          <a:bodyPr>
            <a:noAutofit/>
          </a:bodyPr>
          <a:lstStyle/>
          <a:p>
            <a:r>
              <a:rPr lang="lt-LT" sz="2000"/>
              <a:t>Administruojančioji institucija, įvertinusi projekto specifiką, gali nustatyti sąrašą išlaidų pagrindimo dokumentų, kuriuos projekto vykdytojas turi pateikti su veiklos ataskaita, jei deklaruojamos išlaidos. (PAFT 147 p.)</a:t>
            </a:r>
          </a:p>
        </p:txBody>
      </p:sp>
      <p:sp>
        <p:nvSpPr>
          <p:cNvPr id="3" name="Teksto vietos rezervavimo ženklas 2">
            <a:extLst>
              <a:ext uri="{FF2B5EF4-FFF2-40B4-BE49-F238E27FC236}">
                <a16:creationId xmlns:a16="http://schemas.microsoft.com/office/drawing/2014/main" id="{A45E2AA4-F5DC-A895-316E-8EA9EB0B17E7}"/>
              </a:ext>
            </a:extLst>
          </p:cNvPr>
          <p:cNvSpPr>
            <a:spLocks noGrp="1"/>
          </p:cNvSpPr>
          <p:nvPr>
            <p:ph type="body" sz="half" idx="10"/>
          </p:nvPr>
        </p:nvSpPr>
        <p:spPr>
          <a:xfrm>
            <a:off x="1329872" y="3814817"/>
            <a:ext cx="3553213" cy="1765852"/>
          </a:xfrm>
        </p:spPr>
        <p:txBody>
          <a:bodyPr vert="horz" lIns="91440" tIns="45720" rIns="91440" bIns="45720" rtlCol="0" anchor="t">
            <a:normAutofit fontScale="70000" lnSpcReduction="20000"/>
          </a:bodyPr>
          <a:lstStyle/>
          <a:p>
            <a:pPr>
              <a:lnSpc>
                <a:spcPct val="100000"/>
              </a:lnSpc>
            </a:pPr>
            <a:r>
              <a:rPr lang="lt-LT" sz="2000">
                <a:solidFill>
                  <a:srgbClr val="302857"/>
                </a:solidFill>
                <a:latin typeface="Verdana"/>
                <a:ea typeface="Verdana"/>
              </a:rPr>
              <a:t>Išlaidų pagrindimo dokumentų sąrašai projekto vykdytojams siunčiami per INVESTIS po sutarties pasirašymo</a:t>
            </a:r>
          </a:p>
          <a:p>
            <a:pPr>
              <a:lnSpc>
                <a:spcPct val="100000"/>
              </a:lnSpc>
            </a:pPr>
            <a:endParaRPr lang="lt-LT" sz="2000">
              <a:solidFill>
                <a:srgbClr val="302857"/>
              </a:solidFill>
            </a:endParaRPr>
          </a:p>
          <a:p>
            <a:pPr>
              <a:lnSpc>
                <a:spcPct val="100000"/>
              </a:lnSpc>
            </a:pPr>
            <a:r>
              <a:rPr lang="lt-LT" sz="2000">
                <a:solidFill>
                  <a:srgbClr val="302857"/>
                </a:solidFill>
                <a:latin typeface="Verdana"/>
                <a:ea typeface="Verdana"/>
              </a:rPr>
              <a:t>Rekomenduojame dokumentus su veiklos ataskaita teikti per INVESTIS </a:t>
            </a:r>
            <a:r>
              <a:rPr lang="lt-LT" sz="2000" b="1">
                <a:solidFill>
                  <a:srgbClr val="302857"/>
                </a:solidFill>
                <a:latin typeface="Verdana"/>
                <a:ea typeface="Verdana"/>
              </a:rPr>
              <a:t>ADOC</a:t>
            </a:r>
            <a:r>
              <a:rPr lang="lt-LT" sz="2000">
                <a:solidFill>
                  <a:srgbClr val="302857"/>
                </a:solidFill>
                <a:latin typeface="Verdana"/>
                <a:ea typeface="Verdana"/>
              </a:rPr>
              <a:t> formatu</a:t>
            </a:r>
          </a:p>
          <a:p>
            <a:endParaRPr lang="lt-LT"/>
          </a:p>
        </p:txBody>
      </p:sp>
      <p:sp>
        <p:nvSpPr>
          <p:cNvPr id="4" name="TextBox 3">
            <a:extLst>
              <a:ext uri="{FF2B5EF4-FFF2-40B4-BE49-F238E27FC236}">
                <a16:creationId xmlns:a16="http://schemas.microsoft.com/office/drawing/2014/main" id="{E847324E-19E7-4139-75F5-F4C6DA23D9E7}"/>
              </a:ext>
            </a:extLst>
          </p:cNvPr>
          <p:cNvSpPr txBox="1"/>
          <p:nvPr/>
        </p:nvSpPr>
        <p:spPr>
          <a:xfrm>
            <a:off x="7817271" y="1782395"/>
            <a:ext cx="3044857" cy="2893100"/>
          </a:xfrm>
          <a:prstGeom prst="rect">
            <a:avLst/>
          </a:prstGeom>
          <a:noFill/>
        </p:spPr>
        <p:txBody>
          <a:bodyPr wrap="square" rtlCol="0">
            <a:spAutoFit/>
          </a:bodyPr>
          <a:lstStyle/>
          <a:p>
            <a:pPr algn="ctr"/>
            <a:r>
              <a:rPr lang="lt-LT" sz="260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Su veiklos ataskait</a:t>
            </a:r>
            <a:r>
              <a:rPr lang="lt-LT" sz="2600">
                <a:solidFill>
                  <a:schemeClr val="bg1"/>
                </a:solidFill>
                <a:latin typeface="Verdana" panose="020B0604030504040204" pitchFamily="34" charset="0"/>
                <a:ea typeface="Times New Roman" panose="02020603050405020304" pitchFamily="18" charset="0"/>
                <a:cs typeface="Times New Roman" panose="02020603050405020304" pitchFamily="18" charset="0"/>
              </a:rPr>
              <a:t>os</a:t>
            </a:r>
            <a:r>
              <a:rPr lang="lt-LT" sz="2600">
                <a:solidFill>
                  <a:schemeClr val="bg1"/>
                </a:solidFill>
                <a:effectLst/>
                <a:latin typeface="Verdana" panose="020B0604030504040204" pitchFamily="34" charset="0"/>
                <a:ea typeface="Times New Roman" panose="02020603050405020304" pitchFamily="18" charset="0"/>
                <a:cs typeface="Times New Roman" panose="02020603050405020304" pitchFamily="18" charset="0"/>
              </a:rPr>
              <a:t> mokėjimo prašymo dalimi teikiamų dokumentų sąrašas</a:t>
            </a:r>
            <a:endParaRPr lang="lt-LT" sz="2600">
              <a:solidFill>
                <a:schemeClr val="bg1"/>
              </a:solidFill>
            </a:endParaRPr>
          </a:p>
        </p:txBody>
      </p:sp>
    </p:spTree>
    <p:extLst>
      <p:ext uri="{BB962C8B-B14F-4D97-AF65-F5344CB8AC3E}">
        <p14:creationId xmlns:p14="http://schemas.microsoft.com/office/powerpoint/2010/main" val="2021665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7E51AD-8E65-AB43-AB34-92E67D1BD3F1}"/>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3046C40B-3C58-258D-7D8D-ED8D53FC272A}"/>
              </a:ext>
            </a:extLst>
          </p:cNvPr>
          <p:cNvSpPr txBox="1"/>
          <p:nvPr/>
        </p:nvSpPr>
        <p:spPr>
          <a:xfrm>
            <a:off x="843898" y="186723"/>
            <a:ext cx="6197837" cy="1077218"/>
          </a:xfrm>
          <a:prstGeom prst="rect">
            <a:avLst/>
          </a:prstGeom>
          <a:noFill/>
        </p:spPr>
        <p:txBody>
          <a:bodyPr wrap="square">
            <a:spAutoFit/>
          </a:bodyPr>
          <a:lstStyle/>
          <a:p>
            <a:r>
              <a:rPr lang="lt-LT" sz="3200">
                <a:solidFill>
                  <a:schemeClr val="accent2"/>
                </a:solidFill>
                <a:latin typeface="Verdana" panose="020B0604030504040204" pitchFamily="34" charset="0"/>
                <a:ea typeface="Verdana" panose="020B0604030504040204" pitchFamily="34" charset="0"/>
              </a:rPr>
              <a:t>Išlaidų patyrimą įrodantys dokumentai</a:t>
            </a:r>
          </a:p>
        </p:txBody>
      </p:sp>
      <p:sp>
        <p:nvSpPr>
          <p:cNvPr id="13" name="Rounded Rectangle 35">
            <a:extLst>
              <a:ext uri="{FF2B5EF4-FFF2-40B4-BE49-F238E27FC236}">
                <a16:creationId xmlns:a16="http://schemas.microsoft.com/office/drawing/2014/main" id="{857386E6-51C5-2675-7488-08D21552E31D}"/>
              </a:ext>
            </a:extLst>
          </p:cNvPr>
          <p:cNvSpPr/>
          <p:nvPr/>
        </p:nvSpPr>
        <p:spPr>
          <a:xfrm>
            <a:off x="747077" y="1263942"/>
            <a:ext cx="6197837" cy="5491422"/>
          </a:xfrm>
          <a:prstGeom prst="roundRect">
            <a:avLst>
              <a:gd name="adj" fmla="val 0"/>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CD00"/>
                </a:solidFill>
              </a:ln>
              <a:highlight>
                <a:srgbClr val="EEE730"/>
              </a:highlight>
            </a:endParaRPr>
          </a:p>
        </p:txBody>
      </p:sp>
      <p:sp>
        <p:nvSpPr>
          <p:cNvPr id="7" name="TextBox 6">
            <a:extLst>
              <a:ext uri="{FF2B5EF4-FFF2-40B4-BE49-F238E27FC236}">
                <a16:creationId xmlns:a16="http://schemas.microsoft.com/office/drawing/2014/main" id="{BA72A288-85BF-B6B5-1B29-137AF1BAD580}"/>
              </a:ext>
            </a:extLst>
          </p:cNvPr>
          <p:cNvSpPr txBox="1"/>
          <p:nvPr/>
        </p:nvSpPr>
        <p:spPr>
          <a:xfrm>
            <a:off x="1002229" y="1487768"/>
            <a:ext cx="5687532" cy="5632311"/>
          </a:xfrm>
          <a:prstGeom prst="rect">
            <a:avLst/>
          </a:prstGeom>
          <a:noFill/>
        </p:spPr>
        <p:txBody>
          <a:bodyPr wrap="square">
            <a:spAutoFit/>
          </a:bodyPr>
          <a:lstStyle/>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pirkimo dokumentai</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sutartys su paslaugų teikėjais</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paslaugų perdavimo–priėmimo aktai ar kiti dokumentai, jei sutartyje nurodyta kita perdavimo–priėmimo forma</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sąskaitos faktūros ar lygiaverčiai įrodomieji dokumentai</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tarpiniai ir galutiniai produktai, jų elektroninės versijos, jeigu jų paprašo Inovacijų agentūra</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produkto kokybės patvirtinimo dokumentai</a:t>
            </a:r>
          </a:p>
          <a:p>
            <a:pPr marL="342900" indent="-342900">
              <a:buFont typeface="Wingdings" panose="05000000000000000000" pitchFamily="2" charset="2"/>
              <a:buChar char="§"/>
            </a:pPr>
            <a:r>
              <a:rPr lang="lt-LT" sz="2000">
                <a:solidFill>
                  <a:srgbClr val="302857"/>
                </a:solidFill>
                <a:latin typeface="Verdana" panose="020B0604030504040204" pitchFamily="34" charset="0"/>
                <a:ea typeface="Verdana" panose="020B0604030504040204" pitchFamily="34" charset="0"/>
              </a:rPr>
              <a:t>išlaidų apmokėjimo įrodymo dokumentai</a:t>
            </a:r>
          </a:p>
          <a:p>
            <a:pPr marL="342900" indent="-342900">
              <a:buFont typeface="Wingdings" panose="05000000000000000000" pitchFamily="2" charset="2"/>
              <a:buChar char="§"/>
            </a:pPr>
            <a:endParaRPr lang="lt-LT" sz="2000">
              <a:solidFill>
                <a:srgbClr val="302857"/>
              </a:solidFill>
              <a:latin typeface="Verdana" panose="020B0604030504040204" pitchFamily="34" charset="0"/>
              <a:ea typeface="Verdana" panose="020B0604030504040204" pitchFamily="34" charset="0"/>
            </a:endParaRPr>
          </a:p>
          <a:p>
            <a:r>
              <a:rPr lang="lt-LT" sz="1000">
                <a:solidFill>
                  <a:srgbClr val="302857"/>
                </a:solidFill>
                <a:latin typeface="Verdana" panose="020B0604030504040204" pitchFamily="34" charset="0"/>
                <a:ea typeface="Verdana" panose="020B0604030504040204" pitchFamily="34" charset="0"/>
              </a:rPr>
              <a:t>Šios išlaidos kartu negali sudaryti daugiau nei 50 proc. tinkamų finansuoti PFSA 2.1 papunktyje nurodytai veiklai skirtų tinkamų finansuoti išlaidų.</a:t>
            </a:r>
          </a:p>
          <a:p>
            <a:r>
              <a:rPr lang="lt-LT" sz="1000">
                <a:solidFill>
                  <a:srgbClr val="302857"/>
                </a:solidFill>
                <a:latin typeface="Verdana" panose="020B0604030504040204" pitchFamily="34" charset="0"/>
                <a:ea typeface="Verdana" panose="020B0604030504040204" pitchFamily="34" charset="0"/>
              </a:rPr>
              <a:t>Programinės įrangos licencijų įsigijimo išlaidos nėra tinkamos finansuoti.</a:t>
            </a:r>
          </a:p>
          <a:p>
            <a:endParaRPr lang="lt-LT" sz="1000">
              <a:solidFill>
                <a:srgbClr val="302857"/>
              </a:solidFill>
              <a:latin typeface="Verdana" panose="020B0604030504040204" pitchFamily="34" charset="0"/>
              <a:ea typeface="Verdana" panose="020B0604030504040204" pitchFamily="34" charset="0"/>
            </a:endParaRPr>
          </a:p>
          <a:p>
            <a:pPr marL="342900" indent="-342900">
              <a:buFont typeface="Wingdings" panose="05000000000000000000" pitchFamily="2" charset="2"/>
              <a:buChar char="§"/>
            </a:pPr>
            <a:endParaRPr lang="lt-LT" sz="2000">
              <a:solidFill>
                <a:srgbClr val="302857"/>
              </a:solidFill>
              <a:latin typeface="Verdana" panose="020B0604030504040204" pitchFamily="34" charset="0"/>
              <a:ea typeface="Verdana" panose="020B0604030504040204" pitchFamily="34" charset="0"/>
            </a:endParaRPr>
          </a:p>
        </p:txBody>
      </p:sp>
      <p:graphicFrame>
        <p:nvGraphicFramePr>
          <p:cNvPr id="18" name="TextBox 7">
            <a:extLst>
              <a:ext uri="{FF2B5EF4-FFF2-40B4-BE49-F238E27FC236}">
                <a16:creationId xmlns:a16="http://schemas.microsoft.com/office/drawing/2014/main" id="{1A88FE86-5DB8-09DB-AE4E-C17DC276654F}"/>
              </a:ext>
            </a:extLst>
          </p:cNvPr>
          <p:cNvGraphicFramePr/>
          <p:nvPr>
            <p:extLst>
              <p:ext uri="{D42A27DB-BD31-4B8C-83A1-F6EECF244321}">
                <p14:modId xmlns:p14="http://schemas.microsoft.com/office/powerpoint/2010/main" val="3274235551"/>
              </p:ext>
            </p:extLst>
          </p:nvPr>
        </p:nvGraphicFramePr>
        <p:xfrm>
          <a:off x="7483071" y="855380"/>
          <a:ext cx="4437403" cy="53411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4831611"/>
      </p:ext>
    </p:extLst>
  </p:cSld>
  <p:clrMapOvr>
    <a:masterClrMapping/>
  </p:clrMapOvr>
</p:sld>
</file>

<file path=ppt/theme/theme1.xml><?xml version="1.0" encoding="utf-8"?>
<a:theme xmlns:a="http://schemas.openxmlformats.org/drawingml/2006/main" name="„Office“ tema">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noStartas mokymai pareiškėjmams" id="{F355368B-A911-4DF5-A21E-D5F3A9FAD704}" vid="{014F3C14-08BB-431B-B7F1-2F902B1ECF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7ed14601-a767-49df-87ac-319a5ad53ef2" xsi:nil="true"/>
    <lcf76f155ced4ddcb4097134ff3c332f xmlns="8fa2b46d-e0e5-4105-8197-5a0c810b9da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kumentas" ma:contentTypeID="0x010100D9A7F16E3557754597ADF6E4F37FD247" ma:contentTypeVersion="17" ma:contentTypeDescription="Kurkite naują dokumentą." ma:contentTypeScope="" ma:versionID="d8a2bf34473274eec90b4b098eca0d39">
  <xsd:schema xmlns:xsd="http://www.w3.org/2001/XMLSchema" xmlns:xs="http://www.w3.org/2001/XMLSchema" xmlns:p="http://schemas.microsoft.com/office/2006/metadata/properties" xmlns:ns2="7ed14601-a767-49df-87ac-319a5ad53ef2" xmlns:ns3="8fa2b46d-e0e5-4105-8197-5a0c810b9da7" targetNamespace="http://schemas.microsoft.com/office/2006/metadata/properties" ma:root="true" ma:fieldsID="4dc8b5a5585890b1800c718b8e0c5ef7" ns2:_="" ns3:_="">
    <xsd:import namespace="7ed14601-a767-49df-87ac-319a5ad53ef2"/>
    <xsd:import namespace="8fa2b46d-e0e5-4105-8197-5a0c810b9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d14601-a767-49df-87ac-319a5ad53ef2" elementFormDefault="qualified">
    <xsd:import namespace="http://schemas.microsoft.com/office/2006/documentManagement/types"/>
    <xsd:import namespace="http://schemas.microsoft.com/office/infopath/2007/PartnerControls"/>
    <xsd:element name="SharedWithUsers" ma:index="8"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Bendrinta su išsamia informacija" ma:internalName="SharedWithDetails" ma:readOnly="true">
      <xsd:simpleType>
        <xsd:restriction base="dms:Note">
          <xsd:maxLength value="255"/>
        </xsd:restriction>
      </xsd:simpleType>
    </xsd:element>
    <xsd:element name="TaxCatchAll" ma:index="16" nillable="true" ma:displayName="Taxonomy Catch All Column" ma:hidden="true" ma:list="{9666b76a-3893-4858-8f3c-9e75cdab9200}" ma:internalName="TaxCatchAll" ma:showField="CatchAllData" ma:web="7ed14601-a767-49df-87ac-319a5ad53ef2">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fa2b46d-e0e5-4105-8197-5a0c810b9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2467B7-953D-4100-B305-265CAB149068}">
  <ds:schemaRefs>
    <ds:schemaRef ds:uri="http://schemas.microsoft.com/sharepoint/v3/contenttype/forms"/>
  </ds:schemaRefs>
</ds:datastoreItem>
</file>

<file path=customXml/itemProps2.xml><?xml version="1.0" encoding="utf-8"?>
<ds:datastoreItem xmlns:ds="http://schemas.openxmlformats.org/officeDocument/2006/customXml" ds:itemID="{4A11B661-02E3-4B45-B36C-DE383B584210}">
  <ds:schemaRefs>
    <ds:schemaRef ds:uri="http://schemas.openxmlformats.org/package/2006/metadata/core-properties"/>
    <ds:schemaRef ds:uri="7ed14601-a767-49df-87ac-319a5ad53ef2"/>
    <ds:schemaRef ds:uri="http://schemas.microsoft.com/office/2006/documentManagement/types"/>
    <ds:schemaRef ds:uri="http://www.w3.org/XML/1998/namespace"/>
    <ds:schemaRef ds:uri="8fa2b46d-e0e5-4105-8197-5a0c810b9da7"/>
    <ds:schemaRef ds:uri="http://purl.org/dc/dcmitype/"/>
    <ds:schemaRef ds:uri="http://purl.org/dc/elements/1.1/"/>
    <ds:schemaRef ds:uri="http://schemas.microsoft.com/office/infopath/2007/PartnerControl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7F2BEF71-DC31-4006-B145-99233D81EDDB}">
  <ds:schemaRefs>
    <ds:schemaRef ds:uri="7ed14601-a767-49df-87ac-319a5ad53ef2"/>
    <ds:schemaRef ds:uri="8fa2b46d-e0e5-4105-8197-5a0c810b9da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InoStartas mokymai pareiškėjmams</Template>
  <TotalTime>0</TotalTime>
  <Words>2356</Words>
  <Application>Microsoft Office PowerPoint</Application>
  <PresentationFormat>Plačiaekranė</PresentationFormat>
  <Paragraphs>187</Paragraphs>
  <Slides>23</Slides>
  <Notes>10</Notes>
  <HiddenSlides>0</HiddenSlides>
  <MMClips>0</MMClips>
  <ScaleCrop>false</ScaleCrop>
  <HeadingPairs>
    <vt:vector size="6" baseType="variant">
      <vt:variant>
        <vt:lpstr>Naudojami šriftai</vt:lpstr>
      </vt:variant>
      <vt:variant>
        <vt:i4>7</vt:i4>
      </vt:variant>
      <vt:variant>
        <vt:lpstr>Tema</vt:lpstr>
      </vt:variant>
      <vt:variant>
        <vt:i4>1</vt:i4>
      </vt:variant>
      <vt:variant>
        <vt:lpstr>Skaidrių pavadinimai</vt:lpstr>
      </vt:variant>
      <vt:variant>
        <vt:i4>23</vt:i4>
      </vt:variant>
    </vt:vector>
  </HeadingPairs>
  <TitlesOfParts>
    <vt:vector size="31" baseType="lpstr">
      <vt:lpstr>Arial</vt:lpstr>
      <vt:lpstr>Calibri</vt:lpstr>
      <vt:lpstr>Symbol</vt:lpstr>
      <vt:lpstr>Times New Roman</vt:lpstr>
      <vt:lpstr>Verdana</vt:lpstr>
      <vt:lpstr>Verdana   </vt:lpstr>
      <vt:lpstr>Wingdings</vt:lpstr>
      <vt:lpstr>„Office“ tema</vt:lpstr>
      <vt:lpstr>Kvietimo  „TU INVEST“ Nr. 02-048-K  projekto sutarčių įgyvendinimas (veiklos ataskaitų mokėjimo prašymų teikimas)</vt:lpstr>
      <vt:lpstr>„PowerPoint“ pateiktis</vt:lpstr>
      <vt:lpstr>Bendroji išlaidų tinkamumo finansuoti informacija </vt:lpstr>
      <vt:lpstr>Projekto avansas ir jo mokėjimo tvarka (1)</vt:lpstr>
      <vt:lpstr>Projekto avansas ir jo mokėjimo tvarka (2)</vt:lpstr>
      <vt:lpstr>Veiklų vykdymo pradžią pagrindžiantys dokumentai</vt:lpstr>
      <vt:lpstr> Veiklos ataskaita su išlaidomis avansui padengti </vt:lpstr>
      <vt:lpstr>Administruojančioji institucija, įvertinusi projekto specifiką, gali nustatyti sąrašą išlaidų pagrindimo dokumentų, kuriuos projekto vykdytojas turi pateikti su veiklos ataskaita, jei deklaruojamos išlaidos. (PAFT 147 p.)</vt:lpstr>
      <vt:lpstr>„PowerPoint“ pateiktis</vt:lpstr>
      <vt:lpstr>„PowerPoint“ pateiktis</vt:lpstr>
      <vt:lpstr>„PowerPoint“ pateiktis</vt:lpstr>
      <vt:lpstr>„PowerPoint“ pateiktis</vt:lpstr>
      <vt:lpstr>Projektą vykdančio personalo  darbo užmokestis (1)</vt:lpstr>
      <vt:lpstr>Projektą vykdančio personalo  darbo užmokestis (2)</vt:lpstr>
      <vt:lpstr>Projektą vykdančio personalo  darbo užmokestis (3)</vt:lpstr>
      <vt:lpstr>Projektą vykdančio personalo  darbo (projektinės) sutartys</vt:lpstr>
      <vt:lpstr>Netinkamos finansuoti darbo  užmokesčio išlaidos</vt:lpstr>
      <vt:lpstr>Projektą vykdančio personalo  komandiruočių išlaidos</vt:lpstr>
      <vt:lpstr>„PowerPoint“ pateiktis</vt:lpstr>
      <vt:lpstr>„PowerPoint“ pateiktis</vt:lpstr>
      <vt:lpstr>   https://2021.esinvesticijos.lt/kvietimai/tui-invest   https://inovacijuagentura.lt/finansavimo-kvietimai/tui-invest.html?lang=lt  </vt:lpstr>
      <vt:lpstr>„PowerPoint“ pateiktis</vt:lpstr>
      <vt:lpstr>„PowerPoint“ pateiktis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Inostartas</dc:title>
  <dc:creator>Egidijus Braciška</dc:creator>
  <cp:lastModifiedBy>Egidijus Braciška</cp:lastModifiedBy>
  <cp:revision>2</cp:revision>
  <dcterms:created xsi:type="dcterms:W3CDTF">2022-12-27T12:13:58Z</dcterms:created>
  <dcterms:modified xsi:type="dcterms:W3CDTF">2025-01-14T11:12:41Z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0x010100D9A7F16E3557754597ADF6E4F37FD247</vt:lpwstr>
  </property>
  <property fmtid="{D5CDD505-2E9C-101B-9397-08002B2CF9AE}" pid="3" name="MediaServiceImageTags">
    <vt:lpwstr/>
  </property>
</Properties>
</file>