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1.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0"/>
  </p:notesMasterIdLst>
  <p:sldIdLst>
    <p:sldId id="482" r:id="rId5"/>
    <p:sldId id="290" r:id="rId6"/>
    <p:sldId id="483" r:id="rId7"/>
    <p:sldId id="755" r:id="rId8"/>
    <p:sldId id="749" r:id="rId9"/>
    <p:sldId id="295" r:id="rId10"/>
    <p:sldId id="278" r:id="rId11"/>
    <p:sldId id="296" r:id="rId12"/>
    <p:sldId id="279" r:id="rId13"/>
    <p:sldId id="756" r:id="rId14"/>
    <p:sldId id="329" r:id="rId15"/>
    <p:sldId id="772" r:id="rId16"/>
    <p:sldId id="774" r:id="rId17"/>
    <p:sldId id="773" r:id="rId18"/>
    <p:sldId id="775" r:id="rId19"/>
    <p:sldId id="301" r:id="rId20"/>
    <p:sldId id="302" r:id="rId21"/>
    <p:sldId id="776" r:id="rId22"/>
    <p:sldId id="304" r:id="rId23"/>
    <p:sldId id="306" r:id="rId24"/>
    <p:sldId id="305" r:id="rId25"/>
    <p:sldId id="307" r:id="rId26"/>
    <p:sldId id="777" r:id="rId27"/>
    <p:sldId id="322" r:id="rId28"/>
    <p:sldId id="287" r:id="rId29"/>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6575D55-D7A6-1D86-0EF0-A502F282BEE4}" name="Egidijus Braciška" initials="EB" userId="S::e.braciska@inovacijuagentura.lt::bde26b94-9573-4360-a558-f5fbc4472024" providerId="AD"/>
  <p188:author id="{77AB3D74-C26E-81AF-44D1-0CF4250941AC}" name="Lina Mačiūnienė" initials="LM" userId="S::l.maciuniene@inovacijuagentura.lt::89e009a9-e30e-4446-9789-43c52677d49d" providerId="AD"/>
  <p188:author id="{504E92A1-2D81-EB91-AE63-920AA1B342EE}" name="Kristina Sakalauskienė" initials="KS" userId="S::K.Sakalauskiene@inovacijuagentura.lt::62ade4eb-6bf9-475a-a12a-fdd37f1a4053" providerId="AD"/>
  <p188:author id="{EF7896DE-92FA-C06E-14F9-D9BCA33AF2AE}" name="Kristina Sakalauskienė" initials="KS" userId="S::k.sakalauskiene@inovacijuagentura.lt::62ade4eb-6bf9-475a-a12a-fdd37f1a4053" providerId="AD"/>
  <p188:author id="{A0B606ED-22A8-5B6E-9C63-0C939F035DCB}" name="Jūratė Jakaitienė" initials="JJ" userId="S::J.Jakaitiene@inovacijuagentura.lt::4181e9e4-24fb-47f8-8950-eaa19e1f47c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E731"/>
    <a:srgbClr val="8C5FBE"/>
    <a:srgbClr val="302957"/>
    <a:srgbClr val="7E9CE9"/>
    <a:srgbClr val="0B0D32"/>
    <a:srgbClr val="302757"/>
    <a:srgbClr val="EEE730"/>
    <a:srgbClr val="302857"/>
    <a:srgbClr val="0E103D"/>
    <a:srgbClr val="041B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6" d="100"/>
          <a:sy n="116" d="100"/>
        </p:scale>
        <p:origin x="677"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gidijus Braciška" userId="bde26b94-9573-4360-a558-f5fbc4472024" providerId="ADAL" clId="{959058B2-623F-40E0-9B7C-6A0C6D1F0A4C}"/>
    <pc:docChg chg="custSel modSld">
      <pc:chgData name="Egidijus Braciška" userId="bde26b94-9573-4360-a558-f5fbc4472024" providerId="ADAL" clId="{959058B2-623F-40E0-9B7C-6A0C6D1F0A4C}" dt="2024-12-18T09:14:27.615" v="25" actId="14100"/>
      <pc:docMkLst>
        <pc:docMk/>
      </pc:docMkLst>
      <pc:sldChg chg="delSp modSp mod">
        <pc:chgData name="Egidijus Braciška" userId="bde26b94-9573-4360-a558-f5fbc4472024" providerId="ADAL" clId="{959058B2-623F-40E0-9B7C-6A0C6D1F0A4C}" dt="2024-12-18T09:14:27.615" v="25" actId="14100"/>
        <pc:sldMkLst>
          <pc:docMk/>
          <pc:sldMk cId="1468370021" sldId="306"/>
        </pc:sldMkLst>
        <pc:spChg chg="mod">
          <ac:chgData name="Egidijus Braciška" userId="bde26b94-9573-4360-a558-f5fbc4472024" providerId="ADAL" clId="{959058B2-623F-40E0-9B7C-6A0C6D1F0A4C}" dt="2024-12-18T09:14:17.606" v="22" actId="1076"/>
          <ac:spMkLst>
            <pc:docMk/>
            <pc:sldMk cId="1468370021" sldId="306"/>
            <ac:spMk id="3" creationId="{FC27DD6B-1BF2-F5ED-2332-E8E0F281688E}"/>
          </ac:spMkLst>
        </pc:spChg>
        <pc:spChg chg="del">
          <ac:chgData name="Egidijus Braciška" userId="bde26b94-9573-4360-a558-f5fbc4472024" providerId="ADAL" clId="{959058B2-623F-40E0-9B7C-6A0C6D1F0A4C}" dt="2024-12-18T09:14:09.264" v="20" actId="478"/>
          <ac:spMkLst>
            <pc:docMk/>
            <pc:sldMk cId="1468370021" sldId="306"/>
            <ac:spMk id="4" creationId="{2768BA70-747F-49BE-4AD6-CC7432D36D0F}"/>
          </ac:spMkLst>
        </pc:spChg>
        <pc:spChg chg="del">
          <ac:chgData name="Egidijus Braciška" userId="bde26b94-9573-4360-a558-f5fbc4472024" providerId="ADAL" clId="{959058B2-623F-40E0-9B7C-6A0C6D1F0A4C}" dt="2024-12-18T09:14:11.422" v="21" actId="478"/>
          <ac:spMkLst>
            <pc:docMk/>
            <pc:sldMk cId="1468370021" sldId="306"/>
            <ac:spMk id="9" creationId="{734AAD31-6660-E10C-6FB5-906CE07D591E}"/>
          </ac:spMkLst>
        </pc:spChg>
        <pc:spChg chg="mod">
          <ac:chgData name="Egidijus Braciška" userId="bde26b94-9573-4360-a558-f5fbc4472024" providerId="ADAL" clId="{959058B2-623F-40E0-9B7C-6A0C6D1F0A4C}" dt="2024-12-18T09:14:27.615" v="25" actId="14100"/>
          <ac:spMkLst>
            <pc:docMk/>
            <pc:sldMk cId="1468370021" sldId="306"/>
            <ac:spMk id="10" creationId="{5D54AAAC-F114-3A2E-4EAC-80D4A7D1944D}"/>
          </ac:spMkLst>
        </pc:spChg>
      </pc:sldChg>
      <pc:sldChg chg="modSp mod">
        <pc:chgData name="Egidijus Braciška" userId="bde26b94-9573-4360-a558-f5fbc4472024" providerId="ADAL" clId="{959058B2-623F-40E0-9B7C-6A0C6D1F0A4C}" dt="2024-12-17T12:17:05.511" v="19" actId="20577"/>
        <pc:sldMkLst>
          <pc:docMk/>
          <pc:sldMk cId="1625672794" sldId="776"/>
        </pc:sldMkLst>
        <pc:spChg chg="mod">
          <ac:chgData name="Egidijus Braciška" userId="bde26b94-9573-4360-a558-f5fbc4472024" providerId="ADAL" clId="{959058B2-623F-40E0-9B7C-6A0C6D1F0A4C}" dt="2024-12-17T12:17:05.511" v="19" actId="20577"/>
          <ac:spMkLst>
            <pc:docMk/>
            <pc:sldMk cId="1625672794" sldId="776"/>
            <ac:spMk id="25" creationId="{F2FC2047-333E-630B-134C-04827588E5E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rgbClr val="8C5FBE"/>
              </a:solidFill>
              <a:ln>
                <a:noFill/>
              </a:ln>
              <a:effectLst/>
            </c:spPr>
            <c:extLst>
              <c:ext xmlns:c16="http://schemas.microsoft.com/office/drawing/2014/chart" uri="{C3380CC4-5D6E-409C-BE32-E72D297353CC}">
                <c16:uniqueId val="{00000000-9DB5-400B-AE46-700D37FE3394}"/>
              </c:ext>
            </c:extLst>
          </c:dPt>
          <c:cat>
            <c:strRef>
              <c:f>Sheet1!$A$2:$A$3</c:f>
              <c:strCache>
                <c:ptCount val="2"/>
                <c:pt idx="0">
                  <c:v>Projektų vertė</c:v>
                </c:pt>
                <c:pt idx="1">
                  <c:v>Prašomas finansavimas</c:v>
                </c:pt>
              </c:strCache>
            </c:strRef>
          </c:cat>
          <c:val>
            <c:numRef>
              <c:f>Sheet1!$B$2:$B$3</c:f>
              <c:numCache>
                <c:formatCode>0.00</c:formatCode>
                <c:ptCount val="2"/>
                <c:pt idx="0">
                  <c:v>49425866.899999999</c:v>
                </c:pt>
                <c:pt idx="1">
                  <c:v>33394145.91</c:v>
                </c:pt>
              </c:numCache>
            </c:numRef>
          </c:val>
          <c:extLst>
            <c:ext xmlns:c16="http://schemas.microsoft.com/office/drawing/2014/chart" uri="{C3380CC4-5D6E-409C-BE32-E72D297353CC}">
              <c16:uniqueId val="{00000000-B32E-5E4E-AA80-A1C0B24D9888}"/>
            </c:ext>
          </c:extLst>
        </c:ser>
        <c:ser>
          <c:idx val="1"/>
          <c:order val="1"/>
          <c:tx>
            <c:strRef>
              <c:f>Sheet1!$C$1</c:f>
              <c:strCache>
                <c:ptCount val="1"/>
                <c:pt idx="0">
                  <c:v>Series 2</c:v>
                </c:pt>
              </c:strCache>
            </c:strRef>
          </c:tx>
          <c:spPr>
            <a:solidFill>
              <a:srgbClr val="8C5FBE"/>
            </a:solidFill>
            <a:ln>
              <a:noFill/>
            </a:ln>
            <a:effectLst/>
          </c:spPr>
          <c:invertIfNegative val="0"/>
          <c:dLbls>
            <c:dLbl>
              <c:idx val="1"/>
              <c:tx>
                <c:rich>
                  <a:bodyPr/>
                  <a:lstStyle/>
                  <a:p>
                    <a:r>
                      <a:rPr lang="en-US"/>
                      <a:t>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66F9-400A-AA87-2810D0050306}"/>
                </c:ext>
              </c:extLst>
            </c:dLbl>
            <c:spPr>
              <a:noFill/>
              <a:ln>
                <a:noFill/>
              </a:ln>
              <a:effectLst/>
            </c:spPr>
            <c:txPr>
              <a:bodyPr rot="0" spcFirstLastPara="1" vertOverflow="ellipsis" vert="horz" wrap="square" lIns="38100" tIns="19050" rIns="38100" bIns="19050" anchor="ctr" anchorCtr="0">
                <a:spAutoFit/>
              </a:bodyPr>
              <a:lstStyle/>
              <a:p>
                <a:pPr algn="ctr" rtl="0">
                  <a:defRPr lang="en-US" sz="2800" b="0" i="0" u="none" strike="noStrike" kern="1200" baseline="0">
                    <a:solidFill>
                      <a:srgbClr val="FFFFFF"/>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Projektų vertė</c:v>
                </c:pt>
                <c:pt idx="1">
                  <c:v>Prašomas finansavimas</c:v>
                </c:pt>
              </c:strCache>
            </c:strRef>
          </c:cat>
          <c:val>
            <c:numRef>
              <c:f>Sheet1!$C$2:$C$3</c:f>
              <c:numCache>
                <c:formatCode>General</c:formatCode>
                <c:ptCount val="2"/>
              </c:numCache>
            </c:numRef>
          </c:val>
          <c:extLst>
            <c:ext xmlns:c16="http://schemas.microsoft.com/office/drawing/2014/chart" uri="{C3380CC4-5D6E-409C-BE32-E72D297353CC}">
              <c16:uniqueId val="{00000001-B32E-5E4E-AA80-A1C0B24D9888}"/>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lt-LT"/>
          </a:p>
        </c:txPr>
        <c:crossAx val="661473104"/>
        <c:crosses val="autoZero"/>
        <c:auto val="1"/>
        <c:lblAlgn val="l"/>
        <c:lblOffset val="100"/>
        <c:noMultiLvlLbl val="0"/>
      </c:catAx>
      <c:valAx>
        <c:axId val="66147310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219006695892684E-2"/>
          <c:y val="2.5549439114662183E-2"/>
          <c:w val="0.79521947144936955"/>
          <c:h val="0.88444872459285317"/>
        </c:manualLayout>
      </c:layout>
      <c:barChart>
        <c:barDir val="col"/>
        <c:grouping val="clustered"/>
        <c:varyColors val="0"/>
        <c:ser>
          <c:idx val="0"/>
          <c:order val="0"/>
          <c:tx>
            <c:strRef>
              <c:f>Lapas1!$B$1</c:f>
              <c:strCache>
                <c:ptCount val="1"/>
                <c:pt idx="0">
                  <c:v>1 seka</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Pt>
            <c:idx val="1"/>
            <c:invertIfNegative val="0"/>
            <c:bubble3D val="0"/>
            <c:spPr>
              <a:solidFill>
                <a:srgbClr val="6C30EE"/>
              </a:solidFill>
              <a:ln>
                <a:noFill/>
              </a:ln>
              <a:effectLst/>
            </c:spPr>
            <c:extLst>
              <c:ext xmlns:c16="http://schemas.microsoft.com/office/drawing/2014/chart" uri="{C3380CC4-5D6E-409C-BE32-E72D297353CC}">
                <c16:uniqueId val="{00000003-678D-489D-9655-5C1121ADA709}"/>
              </c:ext>
            </c:extLst>
          </c:dPt>
          <c:dLbls>
            <c:dLbl>
              <c:idx val="0"/>
              <c:layout>
                <c:manualLayout>
                  <c:x val="1.0067393783899573E-2"/>
                  <c:y val="0"/>
                </c:manualLayout>
              </c:layout>
              <c:tx>
                <c:rich>
                  <a:bodyPr rot="0" spcFirstLastPara="1" vertOverflow="ellipsis" vert="horz" wrap="square" lIns="38100" tIns="19050" rIns="38100" bIns="19050" anchor="ctr" anchorCtr="1">
                    <a:spAutoFit/>
                  </a:bodyPr>
                  <a:lstStyle/>
                  <a:p>
                    <a:pPr>
                      <a:defRPr lang="en-US" sz="1400" b="1" i="0" u="none" strike="noStrike" kern="1200" baseline="0">
                        <a:solidFill>
                          <a:srgbClr val="DADDEC"/>
                        </a:solidFill>
                        <a:latin typeface="Verdana" panose="020B0604030504040204" pitchFamily="34" charset="0"/>
                        <a:ea typeface="Verdana" panose="020B0604030504040204" pitchFamily="34" charset="0"/>
                        <a:cs typeface="+mn-cs"/>
                      </a:defRPr>
                    </a:pPr>
                    <a:r>
                      <a:rPr lang="en-US" sz="1400" b="1" i="0" u="none" strike="noStrike" baseline="0" dirty="0">
                        <a:effectLst/>
                      </a:rPr>
                      <a:t>24,103,596.67</a:t>
                    </a:r>
                    <a:r>
                      <a:rPr lang="en-US" sz="1400" b="1" i="0" u="none" strike="noStrike" baseline="0" dirty="0"/>
                      <a:t> </a:t>
                    </a:r>
                    <a:endParaRPr lang="en-US" dirty="0"/>
                  </a:p>
                </c:rich>
              </c:tx>
              <c:spPr>
                <a:noFill/>
                <a:ln>
                  <a:noFill/>
                </a:ln>
                <a:effectLst/>
              </c:spPr>
              <c:txPr>
                <a:bodyPr rot="0" spcFirstLastPara="1" vertOverflow="ellipsis" vert="horz" wrap="square" lIns="38100" tIns="19050" rIns="38100" bIns="19050" anchor="ctr" anchorCtr="1">
                  <a:spAutoFit/>
                </a:bodyPr>
                <a:lstStyle/>
                <a:p>
                  <a:pPr>
                    <a:defRPr lang="en-US" sz="1400" b="1" i="0" u="none" strike="noStrike" kern="1200" baseline="0">
                      <a:solidFill>
                        <a:srgbClr val="DADDEC"/>
                      </a:solidFill>
                      <a:latin typeface="Verdana" panose="020B0604030504040204" pitchFamily="34" charset="0"/>
                      <a:ea typeface="Verdana" panose="020B0604030504040204" pitchFamily="34" charset="0"/>
                      <a:cs typeface="+mn-cs"/>
                    </a:defRPr>
                  </a:pPr>
                  <a:endParaRPr lang="lt-LT"/>
                </a:p>
              </c:txPr>
              <c:showLegendKey val="0"/>
              <c:showVal val="1"/>
              <c:showCatName val="0"/>
              <c:showSerName val="0"/>
              <c:showPercent val="0"/>
              <c:showBubbleSize val="0"/>
              <c:extLst>
                <c:ext xmlns:c15="http://schemas.microsoft.com/office/drawing/2012/chart" uri="{CE6537A1-D6FC-4f65-9D91-7224C49458BB}">
                  <c15:layout>
                    <c:manualLayout>
                      <c:w val="0.37787243468311149"/>
                      <c:h val="7.7073031392440192E-2"/>
                    </c:manualLayout>
                  </c15:layout>
                  <c15:showDataLabelsRange val="0"/>
                </c:ext>
                <c:ext xmlns:c16="http://schemas.microsoft.com/office/drawing/2014/chart" uri="{C3380CC4-5D6E-409C-BE32-E72D297353CC}">
                  <c16:uniqueId val="{00000000-5173-44EA-8F1B-294D72C087C4}"/>
                </c:ext>
              </c:extLst>
            </c:dLbl>
            <c:dLbl>
              <c:idx val="1"/>
              <c:layout>
                <c:manualLayout>
                  <c:x val="-2.560560639457303E-3"/>
                  <c:y val="-1.8656731644216291E-2"/>
                </c:manualLayout>
              </c:layout>
              <c:tx>
                <c:rich>
                  <a:bodyPr/>
                  <a:lstStyle/>
                  <a:p>
                    <a:r>
                      <a:rPr lang="en-US" sz="1600" b="1" i="0" u="none" strike="noStrike" baseline="0" dirty="0">
                        <a:effectLst/>
                      </a:rPr>
                      <a:t>15,341,402.76</a:t>
                    </a:r>
                    <a:r>
                      <a:rPr lang="en-US" sz="1600" b="1" i="0" u="none" strike="noStrike" baseline="0" dirty="0"/>
                      <a:t> </a:t>
                    </a:r>
                    <a:endParaRPr lang="en-US" sz="1600" b="1" dirty="0"/>
                  </a:p>
                </c:rich>
              </c:tx>
              <c:showLegendKey val="0"/>
              <c:showVal val="1"/>
              <c:showCatName val="0"/>
              <c:showSerName val="0"/>
              <c:showPercent val="0"/>
              <c:showBubbleSize val="0"/>
              <c:extLst>
                <c:ext xmlns:c15="http://schemas.microsoft.com/office/drawing/2012/chart" uri="{CE6537A1-D6FC-4f65-9D91-7224C49458BB}">
                  <c15:layout>
                    <c:manualLayout>
                      <c:w val="0.37850410985213956"/>
                      <c:h val="7.7073031392440192E-2"/>
                    </c:manualLayout>
                  </c15:layout>
                  <c15:showDataLabelsRange val="0"/>
                </c:ext>
                <c:ext xmlns:c16="http://schemas.microsoft.com/office/drawing/2014/chart" uri="{C3380CC4-5D6E-409C-BE32-E72D297353CC}">
                  <c16:uniqueId val="{00000003-678D-489D-9655-5C1121ADA709}"/>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Lapas1!$A$2:$A$3</c:f>
              <c:strCache>
                <c:ptCount val="2"/>
                <c:pt idx="0">
                  <c:v>Tinkamos finansuoti išlaidos, Eur</c:v>
                </c:pt>
                <c:pt idx="1">
                  <c:v>Prašoma finansavimo suma, Eur</c:v>
                </c:pt>
              </c:strCache>
            </c:strRef>
          </c:cat>
          <c:val>
            <c:numRef>
              <c:f>Lapas1!$B$2:$B$3</c:f>
              <c:numCache>
                <c:formatCode>#,##0.00</c:formatCode>
                <c:ptCount val="2"/>
                <c:pt idx="0">
                  <c:v>24103596.670000002</c:v>
                </c:pt>
                <c:pt idx="1">
                  <c:v>15341402.76</c:v>
                </c:pt>
              </c:numCache>
            </c:numRef>
          </c:val>
          <c:extLst>
            <c:ext xmlns:c16="http://schemas.microsoft.com/office/drawing/2014/chart" uri="{C3380CC4-5D6E-409C-BE32-E72D297353CC}">
              <c16:uniqueId val="{00000000-678D-489D-9655-5C1121ADA709}"/>
            </c:ext>
          </c:extLst>
        </c:ser>
        <c:dLbls>
          <c:showLegendKey val="0"/>
          <c:showVal val="0"/>
          <c:showCatName val="0"/>
          <c:showSerName val="0"/>
          <c:showPercent val="0"/>
          <c:showBubbleSize val="0"/>
        </c:dLbls>
        <c:gapWidth val="100"/>
        <c:overlap val="-24"/>
        <c:axId val="614005072"/>
        <c:axId val="613991632"/>
      </c:barChart>
      <c:catAx>
        <c:axId val="61400507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lt-LT"/>
          </a:p>
        </c:txPr>
        <c:crossAx val="613991632"/>
        <c:crosses val="autoZero"/>
        <c:auto val="1"/>
        <c:lblAlgn val="ctr"/>
        <c:lblOffset val="100"/>
        <c:noMultiLvlLbl val="0"/>
      </c:catAx>
      <c:valAx>
        <c:axId val="613991632"/>
        <c:scaling>
          <c:orientation val="minMax"/>
        </c:scaling>
        <c:delete val="1"/>
        <c:axPos val="l"/>
        <c:majorGridlines>
          <c:spPr>
            <a:ln w="9525" cap="flat" cmpd="sng" algn="ctr">
              <a:solidFill>
                <a:schemeClr val="tx2">
                  <a:lumMod val="15000"/>
                  <a:lumOff val="85000"/>
                </a:schemeClr>
              </a:solidFill>
              <a:round/>
            </a:ln>
            <a:effectLst/>
          </c:spPr>
        </c:majorGridlines>
        <c:numFmt formatCode="#,##0.00" sourceLinked="1"/>
        <c:majorTickMark val="none"/>
        <c:minorTickMark val="none"/>
        <c:tickLblPos val="nextTo"/>
        <c:crossAx val="6140050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rawings/drawing1.xml><?xml version="1.0" encoding="utf-8"?>
<c:userShapes xmlns:c="http://schemas.openxmlformats.org/drawingml/2006/chart">
  <cdr:relSizeAnchor xmlns:cdr="http://schemas.openxmlformats.org/drawingml/2006/chartDrawing">
    <cdr:from>
      <cdr:x>0.03173</cdr:x>
      <cdr:y>0.10526</cdr:y>
    </cdr:from>
    <cdr:to>
      <cdr:x>0.41162</cdr:x>
      <cdr:y>0.25267</cdr:y>
    </cdr:to>
    <cdr:sp macro="" textlink="">
      <cdr:nvSpPr>
        <cdr:cNvPr id="2" name="TextBox 1">
          <a:extLst xmlns:a="http://schemas.openxmlformats.org/drawingml/2006/main">
            <a:ext uri="{FF2B5EF4-FFF2-40B4-BE49-F238E27FC236}">
              <a16:creationId xmlns:a16="http://schemas.microsoft.com/office/drawing/2014/main" id="{9F83BAD0-361D-355F-B3CB-408CB0F7840A}"/>
            </a:ext>
          </a:extLst>
        </cdr:cNvPr>
        <cdr:cNvSpPr txBox="1"/>
      </cdr:nvSpPr>
      <cdr:spPr>
        <a:xfrm xmlns:a="http://schemas.openxmlformats.org/drawingml/2006/main">
          <a:off x="160477" y="468848"/>
          <a:ext cx="1921310" cy="65657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2000" b="1" dirty="0">
              <a:solidFill>
                <a:schemeClr val="bg1">
                  <a:lumMod val="95000"/>
                </a:schemeClr>
              </a:solidFill>
            </a:rPr>
            <a:t>49,425,866.90</a:t>
          </a:r>
          <a:r>
            <a:rPr lang="en-US" sz="2000" dirty="0">
              <a:solidFill>
                <a:schemeClr val="bg1">
                  <a:lumMod val="95000"/>
                </a:schemeClr>
              </a:solidFill>
            </a:rPr>
            <a:t> </a:t>
          </a:r>
          <a:r>
            <a:rPr lang="lt-LT" sz="2000" b="1" dirty="0">
              <a:solidFill>
                <a:schemeClr val="bg1">
                  <a:lumMod val="95000"/>
                </a:schemeClr>
              </a:solidFill>
            </a:rPr>
            <a:t>Eur</a:t>
          </a:r>
        </a:p>
      </cdr:txBody>
    </cdr:sp>
  </cdr:relSizeAnchor>
  <cdr:relSizeAnchor xmlns:cdr="http://schemas.openxmlformats.org/drawingml/2006/chartDrawing">
    <cdr:from>
      <cdr:x>0.48704</cdr:x>
      <cdr:y>0.329</cdr:y>
    </cdr:from>
    <cdr:to>
      <cdr:x>0.87053</cdr:x>
      <cdr:y>0.41551</cdr:y>
    </cdr:to>
    <cdr:sp macro="" textlink="">
      <cdr:nvSpPr>
        <cdr:cNvPr id="3" name="TextBox 1">
          <a:extLst xmlns:a="http://schemas.openxmlformats.org/drawingml/2006/main">
            <a:ext uri="{FF2B5EF4-FFF2-40B4-BE49-F238E27FC236}">
              <a16:creationId xmlns:a16="http://schemas.microsoft.com/office/drawing/2014/main" id="{DA139A3B-2A06-D129-00C7-1966206037A5}"/>
            </a:ext>
          </a:extLst>
        </cdr:cNvPr>
        <cdr:cNvSpPr txBox="1"/>
      </cdr:nvSpPr>
      <cdr:spPr>
        <a:xfrm xmlns:a="http://schemas.openxmlformats.org/drawingml/2006/main">
          <a:off x="2463246" y="1465451"/>
          <a:ext cx="1939533" cy="38528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a:solidFill>
                <a:schemeClr val="bg1"/>
              </a:solidFill>
            </a:rPr>
            <a:t>33,394,145.91</a:t>
          </a:r>
          <a:r>
            <a:rPr lang="lt-LT" sz="2000" b="1" dirty="0">
              <a:solidFill>
                <a:schemeClr val="bg1"/>
              </a:solidFill>
            </a:rPr>
            <a:t> </a:t>
          </a:r>
          <a:r>
            <a:rPr lang="lt-LT" sz="1800" b="1" dirty="0">
              <a:solidFill>
                <a:schemeClr val="bg1">
                  <a:lumMod val="95000"/>
                </a:schemeClr>
              </a:solidFill>
            </a:rPr>
            <a:t>Eur</a:t>
          </a:r>
          <a:r>
            <a:rPr lang="en-US" sz="1800" dirty="0">
              <a:solidFill>
                <a:schemeClr val="bg1"/>
              </a:solidFill>
            </a:rPr>
            <a:t> </a:t>
          </a:r>
          <a:endParaRPr lang="lt-LT" sz="1800" dirty="0">
            <a:solidFill>
              <a:schemeClr val="bg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12/18/2024</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seimas.lrs.lt/portal/legalAct/lt/TAD/fd3d3843f26111ecbfe9c72e552dd5bd/asr"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8</a:t>
            </a:fld>
            <a:endParaRPr lang="en-LT"/>
          </a:p>
        </p:txBody>
      </p:sp>
    </p:spTree>
    <p:extLst>
      <p:ext uri="{BB962C8B-B14F-4D97-AF65-F5344CB8AC3E}">
        <p14:creationId xmlns:p14="http://schemas.microsoft.com/office/powerpoint/2010/main" val="2754727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effectLst/>
                <a:latin typeface="Times New Roman" panose="02020603050405020304" pitchFamily="18" charset="0"/>
                <a:ea typeface="Times New Roman" panose="02020603050405020304" pitchFamily="18" charset="0"/>
              </a:rPr>
              <a:t>Paminėti</a:t>
            </a:r>
            <a:r>
              <a:rPr lang="en-US" sz="1200" dirty="0">
                <a:effectLst/>
                <a:latin typeface="Times New Roman" panose="02020603050405020304" pitchFamily="18" charset="0"/>
                <a:ea typeface="Times New Roman" panose="02020603050405020304" pitchFamily="18" charset="0"/>
              </a:rPr>
              <a:t>: </a:t>
            </a:r>
            <a:r>
              <a:rPr lang="lt-LT" sz="1200" dirty="0">
                <a:effectLst/>
                <a:latin typeface="Times New Roman" panose="02020603050405020304" pitchFamily="18" charset="0"/>
                <a:ea typeface="Times New Roman" panose="02020603050405020304" pitchFamily="18" charset="0"/>
              </a:rPr>
              <a:t>Veiklų pradžia suprantama kaip MTEP veiklų darbuotojų įdarbinimo data, pasirašytos pirkimo sutarties data (kai pirkimas pagal Projektų administravimo ir finansavimo taisyklių  7 priedą „Pirkimų taisyklės“ galimas iš vieno tiekėjo arba kvietimo dalyvauti pirkime skelbimo svetainėje </a:t>
            </a:r>
            <a:r>
              <a:rPr lang="lt-LT" sz="1200" dirty="0" err="1">
                <a:effectLst/>
                <a:latin typeface="Times New Roman" panose="02020603050405020304" pitchFamily="18" charset="0"/>
                <a:ea typeface="Times New Roman" panose="02020603050405020304" pitchFamily="18" charset="0"/>
              </a:rPr>
              <a:t>esinvesticijos.lt</a:t>
            </a:r>
            <a:r>
              <a:rPr lang="lt-LT" sz="1200" dirty="0">
                <a:effectLst/>
                <a:latin typeface="Times New Roman" panose="02020603050405020304" pitchFamily="18" charset="0"/>
                <a:ea typeface="Times New Roman" panose="02020603050405020304" pitchFamily="18" charset="0"/>
              </a:rPr>
              <a:t> data (vykdant konkursą arba derybas, kai tokį pirkimo būdą numato Pirkimų taisyklės).</a:t>
            </a:r>
            <a:endParaRPr lang="en-US" dirty="0"/>
          </a:p>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9</a:t>
            </a:fld>
            <a:endParaRPr lang="en-LT"/>
          </a:p>
        </p:txBody>
      </p:sp>
    </p:spTree>
    <p:extLst>
      <p:ext uri="{BB962C8B-B14F-4D97-AF65-F5344CB8AC3E}">
        <p14:creationId xmlns:p14="http://schemas.microsoft.com/office/powerpoint/2010/main" val="1864646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10</a:t>
            </a:fld>
            <a:endParaRPr lang="en-LT"/>
          </a:p>
        </p:txBody>
      </p:sp>
    </p:spTree>
    <p:extLst>
      <p:ext uri="{BB962C8B-B14F-4D97-AF65-F5344CB8AC3E}">
        <p14:creationId xmlns:p14="http://schemas.microsoft.com/office/powerpoint/2010/main" val="1928912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11</a:t>
            </a:fld>
            <a:endParaRPr lang="en-LT"/>
          </a:p>
        </p:txBody>
      </p:sp>
    </p:spTree>
    <p:extLst>
      <p:ext uri="{BB962C8B-B14F-4D97-AF65-F5344CB8AC3E}">
        <p14:creationId xmlns:p14="http://schemas.microsoft.com/office/powerpoint/2010/main" val="676336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13</a:t>
            </a:fld>
            <a:endParaRPr lang="en-LT"/>
          </a:p>
        </p:txBody>
      </p:sp>
    </p:spTree>
    <p:extLst>
      <p:ext uri="{BB962C8B-B14F-4D97-AF65-F5344CB8AC3E}">
        <p14:creationId xmlns:p14="http://schemas.microsoft.com/office/powerpoint/2010/main" val="1133192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200" dirty="0">
                <a:effectLst/>
                <a:latin typeface="Arial" panose="020B0604020202020204" pitchFamily="34" charset="0"/>
                <a:ea typeface="Times New Roman" panose="02020603050405020304" pitchFamily="18" charset="0"/>
              </a:rPr>
              <a:t>Nepasiekus stebėsenos rodiklių – tvarka nustatyta PAFT, </a:t>
            </a:r>
            <a:r>
              <a:rPr lang="lt-LT" sz="1200" u="sng" dirty="0">
                <a:solidFill>
                  <a:srgbClr val="0563C1"/>
                </a:solidFill>
                <a:effectLst/>
                <a:latin typeface="Arial" panose="020B0604020202020204" pitchFamily="34" charset="0"/>
                <a:ea typeface="Times New Roman" panose="02020603050405020304" pitchFamily="18" charset="0"/>
                <a:hlinkClick r:id="rId3"/>
              </a:rPr>
              <a:t>https://e-seimas.lrs.lt/portal/legalAct/lt/TAD/fd3d3843f26111ecbfe9c72e552dd5bd/asr</a:t>
            </a:r>
            <a:r>
              <a:rPr lang="lt-LT" sz="1200" dirty="0">
                <a:effectLst/>
                <a:latin typeface="Arial" panose="020B0604020202020204" pitchFamily="34" charset="0"/>
                <a:ea typeface="Times New Roman" panose="02020603050405020304" pitchFamily="18" charset="0"/>
              </a:rPr>
              <a:t> - žr. PENKTASIS SKIRSNIS STEBĖSENOS RODIKLIAI </a:t>
            </a:r>
          </a:p>
          <a:p>
            <a:endParaRPr lang="lt-LT" sz="12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i="1" dirty="0">
                <a:solidFill>
                  <a:srgbClr val="000000"/>
                </a:solidFill>
                <a:effectLst/>
                <a:latin typeface="Times New Roman" panose="02020603050405020304" pitchFamily="18" charset="0"/>
                <a:ea typeface="Calibri" panose="020F0502020204030204" pitchFamily="34" charset="0"/>
              </a:rPr>
              <a:t>173.4. Jeigu stebėsenos rodiklio reikšmė nepasiekta (skaičiuojant nuo projekto sutartyje nustatytos stebėsenos rodiklio reikšmės) daugiau kaip 50 procentų, projektui skirtas finansavimas mažinamas nuo 16 iki 20 procentų su nepasiekta stebėsenos rodiklio reikšme susijusių tinkamų finansuoti išlaidų sumos.</a:t>
            </a:r>
            <a:endParaRPr lang="lt-LT" sz="1200" dirty="0">
              <a:effectLst/>
              <a:latin typeface="Calibri" panose="020F0502020204030204" pitchFamily="34" charset="0"/>
              <a:ea typeface="Calibri" panose="020F0502020204030204" pitchFamily="34" charset="0"/>
            </a:endParaRPr>
          </a:p>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16</a:t>
            </a:fld>
            <a:endParaRPr lang="en-LT"/>
          </a:p>
        </p:txBody>
      </p:sp>
    </p:spTree>
    <p:extLst>
      <p:ext uri="{BB962C8B-B14F-4D97-AF65-F5344CB8AC3E}">
        <p14:creationId xmlns:p14="http://schemas.microsoft.com/office/powerpoint/2010/main" val="4113890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24</a:t>
            </a:fld>
            <a:endParaRPr lang="en-LT"/>
          </a:p>
        </p:txBody>
      </p:sp>
    </p:spTree>
    <p:extLst>
      <p:ext uri="{BB962C8B-B14F-4D97-AF65-F5344CB8AC3E}">
        <p14:creationId xmlns:p14="http://schemas.microsoft.com/office/powerpoint/2010/main" val="12498258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vadinimo skaidrė">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endParaRPr lang="en-GB"/>
          </a:p>
        </p:txBody>
      </p:sp>
    </p:spTree>
    <p:extLst>
      <p:ext uri="{BB962C8B-B14F-4D97-AF65-F5344CB8AC3E}">
        <p14:creationId xmlns:p14="http://schemas.microsoft.com/office/powerpoint/2010/main" val="1354873502"/>
      </p:ext>
    </p:extLst>
  </p:cSld>
  <p:clrMapOvr>
    <a:masterClrMapping/>
  </p:clrMapOvr>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Lentelių</a:t>
            </a:r>
            <a:br>
              <a:rPr lang="en-GB"/>
            </a:br>
            <a:r>
              <a:rPr lang="en-GB" err="1"/>
              <a:t>dizainas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hf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err="1"/>
              <a:t>Pavadinimas</a:t>
            </a:r>
            <a:br>
              <a:rPr lang="en-GB"/>
            </a:br>
            <a:r>
              <a:rPr lang="en-GB"/>
              <a:t>per dvi </a:t>
            </a:r>
            <a:r>
              <a:rPr lang="en-GB" err="1"/>
              <a:t>eilutes</a:t>
            </a:r>
            <a:endParaRPr lang="en-LT"/>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2638901822"/>
      </p:ext>
    </p:extLst>
  </p:cSld>
  <p:clrMapOvr>
    <a:masterClrMapping/>
  </p:clrMapOvr>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Tree>
    <p:extLst>
      <p:ext uri="{BB962C8B-B14F-4D97-AF65-F5344CB8AC3E}">
        <p14:creationId xmlns:p14="http://schemas.microsoft.com/office/powerpoint/2010/main" val="3372256376"/>
      </p:ext>
    </p:extLst>
  </p:cSld>
  <p:clrMapOvr>
    <a:masterClrMapping/>
  </p:clrMapOvr>
  <p:hf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78%</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33%</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82%</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54%</a:t>
            </a:r>
            <a:endParaRPr lang="en-LT"/>
          </a:p>
        </p:txBody>
      </p:sp>
    </p:spTree>
    <p:extLst>
      <p:ext uri="{BB962C8B-B14F-4D97-AF65-F5344CB8AC3E}">
        <p14:creationId xmlns:p14="http://schemas.microsoft.com/office/powerpoint/2010/main" val="760241152"/>
      </p:ext>
    </p:extLst>
  </p:cSld>
  <p:clrMapOvr>
    <a:masterClrMapping/>
  </p:clrMapOvr>
  <p:hf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2750457225"/>
      </p:ext>
    </p:extLst>
  </p:cSld>
  <p:clrMapOvr>
    <a:masterClrMapping/>
  </p:clrMapOvr>
  <p:hf hdr="0" ftr="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78%</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33%</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82%</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54%</a:t>
            </a:r>
            <a:endParaRPr lang="en-LT">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hf hdr="0" ft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hf hdr="0" ftr="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10%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40%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Tree>
    <p:extLst>
      <p:ext uri="{BB962C8B-B14F-4D97-AF65-F5344CB8AC3E}">
        <p14:creationId xmlns:p14="http://schemas.microsoft.com/office/powerpoint/2010/main" val="490448435"/>
      </p:ext>
    </p:extLst>
  </p:cSld>
  <p:clrMapOvr>
    <a:masterClrMapping/>
  </p:clrMapOvr>
  <p:hf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Tree>
    <p:extLst>
      <p:ext uri="{BB962C8B-B14F-4D97-AF65-F5344CB8AC3E}">
        <p14:creationId xmlns:p14="http://schemas.microsoft.com/office/powerpoint/2010/main" val="1393319885"/>
      </p:ext>
    </p:extLst>
  </p:cSld>
  <p:clrMapOvr>
    <a:masterClrMapping/>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hf hdr="0" ft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10%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40%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hf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hf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1776340060"/>
      </p:ext>
    </p:extLst>
  </p:cSld>
  <p:clrMapOvr>
    <a:masterClrMapping/>
  </p:clrMapOvr>
  <p:hf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hf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hf hdr="0" ftr="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hf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a:t>About our</a:t>
            </a:r>
            <a:br>
              <a:rPr lang="en-GB"/>
            </a:br>
            <a:r>
              <a:rPr lang="en-GB"/>
              <a:t>Lorem ipsum</a:t>
            </a:r>
            <a:br>
              <a:rPr lang="en-GB"/>
            </a:br>
            <a:r>
              <a:rPr lang="en-GB" err="1"/>
              <a:t>dolor</a:t>
            </a:r>
            <a:r>
              <a:rPr lang="en-GB"/>
              <a:t> sit</a:t>
            </a:r>
            <a:endParaRPr lang="en-LT"/>
          </a:p>
        </p:txBody>
      </p:sp>
    </p:spTree>
    <p:extLst>
      <p:ext uri="{BB962C8B-B14F-4D97-AF65-F5344CB8AC3E}">
        <p14:creationId xmlns:p14="http://schemas.microsoft.com/office/powerpoint/2010/main" val="2590789828"/>
      </p:ext>
    </p:extLst>
  </p:cSld>
  <p:clrMapOvr>
    <a:masterClrMapping/>
  </p:clrMapOvr>
  <p:hf hdr="0" ftr="0"/>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hf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hart">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A4F49194-9068-41AA-B460-962319BF96A4}"/>
              </a:ext>
            </a:extLst>
          </p:cNvPr>
          <p:cNvSpPr txBox="1"/>
          <p:nvPr userDrawn="1"/>
        </p:nvSpPr>
        <p:spPr>
          <a:xfrm>
            <a:off x="11072378" y="235732"/>
            <a:ext cx="814647" cy="615553"/>
          </a:xfrm>
          <a:prstGeom prst="rect">
            <a:avLst/>
          </a:prstGeom>
          <a:noFill/>
        </p:spPr>
        <p:txBody>
          <a:bodyPr wrap="none" rtlCol="0">
            <a:spAutoFit/>
          </a:bodyPr>
          <a:lstStyle/>
          <a:p>
            <a:r>
              <a:rPr lang="en-US" sz="3400" b="1" noProof="0">
                <a:solidFill>
                  <a:schemeClr val="accent1"/>
                </a:solidFill>
                <a:latin typeface="Arial Black" panose="020B0A04020102020204" pitchFamily="34" charset="0"/>
              </a:rPr>
              <a:t>FR</a:t>
            </a:r>
          </a:p>
        </p:txBody>
      </p:sp>
      <p:grpSp>
        <p:nvGrpSpPr>
          <p:cNvPr id="28" name="Group 27">
            <a:extLst>
              <a:ext uri="{FF2B5EF4-FFF2-40B4-BE49-F238E27FC236}">
                <a16:creationId xmlns:a16="http://schemas.microsoft.com/office/drawing/2014/main" id="{5806E656-313A-47B1-B381-D004200F7A01}"/>
              </a:ext>
            </a:extLst>
          </p:cNvPr>
          <p:cNvGrpSpPr/>
          <p:nvPr userDrawn="1"/>
        </p:nvGrpSpPr>
        <p:grpSpPr>
          <a:xfrm flipH="1">
            <a:off x="7561328" y="0"/>
            <a:ext cx="4831840" cy="3541007"/>
            <a:chOff x="-192127" y="-2"/>
            <a:chExt cx="4831840" cy="3367272"/>
          </a:xfrm>
        </p:grpSpPr>
        <p:sp>
          <p:nvSpPr>
            <p:cNvPr id="29" name="Diagonal Stripe 28">
              <a:extLst>
                <a:ext uri="{FF2B5EF4-FFF2-40B4-BE49-F238E27FC236}">
                  <a16:creationId xmlns:a16="http://schemas.microsoft.com/office/drawing/2014/main" id="{65F8E2DA-4BB4-4421-9172-A11AF38DFEF4}"/>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tx1"/>
                </a:solidFill>
              </a:endParaRPr>
            </a:p>
          </p:txBody>
        </p:sp>
        <p:cxnSp>
          <p:nvCxnSpPr>
            <p:cNvPr id="30" name="Straight Connector 29">
              <a:extLst>
                <a:ext uri="{FF2B5EF4-FFF2-40B4-BE49-F238E27FC236}">
                  <a16:creationId xmlns:a16="http://schemas.microsoft.com/office/drawing/2014/main" id="{6EDB47F2-B6A7-40B4-8A2C-06719F75C085}"/>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Parallelogram 30">
              <a:extLst>
                <a:ext uri="{FF2B5EF4-FFF2-40B4-BE49-F238E27FC236}">
                  <a16:creationId xmlns:a16="http://schemas.microsoft.com/office/drawing/2014/main" id="{B188E7A9-2351-4B68-98B8-10099CB39CD2}"/>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sp>
        <p:nvSpPr>
          <p:cNvPr id="33" name="Parallelogram 32">
            <a:extLst>
              <a:ext uri="{FF2B5EF4-FFF2-40B4-BE49-F238E27FC236}">
                <a16:creationId xmlns:a16="http://schemas.microsoft.com/office/drawing/2014/main" id="{F088C182-BF10-45B2-B159-7702E00D31D4}"/>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a:p>
        </p:txBody>
      </p:sp>
      <p:sp>
        <p:nvSpPr>
          <p:cNvPr id="34" name="Text Placeholder 4" title="Subtitle">
            <a:extLst>
              <a:ext uri="{FF2B5EF4-FFF2-40B4-BE49-F238E27FC236}">
                <a16:creationId xmlns:a16="http://schemas.microsoft.com/office/drawing/2014/main" id="{FB561B16-2788-452A-B7AF-A482256DCDF2}"/>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accent6"/>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D6990C03-1647-2044-B335-6F5F19E4E5FC}"/>
              </a:ext>
            </a:extLst>
          </p:cNvPr>
          <p:cNvSpPr>
            <a:spLocks noGrp="1"/>
          </p:cNvSpPr>
          <p:nvPr>
            <p:ph type="ftr" sz="quarter" idx="17"/>
          </p:nvPr>
        </p:nvSpPr>
        <p:spPr/>
        <p:txBody>
          <a:bodyPr/>
          <a:lstStyle/>
          <a:p>
            <a:endParaRPr lang="en-US" noProof="0"/>
          </a:p>
        </p:txBody>
      </p:sp>
      <p:sp>
        <p:nvSpPr>
          <p:cNvPr id="3" name="Slide Number Placeholder 2">
            <a:extLst>
              <a:ext uri="{FF2B5EF4-FFF2-40B4-BE49-F238E27FC236}">
                <a16:creationId xmlns:a16="http://schemas.microsoft.com/office/drawing/2014/main" id="{4F03A7CC-E6DC-1544-BE55-15EC1718B77C}"/>
              </a:ext>
            </a:extLst>
          </p:cNvPr>
          <p:cNvSpPr>
            <a:spLocks noGrp="1"/>
          </p:cNvSpPr>
          <p:nvPr>
            <p:ph type="sldNum" sz="quarter" idx="18"/>
          </p:nvPr>
        </p:nvSpPr>
        <p:spPr/>
        <p:txBody>
          <a:bodyPr/>
          <a:lstStyle/>
          <a:p>
            <a:fld id="{8699F50C-BE38-4BD0-BA84-9B090E1F2B9B}" type="slidenum">
              <a:rPr lang="en-US" noProof="0" smtClean="0"/>
              <a:t>‹#›</a:t>
            </a:fld>
            <a:endParaRPr lang="en-US" noProof="0"/>
          </a:p>
        </p:txBody>
      </p:sp>
      <p:sp>
        <p:nvSpPr>
          <p:cNvPr id="17" name="Title 1" title="Title ">
            <a:extLst>
              <a:ext uri="{FF2B5EF4-FFF2-40B4-BE49-F238E27FC236}">
                <a16:creationId xmlns:a16="http://schemas.microsoft.com/office/drawing/2014/main" id="{BDEC780E-6412-1344-A62E-6B84E9CCB678}"/>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accent1"/>
                </a:solidFill>
              </a:defRPr>
            </a:lvl1pPr>
          </a:lstStyle>
          <a:p>
            <a:r>
              <a:rPr lang="en-US" noProof="0"/>
              <a:t>Click to Edit Master Title Style </a:t>
            </a:r>
          </a:p>
        </p:txBody>
      </p:sp>
      <p:sp>
        <p:nvSpPr>
          <p:cNvPr id="5" name="Text Placeholder 4">
            <a:extLst>
              <a:ext uri="{FF2B5EF4-FFF2-40B4-BE49-F238E27FC236}">
                <a16:creationId xmlns:a16="http://schemas.microsoft.com/office/drawing/2014/main" id="{2C82AC85-33B6-2B49-8BF4-08414444375C}"/>
              </a:ext>
            </a:extLst>
          </p:cNvPr>
          <p:cNvSpPr>
            <a:spLocks noGrp="1"/>
          </p:cNvSpPr>
          <p:nvPr>
            <p:ph type="body" sz="quarter" idx="19" hasCustomPrompt="1"/>
          </p:nvPr>
        </p:nvSpPr>
        <p:spPr>
          <a:xfrm>
            <a:off x="531814" y="2005762"/>
            <a:ext cx="5225764" cy="4083888"/>
          </a:xfrm>
          <a:prstGeom prst="rect">
            <a:avLst/>
          </a:prstGeom>
        </p:spPr>
        <p:txBody>
          <a:bodyPr/>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en-US" noProof="0"/>
              <a:t>Text here</a:t>
            </a:r>
          </a:p>
        </p:txBody>
      </p:sp>
      <p:sp>
        <p:nvSpPr>
          <p:cNvPr id="20" name="Chart Placeholder 2" title="Chart">
            <a:extLst>
              <a:ext uri="{FF2B5EF4-FFF2-40B4-BE49-F238E27FC236}">
                <a16:creationId xmlns:a16="http://schemas.microsoft.com/office/drawing/2014/main" id="{0EF0FD2A-B62A-4931-846D-2602DED26606}"/>
              </a:ext>
            </a:extLst>
          </p:cNvPr>
          <p:cNvSpPr>
            <a:spLocks noGrp="1"/>
          </p:cNvSpPr>
          <p:nvPr>
            <p:ph type="chart" sz="quarter" idx="10"/>
          </p:nvPr>
        </p:nvSpPr>
        <p:spPr>
          <a:xfrm>
            <a:off x="5796114" y="2005762"/>
            <a:ext cx="5719397" cy="4084470"/>
          </a:xfrm>
          <a:prstGeom prst="rect">
            <a:avLst/>
          </a:prstGeom>
        </p:spPr>
        <p:txBody>
          <a:bodyPr vert="horz" lIns="91420" tIns="45710" rIns="91420" bIns="45710">
            <a:noAutofit/>
          </a:bodyPr>
          <a:lstStyle>
            <a:lvl1pPr marL="0" indent="0" algn="ctr">
              <a:buNone/>
              <a:defRPr sz="2000" b="0" i="0">
                <a:solidFill>
                  <a:schemeClr val="tx1"/>
                </a:solidFill>
                <a:latin typeface="+mn-lt"/>
                <a:cs typeface="CiscoSans ExtraLight"/>
              </a:defRPr>
            </a:lvl1pPr>
          </a:lstStyle>
          <a:p>
            <a:pPr lvl="0"/>
            <a:r>
              <a:rPr lang="lt-LT" noProof="0"/>
              <a:t>Spustelėkite piktogramą, jei norite pridėti diagramą</a:t>
            </a:r>
            <a:endParaRPr lang="en-US" noProof="0"/>
          </a:p>
        </p:txBody>
      </p:sp>
    </p:spTree>
    <p:extLst>
      <p:ext uri="{BB962C8B-B14F-4D97-AF65-F5344CB8AC3E}">
        <p14:creationId xmlns:p14="http://schemas.microsoft.com/office/powerpoint/2010/main" val="3114828425"/>
      </p:ext>
    </p:extLst>
  </p:cSld>
  <p:clrMapOvr>
    <a:masterClrMapping/>
  </p:clrMapOvr>
  <p:hf hdr="0" ftr="0"/>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endParaRPr lang="en-GB"/>
          </a:p>
        </p:txBody>
      </p:sp>
    </p:spTree>
    <p:extLst>
      <p:ext uri="{BB962C8B-B14F-4D97-AF65-F5344CB8AC3E}">
        <p14:creationId xmlns:p14="http://schemas.microsoft.com/office/powerpoint/2010/main" val="755162546"/>
      </p:ext>
    </p:extLst>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a:t>The </a:t>
            </a:r>
            <a:r>
              <a:rPr lang="en-GB" err="1"/>
              <a:t>Amenties</a:t>
            </a:r>
            <a:endParaRPr lang="en-GB"/>
          </a:p>
          <a:p>
            <a:pPr lvl="0"/>
            <a:r>
              <a:rPr lang="en-GB"/>
              <a:t>Will you get</a:t>
            </a: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Tree>
    <p:extLst>
      <p:ext uri="{BB962C8B-B14F-4D97-AF65-F5344CB8AC3E}">
        <p14:creationId xmlns:p14="http://schemas.microsoft.com/office/powerpoint/2010/main" val="1102475713"/>
      </p:ext>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1518169739"/>
      </p:ext>
    </p:extLst>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3134336242"/>
      </p:ext>
    </p:extLst>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Tree>
    <p:extLst>
      <p:ext uri="{BB962C8B-B14F-4D97-AF65-F5344CB8AC3E}">
        <p14:creationId xmlns:p14="http://schemas.microsoft.com/office/powerpoint/2010/main" val="4061202055"/>
      </p:ext>
    </p:extLst>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Tree>
    <p:extLst>
      <p:ext uri="{BB962C8B-B14F-4D97-AF65-F5344CB8AC3E}">
        <p14:creationId xmlns:p14="http://schemas.microsoft.com/office/powerpoint/2010/main" val="1022430469"/>
      </p:ext>
    </p:extLst>
  </p:cSld>
  <p:clrMapOvr>
    <a:masterClrMapping/>
  </p:clrMapOvr>
  <p:hf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endParaRPr lang="en-LT"/>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LT"/>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 id="2147483691" r:id="rId29"/>
  </p:sldLayoutIdLst>
  <p:hf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2021.esinvesticijos.lt/igyvendinimas-1/viesinimas"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ec.europa.eu/regional_policy/policy/communication/online-generator_lt?lang=lt"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hyperlink" Target="https://2021.esinvesticijos.lt/uploads/documents/images/Dokumentai/Iliustracijos.zip" TargetMode="External"/><Relationship Id="rId4" Type="http://schemas.openxmlformats.org/officeDocument/2006/relationships/hyperlink" Target="https://2014.esinvesticijos.lt/uploads/ck_documents/fm/files/2021-2027%20zenklas/EK%20logotipo%20perdarymas.zi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4.xml"/><Relationship Id="rId5" Type="http://schemas.openxmlformats.org/officeDocument/2006/relationships/hyperlink" Target="https://2021.esinvesticijos.lt/uploads/documents/images/Dokumentai/Iliustracijos.zip" TargetMode="External"/><Relationship Id="rId4" Type="http://schemas.openxmlformats.org/officeDocument/2006/relationships/hyperlink" Target="https://2014.esinvesticijos.lt/uploads/ck_documents/fm/files/2021-2027%20zenklas/EK%20logotipo%20perdarymas.zip"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2014.esinvesticijos.lt/uploads/ck_documents/fm/files/2021-2027%20zenklas/EK%20logotipo%20perdarymas.zip" TargetMode="External"/><Relationship Id="rId7" Type="http://schemas.openxmlformats.org/officeDocument/2006/relationships/hyperlink" Target="https://inovacijuagentura.lt/turinys/bendra-informacija-projektu-vykdytojams.html?lang=lt"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hyperlink" Target="https://2021.esinvesticijos.lt/uploads/documents/images/Dokumentai/Socialiniai%20tinklai.zip" TargetMode="External"/><Relationship Id="rId4" Type="http://schemas.openxmlformats.org/officeDocument/2006/relationships/hyperlink" Target="https://2021.esinvesticijos.lt/uploads/documents/images/Dokumentai/Iliustracijos.zip"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svg"/><Relationship Id="rId2" Type="http://schemas.openxmlformats.org/officeDocument/2006/relationships/image" Target="../media/image37.png"/><Relationship Id="rId1" Type="http://schemas.openxmlformats.org/officeDocument/2006/relationships/slideLayout" Target="../slideLayouts/slideLayout13.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svg"/><Relationship Id="rId4" Type="http://schemas.openxmlformats.org/officeDocument/2006/relationships/image" Target="../media/image39.png"/><Relationship Id="rId9" Type="http://schemas.openxmlformats.org/officeDocument/2006/relationships/image" Target="../media/image44.png"/></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hyperlink" Target="https://2021.esinvesticijos.lt/uploads/documents/docs/2024-12/a9cd0dbae51a3a37aa6aee1eb7cdbd82a1a614afd37990ef714d194517142fe0.docx" TargetMode="External"/><Relationship Id="rId7" Type="http://schemas.openxmlformats.org/officeDocument/2006/relationships/hyperlink" Target="https://2021.esinvesticijos.lt/uploads/documents/docs/2024-12/ab8c2e57343a153bf69dcf696a4fed917796dd0bd4729d1d0db019d9dc73cfec.docx"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hyperlink" Target="https://2021.esinvesticijos.lt/uploads/documents/docs/2024-12/7fc128faee64a02cc0c860d3c40b9bd63410e0fd9e4621cc534915e6f3329775.docx" TargetMode="External"/><Relationship Id="rId5" Type="http://schemas.openxmlformats.org/officeDocument/2006/relationships/hyperlink" Target="https://2021.esinvesticijos.lt/uploads/documents/docs/2024-12/31c66f86b00122564d09f3a38f2e85be984a33bb439da753d400bb887002c1bd.docx" TargetMode="External"/><Relationship Id="rId4" Type="http://schemas.openxmlformats.org/officeDocument/2006/relationships/hyperlink" Target="https://2021.esinvesticijos.lt/uploads/documents/docs/2024-12/85c3cf0db0d3f40e691ae00659b851e9aa20420703f9cb20b120192a86516194.docx"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esinvesticijos.lt/dms" TargetMode="External"/><Relationship Id="rId2" Type="http://schemas.openxmlformats.org/officeDocument/2006/relationships/hyperlink" Target="https://2021.esinvesticijos.lt/dokumentai/veiklos-ataskaitos-forma" TargetMode="External"/><Relationship Id="rId1" Type="http://schemas.openxmlformats.org/officeDocument/2006/relationships/slideLayout" Target="../slideLayouts/slideLayout10.xml"/><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hyperlink" Target="https://e-seimas.lrs.lt/portal/legalAct/lt/TAD/TAIS.30614/asr" TargetMode="External"/><Relationship Id="rId7" Type="http://schemas.openxmlformats.org/officeDocument/2006/relationships/hyperlink" Target="https://inovacijuagentura.lt/turinys/bendra-informacija-projektu-vykdytojams.html?lang=lt" TargetMode="External"/><Relationship Id="rId2" Type="http://schemas.openxmlformats.org/officeDocument/2006/relationships/hyperlink" Target="https://www.e-tar.lt/rs/aesupplement/14e33320f1ed11ec8fa7d02a65c371ad/OnONcgXJMI/478b4ca5b21a11ef88c08519262548c4/" TargetMode="External"/><Relationship Id="rId1" Type="http://schemas.openxmlformats.org/officeDocument/2006/relationships/slideLayout" Target="../slideLayouts/slideLayout10.xml"/><Relationship Id="rId6" Type="http://schemas.openxmlformats.org/officeDocument/2006/relationships/hyperlink" Target="https://e-seimas.lrs.lt/portal/legalAct/lt/TAD/daa0e4a05c3c11e7a53b83ca0142260e/asr" TargetMode="External"/><Relationship Id="rId5" Type="http://schemas.openxmlformats.org/officeDocument/2006/relationships/hyperlink" Target="https://vpt.lrv.lt/uploads/vpt/documents/files/mp/ENPV_gaires.pdf" TargetMode="External"/><Relationship Id="rId4" Type="http://schemas.openxmlformats.org/officeDocument/2006/relationships/hyperlink" Target="https://e-seimas.lrs.lt/portal/legalAct/lt/TAD/01aeb1815d8c11e7a53b83ca0142260e/asr"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hyperlink" Target="https://e-seimas.lrs.lt/portal/legalAct/lt/TAD/TAIS.403512/asr" TargetMode="Externa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chart" Target="../charts/chart6.xml"/><Relationship Id="rId1" Type="http://schemas.openxmlformats.org/officeDocument/2006/relationships/slideLayout" Target="../slideLayouts/slideLayout3.xml"/><Relationship Id="rId5" Type="http://schemas.openxmlformats.org/officeDocument/2006/relationships/hyperlink" Target="https://e-seimas.lrs.lt/portal/legalAct/lt/TAD/8b31ef00221011edb36fa1cf41a91fd9?positionInSearchResults=1&amp;searchModelUUID=0c634bb9-2508-46b6-808a-1e96339cbf74" TargetMode="External"/><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hyperlink" Target="https://e-seimas.lrs.lt/rs/aesupplement/5dd76c7009f511edbfe9c72e552dd5bd/GYkWtziVJZ/793314129da511ef955ff95815eb5ce5/" TargetMode="External"/><Relationship Id="rId2" Type="http://schemas.openxmlformats.org/officeDocument/2006/relationships/hyperlink" Target="https://www.e-tar.lt/portal/lt/legalAct/14e33320f1ed11ec8fa7d02a65c371ad/asr" TargetMode="Externa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hyperlink" Target="https://2021.esinvesticijos.lt/dokumentai/rekomendacijos-del-projektu-islaidu-atitikties-europos-sajungos-fondu-reikalavimams?version=1#prevVersions"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svg"/><Relationship Id="rId7" Type="http://schemas.openxmlformats.org/officeDocument/2006/relationships/image" Target="../media/image22.svg"/><Relationship Id="rId12"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Layout" Target="../slideLayouts/slideLayout28.xml"/><Relationship Id="rId6" Type="http://schemas.openxmlformats.org/officeDocument/2006/relationships/image" Target="../media/image21.png"/><Relationship Id="rId11" Type="http://schemas.openxmlformats.org/officeDocument/2006/relationships/image" Target="../media/image25.png"/><Relationship Id="rId5" Type="http://schemas.openxmlformats.org/officeDocument/2006/relationships/image" Target="../media/image20.svg"/><Relationship Id="rId10" Type="http://schemas.openxmlformats.org/officeDocument/2006/relationships/hyperlink" Target="https://dms.investis.lt/" TargetMode="External"/><Relationship Id="rId4" Type="http://schemas.openxmlformats.org/officeDocument/2006/relationships/image" Target="../media/image19.png"/><Relationship Id="rId9" Type="http://schemas.openxmlformats.org/officeDocument/2006/relationships/image" Target="../media/image24.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8B8A0C-8FA4-9F4B-52A9-7BDF76DBC87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C7413B1E-C711-4855-AA0F-1A7FDA77DFEC}"/>
              </a:ext>
            </a:extLst>
          </p:cNvPr>
          <p:cNvSpPr>
            <a:spLocks noGrp="1"/>
          </p:cNvSpPr>
          <p:nvPr>
            <p:ph type="subTitle" idx="1"/>
          </p:nvPr>
        </p:nvSpPr>
        <p:spPr>
          <a:xfrm>
            <a:off x="676523" y="4190267"/>
            <a:ext cx="4647610" cy="396041"/>
          </a:xfrm>
        </p:spPr>
        <p:txBody>
          <a:bodyPr vert="horz" lIns="91440" tIns="45720" rIns="91440" bIns="45720" rtlCol="0" anchor="t">
            <a:noAutofit/>
          </a:bodyPr>
          <a:lstStyle/>
          <a:p>
            <a:r>
              <a:rPr lang="lt-LT" dirty="0">
                <a:latin typeface="Verdana"/>
                <a:ea typeface="Verdana"/>
              </a:rPr>
              <a:t>Mokslo ir inovacijų skyrius</a:t>
            </a:r>
          </a:p>
          <a:p>
            <a:r>
              <a:rPr lang="lt-LT" dirty="0">
                <a:latin typeface="Verdana"/>
                <a:ea typeface="Verdana"/>
              </a:rPr>
              <a:t>2024</a:t>
            </a:r>
          </a:p>
        </p:txBody>
      </p:sp>
      <p:sp>
        <p:nvSpPr>
          <p:cNvPr id="2" name="Title 1">
            <a:extLst>
              <a:ext uri="{FF2B5EF4-FFF2-40B4-BE49-F238E27FC236}">
                <a16:creationId xmlns:a16="http://schemas.microsoft.com/office/drawing/2014/main" id="{6260453C-AD59-F846-1869-98CD472749DF}"/>
              </a:ext>
            </a:extLst>
          </p:cNvPr>
          <p:cNvSpPr>
            <a:spLocks noGrp="1"/>
          </p:cNvSpPr>
          <p:nvPr>
            <p:ph type="ctrTitle"/>
          </p:nvPr>
        </p:nvSpPr>
        <p:spPr>
          <a:xfrm>
            <a:off x="578841" y="1542117"/>
            <a:ext cx="8682606" cy="1593931"/>
          </a:xfrm>
        </p:spPr>
        <p:txBody>
          <a:bodyPr/>
          <a:lstStyle/>
          <a:p>
            <a:r>
              <a:rPr lang="lt-LT" sz="3600" dirty="0"/>
              <a:t>Kvietimo „TUI </a:t>
            </a:r>
            <a:r>
              <a:rPr lang="lt-LT" sz="3600" dirty="0" err="1"/>
              <a:t>Invest</a:t>
            </a:r>
            <a:r>
              <a:rPr lang="lt-LT" sz="3600" dirty="0"/>
              <a:t>“ Nr. 02-048-K projektų sutarčių įgyvendinimas</a:t>
            </a:r>
            <a:endParaRPr lang="en-LT" sz="3600" dirty="0"/>
          </a:p>
        </p:txBody>
      </p:sp>
    </p:spTree>
    <p:extLst>
      <p:ext uri="{BB962C8B-B14F-4D97-AF65-F5344CB8AC3E}">
        <p14:creationId xmlns:p14="http://schemas.microsoft.com/office/powerpoint/2010/main" val="33054797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028670EE-26DE-4F09-9DA5-09A24B1795A4}"/>
              </a:ext>
            </a:extLst>
          </p:cNvPr>
          <p:cNvSpPr>
            <a:spLocks noGrp="1"/>
          </p:cNvSpPr>
          <p:nvPr/>
        </p:nvSpPr>
        <p:spPr>
          <a:xfrm>
            <a:off x="805008" y="301682"/>
            <a:ext cx="10912510" cy="165909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t>Projekto matomumas ir informavimas apie projektą</a:t>
            </a:r>
          </a:p>
          <a:p>
            <a:endParaRPr lang="en-LT" sz="3200" i="1" dirty="0">
              <a:effectLst>
                <a:outerShdw blurRad="38100" dist="38100" dir="2700000" algn="tl">
                  <a:srgbClr val="000000">
                    <a:alpha val="43137"/>
                  </a:srgbClr>
                </a:outerShdw>
              </a:effectLst>
            </a:endParaRPr>
          </a:p>
        </p:txBody>
      </p:sp>
      <p:sp>
        <p:nvSpPr>
          <p:cNvPr id="12" name="Rectangle 2">
            <a:extLst>
              <a:ext uri="{FF2B5EF4-FFF2-40B4-BE49-F238E27FC236}">
                <a16:creationId xmlns:a16="http://schemas.microsoft.com/office/drawing/2014/main" id="{FC9B8148-8DEE-0417-8D17-F2805D1323EC}"/>
              </a:ext>
            </a:extLst>
          </p:cNvPr>
          <p:cNvSpPr/>
          <p:nvPr/>
        </p:nvSpPr>
        <p:spPr>
          <a:xfrm>
            <a:off x="719847" y="1549651"/>
            <a:ext cx="11116060" cy="2710502"/>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graphicFrame>
        <p:nvGraphicFramePr>
          <p:cNvPr id="13" name="Table 3">
            <a:extLst>
              <a:ext uri="{FF2B5EF4-FFF2-40B4-BE49-F238E27FC236}">
                <a16:creationId xmlns:a16="http://schemas.microsoft.com/office/drawing/2014/main" id="{A666AE71-BD19-89FF-4296-FE64B75938D8}"/>
              </a:ext>
            </a:extLst>
          </p:cNvPr>
          <p:cNvGraphicFramePr>
            <a:graphicFrameLocks noGrp="1"/>
          </p:cNvGraphicFramePr>
          <p:nvPr/>
        </p:nvGraphicFramePr>
        <p:xfrm>
          <a:off x="830039" y="1644035"/>
          <a:ext cx="10862448" cy="2521734"/>
        </p:xfrm>
        <a:graphic>
          <a:graphicData uri="http://schemas.openxmlformats.org/drawingml/2006/table">
            <a:tbl>
              <a:tblPr firstRow="1" bandRow="1">
                <a:tableStyleId>{0660B408-B3CF-4A94-85FC-2B1E0A45F4A2}</a:tableStyleId>
              </a:tblPr>
              <a:tblGrid>
                <a:gridCol w="3500064">
                  <a:extLst>
                    <a:ext uri="{9D8B030D-6E8A-4147-A177-3AD203B41FA5}">
                      <a16:colId xmlns:a16="http://schemas.microsoft.com/office/drawing/2014/main" val="3611816430"/>
                    </a:ext>
                  </a:extLst>
                </a:gridCol>
                <a:gridCol w="4114800">
                  <a:extLst>
                    <a:ext uri="{9D8B030D-6E8A-4147-A177-3AD203B41FA5}">
                      <a16:colId xmlns:a16="http://schemas.microsoft.com/office/drawing/2014/main" val="1240010381"/>
                    </a:ext>
                  </a:extLst>
                </a:gridCol>
                <a:gridCol w="3247584">
                  <a:extLst>
                    <a:ext uri="{9D8B030D-6E8A-4147-A177-3AD203B41FA5}">
                      <a16:colId xmlns:a16="http://schemas.microsoft.com/office/drawing/2014/main" val="2513045353"/>
                    </a:ext>
                  </a:extLst>
                </a:gridCol>
              </a:tblGrid>
              <a:tr h="557748">
                <a:tc gridSpan="3">
                  <a:txBody>
                    <a:bodyPr/>
                    <a:lstStyle/>
                    <a:p>
                      <a:pPr algn="ctr"/>
                      <a:r>
                        <a:rPr lang="lt-LT" sz="2000" b="1" noProof="0" dirty="0">
                          <a:ln>
                            <a:noFill/>
                          </a:ln>
                          <a:solidFill>
                            <a:schemeClr val="accent1"/>
                          </a:solidFill>
                          <a:latin typeface="Verdana" panose="020B0604030504040204" pitchFamily="34" charset="0"/>
                          <a:ea typeface="Verdana" panose="020B0604030504040204" pitchFamily="34" charset="0"/>
                        </a:rPr>
                        <a:t>Informavimo priemonės</a:t>
                      </a:r>
                    </a:p>
                  </a:txBody>
                  <a:tcPr anchor="ct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hMerge="1">
                  <a:txBody>
                    <a:bodyPr/>
                    <a:lstStyle/>
                    <a:p>
                      <a:pPr algn="ctr"/>
                      <a:endParaRPr lang="en-LT" sz="2000" b="0">
                        <a:ln>
                          <a:noFill/>
                        </a:ln>
                        <a:solidFill>
                          <a:schemeClr val="accent1"/>
                        </a:solidFill>
                        <a:latin typeface="Verdana" panose="020B0604030504040204" pitchFamily="34" charset="0"/>
                        <a:ea typeface="Verdana" panose="020B0604030504040204" pitchFamily="34" charset="0"/>
                      </a:endParaRPr>
                    </a:p>
                  </a:txBody>
                  <a:tcPr anchor="ctr"/>
                </a:tc>
                <a:extLst>
                  <a:ext uri="{0D108BD9-81ED-4DB2-BD59-A6C34878D82A}">
                    <a16:rowId xmlns:a16="http://schemas.microsoft.com/office/drawing/2014/main" val="1451591149"/>
                  </a:ext>
                </a:extLst>
              </a:tr>
              <a:tr h="19639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400" b="1" dirty="0">
                          <a:ln>
                            <a:noFill/>
                          </a:ln>
                          <a:solidFill>
                            <a:schemeClr val="accent2"/>
                          </a:solidFill>
                          <a:latin typeface="Verdana" panose="020B0604030504040204" pitchFamily="34" charset="0"/>
                          <a:ea typeface="Verdana" panose="020B0604030504040204" pitchFamily="34" charset="0"/>
                        </a:rPr>
                        <a:t>Interneto svetainėje paskelbti</a:t>
                      </a:r>
                      <a:r>
                        <a:rPr lang="lt-LT" sz="1400" dirty="0">
                          <a:ln>
                            <a:noFill/>
                          </a:ln>
                          <a:solidFill>
                            <a:schemeClr val="accent2"/>
                          </a:solidFill>
                          <a:latin typeface="Verdana" panose="020B0604030504040204" pitchFamily="34" charset="0"/>
                          <a:ea typeface="Verdana" panose="020B0604030504040204" pitchFamily="34" charset="0"/>
                        </a:rPr>
                        <a:t> informaciją apie</a:t>
                      </a:r>
                      <a:r>
                        <a:rPr lang="en-US" sz="1400" dirty="0">
                          <a:ln>
                            <a:noFill/>
                          </a:ln>
                          <a:solidFill>
                            <a:schemeClr val="accent2"/>
                          </a:solidFill>
                          <a:latin typeface="Verdana" panose="020B0604030504040204" pitchFamily="34" charset="0"/>
                          <a:ea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rPr>
                        <a:t>įgyvendinamą projektą, apibūdinti jo tikslus, aprašant projektu sprendžiamą problemą, suplanuotas projekto</a:t>
                      </a:r>
                    </a:p>
                    <a:p>
                      <a:pPr marL="0" marR="0" lvl="0" indent="0" algn="l" defTabSz="914400" rtl="0" eaLnBrk="1" fontAlgn="auto" latinLnBrk="0" hangingPunct="1">
                        <a:lnSpc>
                          <a:spcPct val="100000"/>
                        </a:lnSpc>
                        <a:spcBef>
                          <a:spcPts val="0"/>
                        </a:spcBef>
                        <a:spcAft>
                          <a:spcPts val="0"/>
                        </a:spcAft>
                        <a:buClrTx/>
                        <a:buSzTx/>
                        <a:buFontTx/>
                        <a:buNone/>
                        <a:tabLst/>
                        <a:defRPr/>
                      </a:pPr>
                      <a:r>
                        <a:rPr lang="lt-LT" sz="1400" dirty="0">
                          <a:ln>
                            <a:noFill/>
                          </a:ln>
                          <a:solidFill>
                            <a:schemeClr val="accent2"/>
                          </a:solidFill>
                          <a:latin typeface="Verdana" panose="020B0604030504040204" pitchFamily="34" charset="0"/>
                          <a:ea typeface="Verdana" panose="020B0604030504040204" pitchFamily="34" charset="0"/>
                        </a:rPr>
                        <a:t>veiklas (</a:t>
                      </a:r>
                      <a:r>
                        <a:rPr lang="lt-LT" sz="1400" dirty="0" err="1">
                          <a:ln>
                            <a:noFill/>
                          </a:ln>
                          <a:solidFill>
                            <a:schemeClr val="accent2"/>
                          </a:solidFill>
                          <a:latin typeface="Verdana" panose="020B0604030504040204" pitchFamily="34" charset="0"/>
                          <a:ea typeface="Verdana" panose="020B0604030504040204" pitchFamily="34" charset="0"/>
                        </a:rPr>
                        <a:t>poveikles</a:t>
                      </a:r>
                      <a:r>
                        <a:rPr lang="lt-LT" sz="1400" dirty="0">
                          <a:ln>
                            <a:noFill/>
                          </a:ln>
                          <a:solidFill>
                            <a:schemeClr val="accent2"/>
                          </a:solidFill>
                          <a:latin typeface="Verdana" panose="020B0604030504040204" pitchFamily="34" charset="0"/>
                          <a:ea typeface="Verdana" panose="020B0604030504040204" pitchFamily="34" charset="0"/>
                        </a:rPr>
                        <a:t>), rezultatus ir informuojant apie ES finansavimą.</a:t>
                      </a:r>
                      <a:endParaRPr lang="en-LT"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endParaRPr>
                    </a:p>
                  </a:txBody>
                  <a:tcPr anchor="ctr">
                    <a:lnR w="12700" cap="flat" cmpd="sng" algn="ctr">
                      <a:solidFill>
                        <a:schemeClr val="tx1"/>
                      </a:solidFill>
                      <a:prstDash val="solid"/>
                      <a:round/>
                      <a:headEnd type="none" w="med" len="med"/>
                      <a:tailEnd type="none" w="med" len="med"/>
                    </a:lnR>
                    <a:solidFill>
                      <a:schemeClr val="accent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400" dirty="0">
                          <a:ln>
                            <a:noFill/>
                          </a:ln>
                          <a:solidFill>
                            <a:schemeClr val="accent2"/>
                          </a:solidFill>
                          <a:latin typeface="Verdana" panose="020B0604030504040204" pitchFamily="34" charset="0"/>
                          <a:ea typeface="Verdana" panose="020B0604030504040204" pitchFamily="34" charset="0"/>
                        </a:rPr>
                        <a:t>Projekto įgyvendinimo pradžioje visuomenei gera</a:t>
                      </a:r>
                      <a:r>
                        <a:rPr lang="en-US" sz="1400" dirty="0" err="1">
                          <a:ln>
                            <a:noFill/>
                          </a:ln>
                          <a:solidFill>
                            <a:schemeClr val="accent2"/>
                          </a:solidFill>
                          <a:latin typeface="Verdana" panose="020B0604030504040204" pitchFamily="34" charset="0"/>
                          <a:ea typeface="Verdana" panose="020B0604030504040204" pitchFamily="34" charset="0"/>
                        </a:rPr>
                        <a:t>i</a:t>
                      </a:r>
                      <a:r>
                        <a:rPr lang="en-US" sz="1400" dirty="0">
                          <a:ln>
                            <a:noFill/>
                          </a:ln>
                          <a:solidFill>
                            <a:schemeClr val="accent2"/>
                          </a:solidFill>
                          <a:latin typeface="Verdana" panose="020B0604030504040204" pitchFamily="34" charset="0"/>
                          <a:ea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rPr>
                        <a:t>matomoje vietoje (pavyzdžiui, prie įėjimo į pastatą) </a:t>
                      </a:r>
                      <a:r>
                        <a:rPr lang="lt-LT" sz="1400" b="1" dirty="0">
                          <a:ln>
                            <a:noFill/>
                          </a:ln>
                          <a:solidFill>
                            <a:schemeClr val="accent2"/>
                          </a:solidFill>
                          <a:latin typeface="Verdana" panose="020B0604030504040204" pitchFamily="34" charset="0"/>
                          <a:ea typeface="Verdana" panose="020B0604030504040204" pitchFamily="34" charset="0"/>
                        </a:rPr>
                        <a:t>pakabinti</a:t>
                      </a:r>
                      <a:r>
                        <a:rPr lang="en-US" sz="1400" b="1" dirty="0">
                          <a:ln>
                            <a:noFill/>
                          </a:ln>
                          <a:solidFill>
                            <a:schemeClr val="accent2"/>
                          </a:solidFill>
                          <a:latin typeface="Verdana" panose="020B0604030504040204" pitchFamily="34" charset="0"/>
                          <a:ea typeface="Verdana" panose="020B0604030504040204" pitchFamily="34" charset="0"/>
                        </a:rPr>
                        <a:t> </a:t>
                      </a:r>
                      <a:r>
                        <a:rPr lang="lt-LT" sz="1400" b="1" dirty="0">
                          <a:ln>
                            <a:noFill/>
                          </a:ln>
                          <a:solidFill>
                            <a:schemeClr val="accent2"/>
                          </a:solidFill>
                          <a:latin typeface="Verdana" panose="020B0604030504040204" pitchFamily="34" charset="0"/>
                          <a:ea typeface="Verdana" panose="020B0604030504040204" pitchFamily="34" charset="0"/>
                        </a:rPr>
                        <a:t>bent vieną plakatą </a:t>
                      </a:r>
                      <a:r>
                        <a:rPr lang="lt-LT" sz="1400" dirty="0">
                          <a:ln>
                            <a:noFill/>
                          </a:ln>
                          <a:solidFill>
                            <a:schemeClr val="accent2"/>
                          </a:solidFill>
                          <a:latin typeface="Verdana" panose="020B0604030504040204" pitchFamily="34" charset="0"/>
                          <a:ea typeface="Verdana" panose="020B0604030504040204" pitchFamily="34" charset="0"/>
                        </a:rPr>
                        <a:t>(ne mažesnį kaip A3 formato), kuriame</a:t>
                      </a:r>
                      <a:r>
                        <a:rPr lang="en-US" sz="1400" dirty="0">
                          <a:ln>
                            <a:noFill/>
                          </a:ln>
                          <a:solidFill>
                            <a:schemeClr val="accent2"/>
                          </a:solidFill>
                          <a:latin typeface="Verdana" panose="020B0604030504040204" pitchFamily="34" charset="0"/>
                          <a:ea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rPr>
                        <a:t>pateikiama informacija apie įgyvendinamą projektą ir</a:t>
                      </a:r>
                      <a:r>
                        <a:rPr lang="en-US" sz="1400" dirty="0">
                          <a:ln>
                            <a:noFill/>
                          </a:ln>
                          <a:solidFill>
                            <a:schemeClr val="accent2"/>
                          </a:solidFill>
                          <a:latin typeface="Verdana" panose="020B0604030504040204" pitchFamily="34" charset="0"/>
                          <a:ea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rPr>
                        <a:t>spalvota emblema su teiginiu „Bendrai finansuoja Europos Sąjunga“</a:t>
                      </a:r>
                      <a:endParaRPr lang="lt-LT"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S</a:t>
                      </a:r>
                      <a:r>
                        <a:rPr lang="lt-LT" sz="1400" b="1" dirty="0" err="1">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ocialiniuose</a:t>
                      </a:r>
                      <a:r>
                        <a:rPr lang="lt-LT" sz="1400" b="1"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 tinkluose </a:t>
                      </a:r>
                      <a:r>
                        <a:rPr lang="lt-LT"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informuoti tikslinę auditoriją apie Europos Sąjungos finansavimą,</a:t>
                      </a:r>
                      <a:r>
                        <a:rPr lang="en-US"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nurodant visą pavadinimą „Bendrai finansuoja Europos Sąjunga“. </a:t>
                      </a:r>
                    </a:p>
                  </a:txBody>
                  <a:tcPr anchor="ctr">
                    <a:lnL w="12700" cap="flat" cmpd="sng" algn="ctr">
                      <a:solidFill>
                        <a:schemeClr val="tx1"/>
                      </a:solidFill>
                      <a:prstDash val="solid"/>
                      <a:round/>
                      <a:headEnd type="none" w="med" len="med"/>
                      <a:tailEnd type="none" w="med" len="med"/>
                    </a:lnL>
                    <a:solidFill>
                      <a:schemeClr val="accent4"/>
                    </a:solidFill>
                  </a:tcPr>
                </a:tc>
                <a:extLst>
                  <a:ext uri="{0D108BD9-81ED-4DB2-BD59-A6C34878D82A}">
                    <a16:rowId xmlns:a16="http://schemas.microsoft.com/office/drawing/2014/main" val="615054526"/>
                  </a:ext>
                </a:extLst>
              </a:tr>
            </a:tbl>
          </a:graphicData>
        </a:graphic>
      </p:graphicFrame>
      <p:sp>
        <p:nvSpPr>
          <p:cNvPr id="14" name="TextBox 13">
            <a:extLst>
              <a:ext uri="{FF2B5EF4-FFF2-40B4-BE49-F238E27FC236}">
                <a16:creationId xmlns:a16="http://schemas.microsoft.com/office/drawing/2014/main" id="{82D4EBB2-666D-3418-D152-B3FEB4589458}"/>
              </a:ext>
            </a:extLst>
          </p:cNvPr>
          <p:cNvSpPr txBox="1"/>
          <p:nvPr/>
        </p:nvSpPr>
        <p:spPr>
          <a:xfrm>
            <a:off x="719846" y="4707003"/>
            <a:ext cx="11116061" cy="1323439"/>
          </a:xfrm>
          <a:prstGeom prst="rect">
            <a:avLst/>
          </a:prstGeom>
          <a:solidFill>
            <a:srgbClr val="7D9CE8"/>
          </a:solidFill>
          <a:ln>
            <a:solidFill>
              <a:srgbClr val="7D9CE8"/>
            </a:solidFill>
          </a:ln>
        </p:spPr>
        <p:txBody>
          <a:bodyPr wrap="square">
            <a:spAutoFit/>
          </a:bodyPr>
          <a:lstStyle/>
          <a:p>
            <a:pPr marL="285750" indent="-285750">
              <a:buClr>
                <a:schemeClr val="accent1"/>
              </a:buClr>
              <a:buFont typeface="Wingdings" panose="05000000000000000000" pitchFamily="2" charset="2"/>
              <a:buChar char="ü"/>
            </a:pPr>
            <a:r>
              <a:rPr lang="lt-LT" sz="2000" dirty="0">
                <a:solidFill>
                  <a:srgbClr val="0E103D"/>
                </a:solidFill>
                <a:latin typeface="Verdana" panose="020B0604030504040204" pitchFamily="34" charset="0"/>
                <a:ea typeface="Verdana" panose="020B0604030504040204" pitchFamily="34" charset="0"/>
              </a:rPr>
              <a:t>Plačiau apie projekto matomumo ir informavimo priemones bei reikalavimus projekto viešinimui: </a:t>
            </a:r>
            <a:r>
              <a:rPr lang="lt-LT" sz="2000" dirty="0">
                <a:solidFill>
                  <a:srgbClr val="0E103D"/>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https://2021.esinvesticijos.lt/igyvendinimas-1/viesinimas</a:t>
            </a:r>
            <a:r>
              <a:rPr lang="lt-LT" sz="2000" dirty="0">
                <a:solidFill>
                  <a:srgbClr val="0E103D"/>
                </a:solidFill>
                <a:latin typeface="Verdana" panose="020B0604030504040204" pitchFamily="34" charset="0"/>
                <a:ea typeface="Verdana" panose="020B0604030504040204" pitchFamily="34" charset="0"/>
              </a:rPr>
              <a:t>.</a:t>
            </a:r>
          </a:p>
          <a:p>
            <a:pPr marL="285750" indent="-285750">
              <a:buClr>
                <a:schemeClr val="accent1"/>
              </a:buClr>
              <a:buFont typeface="Wingdings" panose="05000000000000000000" pitchFamily="2" charset="2"/>
              <a:buChar char="ü"/>
            </a:pPr>
            <a:r>
              <a:rPr lang="lt-LT" sz="2000" b="1" dirty="0">
                <a:solidFill>
                  <a:srgbClr val="0E103D"/>
                </a:solidFill>
                <a:latin typeface="Verdana" panose="020B0604030504040204" pitchFamily="34" charset="0"/>
                <a:ea typeface="Verdana" panose="020B0604030504040204" pitchFamily="34" charset="0"/>
              </a:rPr>
              <a:t>Viešinimo klausimais kviečiame konsultuotis</a:t>
            </a:r>
            <a:r>
              <a:rPr lang="lt-LT" sz="2000" dirty="0">
                <a:solidFill>
                  <a:srgbClr val="0E103D"/>
                </a:solidFill>
                <a:latin typeface="Verdana" panose="020B0604030504040204" pitchFamily="34" charset="0"/>
                <a:ea typeface="Verdana" panose="020B0604030504040204" pitchFamily="34" charset="0"/>
              </a:rPr>
              <a:t> tel. Nr. +370 700 77 055 arba el. paštu </a:t>
            </a:r>
            <a:r>
              <a:rPr lang="lt-LT" sz="2000" dirty="0" err="1">
                <a:solidFill>
                  <a:srgbClr val="0E103D"/>
                </a:solidFill>
                <a:latin typeface="Verdana" panose="020B0604030504040204" pitchFamily="34" charset="0"/>
                <a:ea typeface="Verdana" panose="020B0604030504040204" pitchFamily="34" charset="0"/>
              </a:rPr>
              <a:t>konsultacijos@inovacijuagentura.lt</a:t>
            </a:r>
            <a:endParaRPr lang="lt-LT" sz="2000" dirty="0">
              <a:solidFill>
                <a:srgbClr val="0E103D"/>
              </a:solidFill>
              <a:latin typeface="Verdana" panose="020B0604030504040204" pitchFamily="34" charset="0"/>
              <a:ea typeface="Verdana" panose="020B0604030504040204" pitchFamily="34" charset="0"/>
            </a:endParaRPr>
          </a:p>
        </p:txBody>
      </p:sp>
      <p:sp>
        <p:nvSpPr>
          <p:cNvPr id="15" name="Rectangle 2">
            <a:extLst>
              <a:ext uri="{FF2B5EF4-FFF2-40B4-BE49-F238E27FC236}">
                <a16:creationId xmlns:a16="http://schemas.microsoft.com/office/drawing/2014/main" id="{645F048E-82C4-4139-9FD2-A146030A3297}"/>
              </a:ext>
            </a:extLst>
          </p:cNvPr>
          <p:cNvSpPr/>
          <p:nvPr/>
        </p:nvSpPr>
        <p:spPr>
          <a:xfrm>
            <a:off x="647995" y="6157584"/>
            <a:ext cx="11116060" cy="6466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a:solidFill>
                  <a:srgbClr val="FF0000"/>
                </a:solidFill>
                <a:latin typeface="Verdana" panose="020B0604030504040204" pitchFamily="34" charset="0"/>
                <a:ea typeface="Verdana" panose="020B0604030504040204" pitchFamily="34" charset="0"/>
              </a:rPr>
              <a:t>!</a:t>
            </a:r>
            <a:r>
              <a:rPr lang="en-US" b="1" i="1" dirty="0">
                <a:solidFill>
                  <a:srgbClr val="FF0000"/>
                </a:solidFill>
                <a:latin typeface="Verdana" panose="020B0604030504040204" pitchFamily="34" charset="0"/>
                <a:ea typeface="Verdana" panose="020B0604030504040204" pitchFamily="34" charset="0"/>
              </a:rPr>
              <a:t> </a:t>
            </a:r>
            <a:r>
              <a:rPr lang="lt-LT" sz="1800" i="1" dirty="0">
                <a:solidFill>
                  <a:schemeClr val="accent2"/>
                </a:solidFill>
                <a:effectLst/>
                <a:latin typeface="Verdana" panose="020B0604030504040204" pitchFamily="34" charset="0"/>
                <a:ea typeface="Aptos" panose="020B0004020202020204" pitchFamily="34" charset="0"/>
                <a:cs typeface="Aptos" panose="020B0004020202020204" pitchFamily="34" charset="0"/>
              </a:rPr>
              <a:t>Projekto veikloms suplanuotos išlaidos</a:t>
            </a:r>
            <a:r>
              <a:rPr lang="lt-LT" i="1" dirty="0">
                <a:solidFill>
                  <a:schemeClr val="accent2"/>
                </a:solidFill>
                <a:latin typeface="Verdana" panose="020B0604030504040204" pitchFamily="34" charset="0"/>
                <a:ea typeface="Verdana" panose="020B0604030504040204" pitchFamily="34" charset="0"/>
              </a:rPr>
              <a:t> gali būti apmokamos tik </a:t>
            </a:r>
            <a:r>
              <a:rPr lang="lt-LT" b="1" i="1" dirty="0">
                <a:solidFill>
                  <a:schemeClr val="accent2"/>
                </a:solidFill>
                <a:latin typeface="Verdana" panose="020B0604030504040204" pitchFamily="34" charset="0"/>
                <a:ea typeface="Verdana" panose="020B0604030504040204" pitchFamily="34" charset="0"/>
              </a:rPr>
              <a:t>tinkamai atlikus informavimo apie projektą veiksmus ir pateikus tai pagrindžiančius dokumentus</a:t>
            </a:r>
            <a:endParaRPr lang="en-LT" b="1" i="1" dirty="0">
              <a:solidFill>
                <a:schemeClr val="accent2"/>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78528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a:extLst>
              <a:ext uri="{FF2B5EF4-FFF2-40B4-BE49-F238E27FC236}">
                <a16:creationId xmlns:a16="http://schemas.microsoft.com/office/drawing/2014/main" id="{B25B95C9-2D78-B534-D734-033E18F9859C}"/>
              </a:ext>
            </a:extLst>
          </p:cNvPr>
          <p:cNvSpPr>
            <a:spLocks noGrp="1"/>
          </p:cNvSpPr>
          <p:nvPr>
            <p:ph sz="quarter" idx="13"/>
          </p:nvPr>
        </p:nvSpPr>
        <p:spPr>
          <a:xfrm>
            <a:off x="30845" y="898784"/>
            <a:ext cx="6428792" cy="5778335"/>
          </a:xfrm>
        </p:spPr>
        <p:txBody>
          <a:bodyPr>
            <a:noAutofit/>
          </a:bodyPr>
          <a:lstStyle/>
          <a:p>
            <a:pPr algn="just"/>
            <a:r>
              <a:rPr lang="en-US" sz="1200" b="1" dirty="0"/>
              <a:t>P</a:t>
            </a:r>
            <a:r>
              <a:rPr lang="lt-LT" sz="1200" b="1" dirty="0" err="1"/>
              <a:t>ateikiama</a:t>
            </a:r>
            <a:r>
              <a:rPr lang="lt-LT" sz="1200" b="1" dirty="0"/>
              <a:t> informacija</a:t>
            </a:r>
            <a:r>
              <a:rPr lang="lt-LT" sz="1200" dirty="0"/>
              <a:t>:</a:t>
            </a:r>
          </a:p>
          <a:p>
            <a:pPr algn="just"/>
            <a:r>
              <a:rPr lang="lt-LT" sz="1200" dirty="0"/>
              <a:t>1. Projekto pavadinimas/antraštė (trumpai, pasakant esmę – iki 60 ženklų)</a:t>
            </a:r>
          </a:p>
          <a:p>
            <a:pPr algn="just"/>
            <a:r>
              <a:rPr lang="lt-LT" sz="1200" dirty="0"/>
              <a:t>2. Investicijų programos logotipas(ES emblema + teiginys)</a:t>
            </a:r>
          </a:p>
          <a:p>
            <a:pPr algn="just"/>
            <a:r>
              <a:rPr lang="lt-LT" sz="1200" dirty="0"/>
              <a:t>3. Kiti logotipai</a:t>
            </a:r>
            <a:endParaRPr lang="en-US" sz="1200" dirty="0"/>
          </a:p>
          <a:p>
            <a:r>
              <a:rPr lang="en-US" sz="1200" dirty="0"/>
              <a:t>4. </a:t>
            </a:r>
            <a:r>
              <a:rPr lang="lt-LT" sz="1200" dirty="0"/>
              <a:t>Projekto tikslas (aprašymas) (su nuorodos </a:t>
            </a:r>
            <a:r>
              <a:rPr lang="lt-LT" sz="1200" dirty="0" err="1"/>
              <a:t>esinvesticijos.lt</a:t>
            </a:r>
            <a:r>
              <a:rPr lang="lt-LT" sz="1200" dirty="0"/>
              <a:t> pateikimu jei ji nenaudojama dėl 8 </a:t>
            </a:r>
            <a:r>
              <a:rPr lang="lt-LT" sz="1200" dirty="0" err="1"/>
              <a:t>punktonuo</a:t>
            </a:r>
            <a:r>
              <a:rPr lang="lt-LT" sz="1200" dirty="0"/>
              <a:t> 200 iki 400 ženklų)</a:t>
            </a:r>
          </a:p>
          <a:p>
            <a:pPr algn="just"/>
            <a:r>
              <a:rPr lang="lt-LT" sz="1200" dirty="0"/>
              <a:t>5. Projekto vertė ir ES finansavimo dalis (apvalinama, EUR)</a:t>
            </a:r>
          </a:p>
          <a:p>
            <a:pPr algn="just"/>
            <a:r>
              <a:rPr lang="lt-LT" sz="1200" dirty="0"/>
              <a:t>6. Projekto įgyvendinimo trukmė (mėnuo, metai)</a:t>
            </a:r>
          </a:p>
          <a:p>
            <a:pPr algn="just"/>
            <a:r>
              <a:rPr lang="lt-LT" sz="1200" dirty="0"/>
              <a:t>7. Projekto vizualizacija / nuotrauka</a:t>
            </a:r>
          </a:p>
          <a:p>
            <a:pPr algn="just"/>
            <a:r>
              <a:rPr lang="lt-LT" sz="1200" dirty="0"/>
              <a:t>8. Interneto svetainės nuoroda*</a:t>
            </a:r>
          </a:p>
          <a:p>
            <a:pPr algn="just"/>
            <a:r>
              <a:rPr lang="lt-LT" sz="1200" dirty="0"/>
              <a:t>9. QR kodas</a:t>
            </a:r>
          </a:p>
          <a:p>
            <a:pPr algn="just"/>
            <a:r>
              <a:rPr lang="lt-LT" sz="1200" dirty="0"/>
              <a:t>10. Kas yra atsakingas už publikaciją</a:t>
            </a:r>
          </a:p>
          <a:p>
            <a:pPr algn="just"/>
            <a:r>
              <a:rPr lang="lt-LT" sz="1200" dirty="0"/>
              <a:t>11. Projekto vizualizacijos / nuotraukos autorių teisės (jei nuotrauka yra autorinė</a:t>
            </a:r>
          </a:p>
          <a:p>
            <a:pPr algn="just"/>
            <a:r>
              <a:rPr lang="lt-LT" sz="1000" dirty="0"/>
              <a:t>*Dėmesio:</a:t>
            </a:r>
          </a:p>
          <a:p>
            <a:pPr algn="just"/>
            <a:r>
              <a:rPr lang="lt-LT" sz="1000" dirty="0"/>
              <a:t>išpildant 8 punktą gali būti naudojama tiek projekto vykdytojo, tiek projekto interneto svetainės (jei tokia yra) nuoroda, kurioje pateikiama informacija apie projektą, tiek interneto svetainės https://esinvesticijos.lt/t nuoroda. Pasirinkus projekto vykdytojo ar projekto svetainės nuorodą, projekto vykdytojas turi užtikrinti, kad projekto įgyvendinimo metu ta nuoroda veiks.</a:t>
            </a:r>
          </a:p>
          <a:p>
            <a:pPr algn="just"/>
            <a:r>
              <a:rPr lang="lt-LT" sz="1000" dirty="0"/>
              <a:t>Jei pildant 8 punktą yra naudojama nuoroda į https://esinvesticijos.lt/, tai šios svetainės adreso prie 4 punkto nurodyti nebereikia.</a:t>
            </a:r>
          </a:p>
          <a:p>
            <a:pPr algn="just"/>
            <a:r>
              <a:rPr lang="lt-LT" sz="1000" b="1" dirty="0"/>
              <a:t>Nuorodos sklandžiam darbui:</a:t>
            </a:r>
          </a:p>
          <a:p>
            <a:pPr algn="just"/>
            <a:r>
              <a:rPr lang="lt-LT" sz="1000" b="1" dirty="0">
                <a:hlinkClick r:id="rId3"/>
              </a:rPr>
              <a:t>Plakato kūrimo įrankis:</a:t>
            </a:r>
            <a:r>
              <a:rPr lang="en-US" sz="1000" b="1" dirty="0">
                <a:hlinkClick r:id="rId3"/>
              </a:rPr>
              <a:t> </a:t>
            </a:r>
            <a:r>
              <a:rPr lang="lt-LT" sz="1000" b="1" dirty="0">
                <a:hlinkClick r:id="rId3"/>
              </a:rPr>
              <a:t>ČIA</a:t>
            </a:r>
            <a:endParaRPr lang="lt-LT" sz="1000" b="1" dirty="0"/>
          </a:p>
          <a:p>
            <a:pPr algn="just"/>
            <a:r>
              <a:rPr lang="lt-LT" sz="1000" b="1" dirty="0">
                <a:hlinkClick r:id="rId4"/>
              </a:rPr>
              <a:t>ES logotipai</a:t>
            </a:r>
            <a:r>
              <a:rPr lang="en-US" sz="1000" b="1" dirty="0">
                <a:hlinkClick r:id="rId4"/>
              </a:rPr>
              <a:t>:</a:t>
            </a:r>
            <a:r>
              <a:rPr lang="lt-LT" sz="1000" b="1" dirty="0">
                <a:hlinkClick r:id="rId4"/>
              </a:rPr>
              <a:t> ČIA</a:t>
            </a:r>
            <a:endParaRPr lang="lt-LT" sz="1000" b="1" dirty="0"/>
          </a:p>
          <a:p>
            <a:pPr algn="just"/>
            <a:r>
              <a:rPr lang="en-US" sz="1000" b="1" dirty="0" err="1">
                <a:hlinkClick r:id="rId5"/>
              </a:rPr>
              <a:t>Iliustracijos</a:t>
            </a:r>
            <a:r>
              <a:rPr lang="en-US" sz="1000" b="1" dirty="0">
                <a:hlinkClick r:id="rId5"/>
              </a:rPr>
              <a:t>:</a:t>
            </a:r>
            <a:r>
              <a:rPr lang="lt-LT" sz="1000" b="1" dirty="0">
                <a:hlinkClick r:id="rId5"/>
              </a:rPr>
              <a:t> ČIA</a:t>
            </a:r>
            <a:endParaRPr lang="lt-LT" sz="1000" b="1" dirty="0"/>
          </a:p>
          <a:p>
            <a:pPr algn="just"/>
            <a:r>
              <a:rPr lang="lt-LT" sz="800" b="1" dirty="0"/>
              <a:t> </a:t>
            </a:r>
            <a:endParaRPr lang="lt-LT" sz="800" dirty="0"/>
          </a:p>
        </p:txBody>
      </p:sp>
      <p:pic>
        <p:nvPicPr>
          <p:cNvPr id="5" name="Picture 4" descr="A screenshot of a cell phone&#10;&#10;Description automatically generated">
            <a:extLst>
              <a:ext uri="{FF2B5EF4-FFF2-40B4-BE49-F238E27FC236}">
                <a16:creationId xmlns:a16="http://schemas.microsoft.com/office/drawing/2014/main" id="{90DF5FF2-2B52-5884-4398-CF4F6AD6F906}"/>
              </a:ext>
            </a:extLst>
          </p:cNvPr>
          <p:cNvPicPr>
            <a:picLocks noChangeAspect="1"/>
          </p:cNvPicPr>
          <p:nvPr/>
        </p:nvPicPr>
        <p:blipFill>
          <a:blip r:embed="rId6"/>
          <a:stretch>
            <a:fillRect/>
          </a:stretch>
        </p:blipFill>
        <p:spPr>
          <a:xfrm>
            <a:off x="7121387" y="85725"/>
            <a:ext cx="4768853" cy="6734244"/>
          </a:xfrm>
          <a:prstGeom prst="rect">
            <a:avLst/>
          </a:prstGeom>
        </p:spPr>
      </p:pic>
      <p:sp>
        <p:nvSpPr>
          <p:cNvPr id="4" name="TextBox 3">
            <a:extLst>
              <a:ext uri="{FF2B5EF4-FFF2-40B4-BE49-F238E27FC236}">
                <a16:creationId xmlns:a16="http://schemas.microsoft.com/office/drawing/2014/main" id="{C10E3DFA-1278-DF53-CF6B-B69C1C89351F}"/>
              </a:ext>
            </a:extLst>
          </p:cNvPr>
          <p:cNvSpPr txBox="1"/>
          <p:nvPr/>
        </p:nvSpPr>
        <p:spPr>
          <a:xfrm>
            <a:off x="3897086" y="5879612"/>
            <a:ext cx="2562551" cy="954107"/>
          </a:xfrm>
          <a:prstGeom prst="rect">
            <a:avLst/>
          </a:prstGeom>
          <a:solidFill>
            <a:srgbClr val="7D9CE8"/>
          </a:solidFill>
          <a:ln>
            <a:solidFill>
              <a:srgbClr val="7D9CE8"/>
            </a:solidFill>
          </a:ln>
        </p:spPr>
        <p:txBody>
          <a:bodyPr wrap="square">
            <a:spAutoFit/>
          </a:bodyPr>
          <a:lstStyle/>
          <a:p>
            <a:pPr marL="285750" indent="-285750">
              <a:buClr>
                <a:schemeClr val="accent1"/>
              </a:buClr>
              <a:buFont typeface="Arial" panose="020B0604020202020204" pitchFamily="34" charset="0"/>
              <a:buChar char="•"/>
            </a:pPr>
            <a:r>
              <a:rPr lang="lt-LT" sz="1400" b="1" dirty="0">
                <a:solidFill>
                  <a:srgbClr val="0E103D"/>
                </a:solidFill>
                <a:latin typeface="Verdana" panose="020B0604030504040204" pitchFamily="34" charset="0"/>
                <a:ea typeface="Verdana" panose="020B0604030504040204" pitchFamily="34" charset="0"/>
              </a:rPr>
              <a:t>A3 dydžio</a:t>
            </a:r>
          </a:p>
          <a:p>
            <a:pPr marL="285750" indent="-285750">
              <a:buClr>
                <a:schemeClr val="accent1"/>
              </a:buClr>
              <a:buFont typeface="Arial" panose="020B0604020202020204" pitchFamily="34" charset="0"/>
              <a:buChar char="•"/>
            </a:pPr>
            <a:endParaRPr lang="lt-LT" sz="1400" b="1" dirty="0">
              <a:solidFill>
                <a:srgbClr val="0E103D"/>
              </a:solidFill>
              <a:latin typeface="Verdana" panose="020B0604030504040204" pitchFamily="34" charset="0"/>
              <a:ea typeface="Verdana" panose="020B0604030504040204" pitchFamily="34" charset="0"/>
            </a:endParaRPr>
          </a:p>
          <a:p>
            <a:pPr marL="285750" indent="-285750">
              <a:buClr>
                <a:schemeClr val="accent1"/>
              </a:buClr>
              <a:buFont typeface="Arial" panose="020B0604020202020204" pitchFamily="34" charset="0"/>
              <a:buChar char="•"/>
            </a:pPr>
            <a:r>
              <a:rPr lang="lt-LT" sz="1400" b="1" dirty="0">
                <a:solidFill>
                  <a:srgbClr val="0E103D"/>
                </a:solidFill>
                <a:latin typeface="Verdana" panose="020B0604030504040204" pitchFamily="34" charset="0"/>
                <a:ea typeface="Verdana" panose="020B0604030504040204" pitchFamily="34" charset="0"/>
              </a:rPr>
              <a:t>Visuomenėje gerai matomoje vietoje</a:t>
            </a:r>
            <a:endParaRPr lang="lt-LT" sz="1500" b="1" dirty="0">
              <a:solidFill>
                <a:srgbClr val="C00000"/>
              </a:solidFill>
              <a:latin typeface="Verdana"/>
              <a:ea typeface="Verdana"/>
            </a:endParaRPr>
          </a:p>
        </p:txBody>
      </p:sp>
      <p:sp>
        <p:nvSpPr>
          <p:cNvPr id="7" name="Title 1">
            <a:extLst>
              <a:ext uri="{FF2B5EF4-FFF2-40B4-BE49-F238E27FC236}">
                <a16:creationId xmlns:a16="http://schemas.microsoft.com/office/drawing/2014/main" id="{CCE324C0-DA78-9D2C-C3C6-1ECA1F862D21}"/>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en-US" sz="3200" b="1" dirty="0"/>
              <a:t>Vie</a:t>
            </a:r>
            <a:r>
              <a:rPr lang="lt-LT" sz="3200" b="1" dirty="0" err="1"/>
              <a:t>šinimo</a:t>
            </a:r>
            <a:r>
              <a:rPr lang="lt-LT" sz="3200" b="1" dirty="0"/>
              <a:t> p</a:t>
            </a:r>
            <a:r>
              <a:rPr lang="en-US" sz="3200" b="1" dirty="0" err="1"/>
              <a:t>lakatas</a:t>
            </a:r>
            <a:endParaRPr lang="lt-LT" sz="3200" b="1" dirty="0"/>
          </a:p>
          <a:p>
            <a:endParaRPr lang="en-LT" sz="32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6462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aveikslėlis 13">
            <a:extLst>
              <a:ext uri="{FF2B5EF4-FFF2-40B4-BE49-F238E27FC236}">
                <a16:creationId xmlns:a16="http://schemas.microsoft.com/office/drawing/2014/main" id="{7A55E5EC-ACB1-A4AF-2233-65F251DB6BDA}"/>
              </a:ext>
            </a:extLst>
          </p:cNvPr>
          <p:cNvPicPr>
            <a:picLocks noChangeAspect="1"/>
          </p:cNvPicPr>
          <p:nvPr/>
        </p:nvPicPr>
        <p:blipFill>
          <a:blip r:embed="rId2"/>
          <a:stretch>
            <a:fillRect/>
          </a:stretch>
        </p:blipFill>
        <p:spPr>
          <a:xfrm>
            <a:off x="6924115" y="4095750"/>
            <a:ext cx="4933501" cy="2476500"/>
          </a:xfrm>
          <a:prstGeom prst="rect">
            <a:avLst/>
          </a:prstGeom>
        </p:spPr>
      </p:pic>
      <p:sp>
        <p:nvSpPr>
          <p:cNvPr id="16" name="TextBox 15">
            <a:extLst>
              <a:ext uri="{FF2B5EF4-FFF2-40B4-BE49-F238E27FC236}">
                <a16:creationId xmlns:a16="http://schemas.microsoft.com/office/drawing/2014/main" id="{9E15A1FC-75EE-868B-8112-2EA334D0CFE8}"/>
              </a:ext>
            </a:extLst>
          </p:cNvPr>
          <p:cNvSpPr txBox="1"/>
          <p:nvPr/>
        </p:nvSpPr>
        <p:spPr>
          <a:xfrm>
            <a:off x="6847915" y="242387"/>
            <a:ext cx="5344085" cy="3853363"/>
          </a:xfrm>
          <a:prstGeom prst="rect">
            <a:avLst/>
          </a:prstGeom>
          <a:noFill/>
        </p:spPr>
        <p:txBody>
          <a:bodyPr wrap="square">
            <a:spAutoFit/>
          </a:bodyPr>
          <a:lstStyle/>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Aprašymas </a:t>
            </a:r>
            <a:r>
              <a:rPr lang="lt-LT" sz="1400" b="0" i="0" u="sng" strike="noStrike" baseline="0" dirty="0">
                <a:solidFill>
                  <a:schemeClr val="bg2">
                    <a:lumMod val="50000"/>
                  </a:schemeClr>
                </a:solidFill>
                <a:latin typeface="Verdana" panose="020B0604030504040204" pitchFamily="34" charset="0"/>
                <a:ea typeface="Verdana" panose="020B0604030504040204" pitchFamily="34" charset="0"/>
              </a:rPr>
              <a:t>turi būti patrauklus ir aiškus</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 neturėtų būti nukopijuotas formalus paraiškoje esantis tekstas. Aprašymas </a:t>
            </a:r>
            <a:r>
              <a:rPr lang="lt-LT" sz="1400" b="0" i="0" u="sng" strike="noStrike" baseline="0" dirty="0">
                <a:solidFill>
                  <a:schemeClr val="bg2">
                    <a:lumMod val="50000"/>
                  </a:schemeClr>
                </a:solidFill>
                <a:latin typeface="Verdana" panose="020B0604030504040204" pitchFamily="34" charset="0"/>
                <a:ea typeface="Verdana" panose="020B0604030504040204" pitchFamily="34" charset="0"/>
              </a:rPr>
              <a:t>turi atskleisti projekto turinį</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 </a:t>
            </a:r>
            <a:r>
              <a:rPr lang="lt-LT" sz="1400" b="0" i="0" u="none" strike="noStrike" baseline="0" dirty="0" err="1">
                <a:solidFill>
                  <a:schemeClr val="bg2">
                    <a:lumMod val="50000"/>
                  </a:schemeClr>
                </a:solidFill>
                <a:latin typeface="Verdana" panose="020B0604030504040204" pitchFamily="34" charset="0"/>
                <a:ea typeface="Verdana" panose="020B0604030504040204" pitchFamily="34" charset="0"/>
              </a:rPr>
              <a:t>t.y</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 </a:t>
            </a:r>
            <a:r>
              <a:rPr lang="lt-LT" sz="1400" b="0" i="0" u="sng" strike="noStrike" baseline="0" dirty="0">
                <a:solidFill>
                  <a:schemeClr val="bg2">
                    <a:lumMod val="50000"/>
                  </a:schemeClr>
                </a:solidFill>
                <a:latin typeface="Verdana" panose="020B0604030504040204" pitchFamily="34" charset="0"/>
                <a:ea typeface="Verdana" panose="020B0604030504040204" pitchFamily="34" charset="0"/>
              </a:rPr>
              <a:t>supažindinti su projekte sprendžiama problema ir jos sprendimo būdais</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 </a:t>
            </a:r>
            <a:r>
              <a:rPr lang="lt-LT" sz="1400" b="0" i="0" u="sng" strike="noStrike" baseline="0" dirty="0">
                <a:solidFill>
                  <a:schemeClr val="bg2">
                    <a:lumMod val="50000"/>
                  </a:schemeClr>
                </a:solidFill>
                <a:latin typeface="Verdana" panose="020B0604030504040204" pitchFamily="34" charset="0"/>
                <a:ea typeface="Verdana" panose="020B0604030504040204" pitchFamily="34" charset="0"/>
              </a:rPr>
              <a:t>nurodyti kaip pasikeis situacija </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po projekto pabaigos </a:t>
            </a:r>
            <a:endParaRPr lang="lt-LT" sz="1400" spc="60" dirty="0">
              <a:solidFill>
                <a:srgbClr val="092D68"/>
              </a:solidFill>
              <a:latin typeface="Verdana" panose="020B0604030504040204" pitchFamily="34" charset="0"/>
              <a:ea typeface="Verdana" panose="020B0604030504040204" pitchFamily="34" charset="0"/>
              <a:cs typeface="Microsoft Sans Serif"/>
            </a:endParaRPr>
          </a:p>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dirty="0">
                <a:solidFill>
                  <a:schemeClr val="bg2">
                    <a:lumMod val="50000"/>
                  </a:schemeClr>
                </a:solidFill>
                <a:latin typeface="Verdana" panose="020B0604030504040204" pitchFamily="34" charset="0"/>
                <a:ea typeface="Verdana" panose="020B0604030504040204" pitchFamily="34" charset="0"/>
              </a:rPr>
              <a:t>Informacija turi būti lengvai randama ir  aiškiai matoma bent iki projekto  pabaigos;</a:t>
            </a:r>
          </a:p>
          <a:p>
            <a:pPr marL="299085" indent="-287020">
              <a:lnSpc>
                <a:spcPct val="100000"/>
              </a:lnSpc>
              <a:spcBef>
                <a:spcPts val="1395"/>
              </a:spcBef>
              <a:buFont typeface="Wingdings" panose="05000000000000000000" pitchFamily="2" charset="2"/>
              <a:buChar char="§"/>
              <a:tabLst>
                <a:tab pos="299085" algn="l"/>
                <a:tab pos="299720" algn="l"/>
              </a:tabLst>
            </a:pPr>
            <a:r>
              <a:rPr lang="lt-LT" sz="1400" dirty="0" err="1">
                <a:solidFill>
                  <a:schemeClr val="bg2">
                    <a:lumMod val="50000"/>
                  </a:schemeClr>
                </a:solidFill>
                <a:latin typeface="Verdana" panose="020B0604030504040204" pitchFamily="34" charset="0"/>
                <a:ea typeface="Verdana" panose="020B0604030504040204" pitchFamily="34" charset="0"/>
              </a:rPr>
              <a:t>llgalaikiam</a:t>
            </a:r>
            <a:r>
              <a:rPr lang="lt-LT" sz="1400" dirty="0">
                <a:solidFill>
                  <a:schemeClr val="bg2">
                    <a:lumMod val="50000"/>
                  </a:schemeClr>
                </a:solidFill>
                <a:latin typeface="Verdana" panose="020B0604030504040204" pitchFamily="34" charset="0"/>
                <a:ea typeface="Verdana" panose="020B0604030504040204" pitchFamily="34" charset="0"/>
              </a:rPr>
              <a:t> matomumui užtikrinti naujienų rubrika, yra netinkama;</a:t>
            </a:r>
          </a:p>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dirty="0">
                <a:solidFill>
                  <a:schemeClr val="bg2">
                    <a:lumMod val="50000"/>
                  </a:schemeClr>
                </a:solidFill>
                <a:latin typeface="Verdana" panose="020B0604030504040204" pitchFamily="34" charset="0"/>
                <a:ea typeface="Verdana" panose="020B0604030504040204" pitchFamily="34" charset="0"/>
              </a:rPr>
              <a:t>informacijos pateikimas </a:t>
            </a:r>
            <a:r>
              <a:rPr lang="lt-LT" sz="1400" dirty="0" err="1">
                <a:solidFill>
                  <a:schemeClr val="bg2">
                    <a:lumMod val="50000"/>
                  </a:schemeClr>
                </a:solidFill>
                <a:latin typeface="Verdana" panose="020B0604030504040204" pitchFamily="34" charset="0"/>
                <a:ea typeface="Verdana" panose="020B0604030504040204" pitchFamily="34" charset="0"/>
              </a:rPr>
              <a:t>pdf</a:t>
            </a:r>
            <a:r>
              <a:rPr lang="lt-LT" sz="1400" dirty="0">
                <a:solidFill>
                  <a:schemeClr val="bg2">
                    <a:lumMod val="50000"/>
                  </a:schemeClr>
                </a:solidFill>
                <a:latin typeface="Verdana" panose="020B0604030504040204" pitchFamily="34" charset="0"/>
                <a:ea typeface="Verdana" panose="020B0604030504040204" pitchFamily="34" charset="0"/>
              </a:rPr>
              <a:t> formatu ar  plakato/lentelės/stendo vaizdo maketo  naudojimas taip pat nerekomenduotini</a:t>
            </a:r>
          </a:p>
          <a:p>
            <a:pPr marL="299085">
              <a:lnSpc>
                <a:spcPct val="100000"/>
              </a:lnSpc>
              <a:spcBef>
                <a:spcPts val="190"/>
              </a:spcBef>
            </a:pPr>
            <a:endParaRPr lang="lt-LT" sz="1200" dirty="0">
              <a:latin typeface="Verdana" panose="020B0604030504040204" pitchFamily="34" charset="0"/>
              <a:ea typeface="Verdana" panose="020B0604030504040204" pitchFamily="34" charset="0"/>
              <a:cs typeface="Microsoft Sans Serif"/>
            </a:endParaRPr>
          </a:p>
        </p:txBody>
      </p:sp>
      <p:pic>
        <p:nvPicPr>
          <p:cNvPr id="4" name="Picture 11">
            <a:extLst>
              <a:ext uri="{FF2B5EF4-FFF2-40B4-BE49-F238E27FC236}">
                <a16:creationId xmlns:a16="http://schemas.microsoft.com/office/drawing/2014/main" id="{4DC33EA1-283A-A81A-0DAA-280B49AB92A7}"/>
              </a:ext>
            </a:extLst>
          </p:cNvPr>
          <p:cNvPicPr>
            <a:picLocks noChangeAspect="1"/>
          </p:cNvPicPr>
          <p:nvPr/>
        </p:nvPicPr>
        <p:blipFill rotWithShape="1">
          <a:blip r:embed="rId3"/>
          <a:srcRect l="616" t="2939" b="65425"/>
          <a:stretch/>
        </p:blipFill>
        <p:spPr>
          <a:xfrm>
            <a:off x="732653" y="1426104"/>
            <a:ext cx="4872081" cy="1141345"/>
          </a:xfrm>
          <a:prstGeom prst="rect">
            <a:avLst/>
          </a:prstGeom>
          <a:noFill/>
        </p:spPr>
      </p:pic>
      <p:sp>
        <p:nvSpPr>
          <p:cNvPr id="5" name="TextBox 4">
            <a:extLst>
              <a:ext uri="{FF2B5EF4-FFF2-40B4-BE49-F238E27FC236}">
                <a16:creationId xmlns:a16="http://schemas.microsoft.com/office/drawing/2014/main" id="{FE8ED43D-3426-6050-E687-2397EF979AA0}"/>
              </a:ext>
            </a:extLst>
          </p:cNvPr>
          <p:cNvSpPr txBox="1"/>
          <p:nvPr/>
        </p:nvSpPr>
        <p:spPr>
          <a:xfrm>
            <a:off x="1522730" y="5873115"/>
            <a:ext cx="3622450" cy="984885"/>
          </a:xfrm>
          <a:prstGeom prst="rect">
            <a:avLst/>
          </a:prstGeom>
          <a:noFill/>
        </p:spPr>
        <p:txBody>
          <a:bodyPr wrap="square">
            <a:spAutoFit/>
          </a:bodyPr>
          <a:lstStyle/>
          <a:p>
            <a:pPr algn="ctr"/>
            <a:r>
              <a:rPr lang="lt-LT" b="1" dirty="0"/>
              <a:t>Nuorodos sklandžiam darbui:</a:t>
            </a:r>
          </a:p>
          <a:p>
            <a:pPr algn="ctr"/>
            <a:r>
              <a:rPr lang="lt-LT" b="1" dirty="0">
                <a:hlinkClick r:id="rId4"/>
              </a:rPr>
              <a:t>ES logotipai</a:t>
            </a:r>
            <a:r>
              <a:rPr lang="en-US" b="1" dirty="0">
                <a:hlinkClick r:id="rId4"/>
              </a:rPr>
              <a:t>:</a:t>
            </a:r>
            <a:r>
              <a:rPr lang="lt-LT" b="1" dirty="0">
                <a:hlinkClick r:id="rId4"/>
              </a:rPr>
              <a:t> ČIA</a:t>
            </a:r>
            <a:endParaRPr lang="lt-LT" b="1" dirty="0"/>
          </a:p>
          <a:p>
            <a:pPr algn="ctr"/>
            <a:r>
              <a:rPr lang="en-US" b="1" dirty="0" err="1">
                <a:hlinkClick r:id="rId5"/>
              </a:rPr>
              <a:t>Iliustracijos</a:t>
            </a:r>
            <a:r>
              <a:rPr lang="en-US" b="1" dirty="0">
                <a:hlinkClick r:id="rId5"/>
              </a:rPr>
              <a:t>:</a:t>
            </a:r>
            <a:r>
              <a:rPr lang="lt-LT" b="1" dirty="0">
                <a:hlinkClick r:id="rId5"/>
              </a:rPr>
              <a:t> ČIA</a:t>
            </a:r>
            <a:endParaRPr lang="lt-LT" b="1" dirty="0"/>
          </a:p>
          <a:p>
            <a:pPr algn="just"/>
            <a:r>
              <a:rPr lang="lt-LT" sz="400" b="1" dirty="0"/>
              <a:t> </a:t>
            </a:r>
            <a:endParaRPr lang="lt-LT" dirty="0"/>
          </a:p>
        </p:txBody>
      </p:sp>
      <p:sp>
        <p:nvSpPr>
          <p:cNvPr id="3" name="TextBox 2">
            <a:extLst>
              <a:ext uri="{FF2B5EF4-FFF2-40B4-BE49-F238E27FC236}">
                <a16:creationId xmlns:a16="http://schemas.microsoft.com/office/drawing/2014/main" id="{5C6F8554-B10E-60E4-C1B2-22D7EF0E2B41}"/>
              </a:ext>
            </a:extLst>
          </p:cNvPr>
          <p:cNvSpPr txBox="1"/>
          <p:nvPr/>
        </p:nvSpPr>
        <p:spPr>
          <a:xfrm>
            <a:off x="83559" y="2567449"/>
            <a:ext cx="6371701" cy="3231654"/>
          </a:xfrm>
          <a:prstGeom prst="rect">
            <a:avLst/>
          </a:prstGeom>
          <a:noFill/>
        </p:spPr>
        <p:txBody>
          <a:bodyPr wrap="square" rtlCol="0">
            <a:spAutoFit/>
          </a:bodyPr>
          <a:lstStyle/>
          <a:p>
            <a:r>
              <a:rPr lang="lt-LT" sz="1600" b="1" dirty="0">
                <a:solidFill>
                  <a:srgbClr val="302857"/>
                </a:solidFill>
                <a:latin typeface="Verdana" panose="020B0604030504040204" pitchFamily="34" charset="0"/>
                <a:ea typeface="Verdana" panose="020B0604030504040204" pitchFamily="34" charset="0"/>
              </a:rPr>
              <a:t>Projekto pavadinimas </a:t>
            </a:r>
            <a:r>
              <a:rPr lang="lt-LT" sz="1600" dirty="0">
                <a:solidFill>
                  <a:srgbClr val="302857"/>
                </a:solidFill>
                <a:latin typeface="Verdana" panose="020B0604030504040204" pitchFamily="34" charset="0"/>
                <a:ea typeface="Verdana" panose="020B0604030504040204" pitchFamily="34" charset="0"/>
              </a:rPr>
              <a:t>(paryškintas) – pavadinimas gali būti trumpinamas, patrauklus</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Projekto tikslas ir siekiami rezultatai – projekto Nr. nurodyti nebūtina</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Projekto finansavimo šaltinis – Bendrai finansuoja Europos Sąjunga</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Projekto vertė ir skirtas finansavimas</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Projekto įgyvendinimo trukmė</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Informacija apie įmonės veiklą, kontaktiniai duomenys</a:t>
            </a:r>
          </a:p>
        </p:txBody>
      </p:sp>
      <p:sp>
        <p:nvSpPr>
          <p:cNvPr id="6" name="Title 1">
            <a:extLst>
              <a:ext uri="{FF2B5EF4-FFF2-40B4-BE49-F238E27FC236}">
                <a16:creationId xmlns:a16="http://schemas.microsoft.com/office/drawing/2014/main" id="{F3B59990-AB5B-448C-4516-E18FA74DBA52}"/>
              </a:ext>
            </a:extLst>
          </p:cNvPr>
          <p:cNvSpPr>
            <a:spLocks noGrp="1"/>
          </p:cNvSpPr>
          <p:nvPr/>
        </p:nvSpPr>
        <p:spPr>
          <a:xfrm>
            <a:off x="805008" y="499096"/>
            <a:ext cx="652095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en-US" sz="3200" b="1" dirty="0"/>
              <a:t>Vie</a:t>
            </a:r>
            <a:r>
              <a:rPr lang="lt-LT" sz="3200" b="1" dirty="0" err="1"/>
              <a:t>šinimas</a:t>
            </a:r>
            <a:r>
              <a:rPr lang="lt-LT" sz="3200" b="1" dirty="0"/>
              <a:t> interneto svetainėje</a:t>
            </a:r>
          </a:p>
          <a:p>
            <a:endParaRPr lang="en-LT" sz="32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07582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9E15A1FC-75EE-868B-8112-2EA334D0CFE8}"/>
              </a:ext>
            </a:extLst>
          </p:cNvPr>
          <p:cNvSpPr txBox="1"/>
          <p:nvPr/>
        </p:nvSpPr>
        <p:spPr>
          <a:xfrm>
            <a:off x="6869180" y="503718"/>
            <a:ext cx="5322820" cy="2980303"/>
          </a:xfrm>
          <a:prstGeom prst="rect">
            <a:avLst/>
          </a:prstGeom>
          <a:noFill/>
        </p:spPr>
        <p:txBody>
          <a:bodyPr wrap="square">
            <a:spAutoFit/>
          </a:bodyPr>
          <a:lstStyle/>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b="0" i="0" u="none" strike="noStrike" baseline="0">
                <a:solidFill>
                  <a:schemeClr val="bg2">
                    <a:lumMod val="50000"/>
                  </a:schemeClr>
                </a:solidFill>
                <a:latin typeface="Verdana" panose="020B0604030504040204" pitchFamily="34" charset="0"/>
                <a:ea typeface="Verdana" panose="020B0604030504040204" pitchFamily="34" charset="0"/>
              </a:rPr>
              <a:t>Žinutės turi būti aiškios, trumpos, įtaigios ir papildytos vizualu</a:t>
            </a:r>
          </a:p>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a:solidFill>
                  <a:schemeClr val="bg2">
                    <a:lumMod val="50000"/>
                  </a:schemeClr>
                </a:solidFill>
                <a:latin typeface="Verdana" panose="020B0604030504040204" pitchFamily="34" charset="0"/>
                <a:ea typeface="Verdana" panose="020B0604030504040204" pitchFamily="34" charset="0"/>
              </a:rPr>
              <a:t>Žinutėse siūloma naudoti </a:t>
            </a:r>
            <a:r>
              <a:rPr lang="lt-LT" sz="1400" err="1">
                <a:solidFill>
                  <a:schemeClr val="bg2">
                    <a:lumMod val="50000"/>
                  </a:schemeClr>
                </a:solidFill>
                <a:latin typeface="Verdana" panose="020B0604030504040204" pitchFamily="34" charset="0"/>
                <a:ea typeface="Verdana" panose="020B0604030504040204" pitchFamily="34" charset="0"/>
              </a:rPr>
              <a:t>grotažymes</a:t>
            </a:r>
            <a:r>
              <a:rPr lang="lt-LT" sz="1400">
                <a:solidFill>
                  <a:schemeClr val="bg2">
                    <a:lumMod val="50000"/>
                  </a:schemeClr>
                </a:solidFill>
                <a:latin typeface="Verdana" panose="020B0604030504040204" pitchFamily="34" charset="0"/>
                <a:ea typeface="Verdana" panose="020B0604030504040204" pitchFamily="34" charset="0"/>
              </a:rPr>
              <a:t>: </a:t>
            </a:r>
            <a:r>
              <a:rPr lang="en-US" sz="1400">
                <a:solidFill>
                  <a:schemeClr val="bg2">
                    <a:lumMod val="50000"/>
                  </a:schemeClr>
                </a:solidFill>
                <a:latin typeface="Verdana" panose="020B0604030504040204" pitchFamily="34" charset="0"/>
                <a:ea typeface="Verdana" panose="020B0604030504040204" pitchFamily="34" charset="0"/>
              </a:rPr>
              <a:t>#Investijuprograma, #ESinvesticijos </a:t>
            </a:r>
            <a:r>
              <a:rPr lang="en-US" sz="1400" err="1">
                <a:solidFill>
                  <a:schemeClr val="bg2">
                    <a:lumMod val="50000"/>
                  </a:schemeClr>
                </a:solidFill>
                <a:latin typeface="Verdana" panose="020B0604030504040204" pitchFamily="34" charset="0"/>
                <a:ea typeface="Verdana" panose="020B0604030504040204" pitchFamily="34" charset="0"/>
              </a:rPr>
              <a:t>ir</a:t>
            </a:r>
            <a:r>
              <a:rPr lang="en-US" sz="1400">
                <a:solidFill>
                  <a:schemeClr val="bg2">
                    <a:lumMod val="50000"/>
                  </a:schemeClr>
                </a:solidFill>
                <a:latin typeface="Verdana" panose="020B0604030504040204" pitchFamily="34" charset="0"/>
                <a:ea typeface="Verdana" panose="020B0604030504040204" pitchFamily="34" charset="0"/>
              </a:rPr>
              <a:t> pan.</a:t>
            </a:r>
            <a:endParaRPr lang="lt-LT" sz="1400">
              <a:solidFill>
                <a:schemeClr val="bg2">
                  <a:lumMod val="50000"/>
                </a:schemeClr>
              </a:solidFill>
              <a:latin typeface="Verdana" panose="020B0604030504040204" pitchFamily="34" charset="0"/>
              <a:ea typeface="Verdana" panose="020B0604030504040204" pitchFamily="34" charset="0"/>
            </a:endParaRPr>
          </a:p>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a:solidFill>
                  <a:schemeClr val="bg2">
                    <a:lumMod val="50000"/>
                  </a:schemeClr>
                </a:solidFill>
                <a:latin typeface="Verdana" panose="020B0604030504040204" pitchFamily="34" charset="0"/>
                <a:ea typeface="Verdana" panose="020B0604030504040204" pitchFamily="34" charset="0"/>
              </a:rPr>
              <a:t>Trumpas ne biurokratiškas visuomenei aiškus parašymas apie projektą – kokia problema sprendžiama, koks rezultatas bus sukurtas. Būtina nurodyti projekto vertę ir finansavimo sumą, taip pat </a:t>
            </a:r>
            <a:r>
              <a:rPr lang="lt-LT" sz="1400" u="sng">
                <a:solidFill>
                  <a:srgbClr val="C00000"/>
                </a:solidFill>
                <a:latin typeface="Verdana" panose="020B0604030504040204" pitchFamily="34" charset="0"/>
                <a:ea typeface="Verdana" panose="020B0604030504040204" pitchFamily="34" charset="0"/>
              </a:rPr>
              <a:t>privalomas sakinys</a:t>
            </a:r>
            <a:r>
              <a:rPr lang="lt-LT" sz="1400">
                <a:solidFill>
                  <a:schemeClr val="bg2">
                    <a:lumMod val="50000"/>
                  </a:schemeClr>
                </a:solidFill>
                <a:latin typeface="Verdana" panose="020B0604030504040204" pitchFamily="34" charset="0"/>
                <a:ea typeface="Verdana" panose="020B0604030504040204" pitchFamily="34" charset="0"/>
              </a:rPr>
              <a:t>: Projektą bendrai finansuoja Europos Sąjunga.</a:t>
            </a:r>
          </a:p>
          <a:p>
            <a:pPr marL="299085">
              <a:lnSpc>
                <a:spcPct val="100000"/>
              </a:lnSpc>
              <a:spcBef>
                <a:spcPts val="190"/>
              </a:spcBef>
            </a:pPr>
            <a:endParaRPr lang="lt-LT" sz="1200">
              <a:latin typeface="Verdana" panose="020B0604030504040204" pitchFamily="34" charset="0"/>
              <a:ea typeface="Verdana" panose="020B0604030504040204" pitchFamily="34" charset="0"/>
              <a:cs typeface="Microsoft Sans Serif"/>
            </a:endParaRPr>
          </a:p>
        </p:txBody>
      </p:sp>
      <p:sp>
        <p:nvSpPr>
          <p:cNvPr id="5" name="TextBox 4">
            <a:extLst>
              <a:ext uri="{FF2B5EF4-FFF2-40B4-BE49-F238E27FC236}">
                <a16:creationId xmlns:a16="http://schemas.microsoft.com/office/drawing/2014/main" id="{24F1B47F-198C-38F2-84FA-A5352705A66C}"/>
              </a:ext>
            </a:extLst>
          </p:cNvPr>
          <p:cNvSpPr txBox="1"/>
          <p:nvPr/>
        </p:nvSpPr>
        <p:spPr>
          <a:xfrm>
            <a:off x="305809" y="5758739"/>
            <a:ext cx="6100762" cy="1200329"/>
          </a:xfrm>
          <a:prstGeom prst="rect">
            <a:avLst/>
          </a:prstGeom>
          <a:noFill/>
        </p:spPr>
        <p:txBody>
          <a:bodyPr wrap="square">
            <a:spAutoFit/>
          </a:bodyPr>
          <a:lstStyle/>
          <a:p>
            <a:pPr algn="ctr"/>
            <a:r>
              <a:rPr lang="lt-LT" b="1" dirty="0"/>
              <a:t>Nuorodos sklandžiam darbui:</a:t>
            </a:r>
          </a:p>
          <a:p>
            <a:pPr algn="ctr"/>
            <a:r>
              <a:rPr lang="lt-LT" b="1" dirty="0">
                <a:hlinkClick r:id="rId3"/>
              </a:rPr>
              <a:t>ES logotipai</a:t>
            </a:r>
            <a:r>
              <a:rPr lang="en-US" b="1" dirty="0">
                <a:hlinkClick r:id="rId3"/>
              </a:rPr>
              <a:t>:</a:t>
            </a:r>
            <a:r>
              <a:rPr lang="lt-LT" b="1" dirty="0">
                <a:hlinkClick r:id="rId3"/>
              </a:rPr>
              <a:t> ČIA</a:t>
            </a:r>
            <a:endParaRPr lang="lt-LT" b="1" dirty="0"/>
          </a:p>
          <a:p>
            <a:pPr algn="ctr"/>
            <a:r>
              <a:rPr lang="en-US" b="1" dirty="0" err="1">
                <a:hlinkClick r:id="rId4"/>
              </a:rPr>
              <a:t>Iliustracijos</a:t>
            </a:r>
            <a:r>
              <a:rPr lang="en-US" b="1" dirty="0">
                <a:hlinkClick r:id="rId4"/>
              </a:rPr>
              <a:t>:</a:t>
            </a:r>
            <a:r>
              <a:rPr lang="lt-LT" b="1" dirty="0">
                <a:hlinkClick r:id="rId4"/>
              </a:rPr>
              <a:t> ČIA</a:t>
            </a:r>
            <a:endParaRPr lang="lt-LT" b="1" dirty="0"/>
          </a:p>
          <a:p>
            <a:pPr algn="ctr"/>
            <a:r>
              <a:rPr lang="lt-LT" b="1" dirty="0">
                <a:hlinkClick r:id="rId5"/>
              </a:rPr>
              <a:t>Medžiaga socialiniams tinklams: ČIA</a:t>
            </a:r>
            <a:endParaRPr lang="lt-LT" b="1" dirty="0"/>
          </a:p>
        </p:txBody>
      </p:sp>
      <p:pic>
        <p:nvPicPr>
          <p:cNvPr id="11" name="Paveikslėlis 10" descr="Paveikslėlis, kuriame yra lauko, dangus, debesis, laivas&#10;&#10;Automatiškai sugeneruotas aprašymas">
            <a:extLst>
              <a:ext uri="{FF2B5EF4-FFF2-40B4-BE49-F238E27FC236}">
                <a16:creationId xmlns:a16="http://schemas.microsoft.com/office/drawing/2014/main" id="{0466C900-D920-DE94-FE1F-0BA0A13289C7}"/>
              </a:ext>
            </a:extLst>
          </p:cNvPr>
          <p:cNvPicPr>
            <a:picLocks noChangeAspect="1"/>
          </p:cNvPicPr>
          <p:nvPr/>
        </p:nvPicPr>
        <p:blipFill>
          <a:blip r:embed="rId6"/>
          <a:stretch>
            <a:fillRect/>
          </a:stretch>
        </p:blipFill>
        <p:spPr>
          <a:xfrm>
            <a:off x="7809623" y="3390055"/>
            <a:ext cx="3335300" cy="3335300"/>
          </a:xfrm>
          <a:prstGeom prst="rect">
            <a:avLst/>
          </a:prstGeom>
        </p:spPr>
      </p:pic>
      <p:sp>
        <p:nvSpPr>
          <p:cNvPr id="13" name="TextBox 12">
            <a:extLst>
              <a:ext uri="{FF2B5EF4-FFF2-40B4-BE49-F238E27FC236}">
                <a16:creationId xmlns:a16="http://schemas.microsoft.com/office/drawing/2014/main" id="{82B4909E-C6A9-7991-EB24-BB36825CE8A0}"/>
              </a:ext>
            </a:extLst>
          </p:cNvPr>
          <p:cNvSpPr txBox="1"/>
          <p:nvPr/>
        </p:nvSpPr>
        <p:spPr>
          <a:xfrm>
            <a:off x="252020" y="1467364"/>
            <a:ext cx="6100762" cy="4498476"/>
          </a:xfrm>
          <a:prstGeom prst="rect">
            <a:avLst/>
          </a:prstGeom>
          <a:noFill/>
        </p:spPr>
        <p:txBody>
          <a:bodyPr wrap="square">
            <a:spAutoFit/>
          </a:bodyPr>
          <a:lstStyle/>
          <a:p>
            <a:pPr>
              <a:lnSpc>
                <a:spcPct val="107000"/>
              </a:lnSpc>
              <a:spcAft>
                <a:spcPts val="800"/>
              </a:spcAft>
            </a:pP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 Naujienos iš UAB „PAVYZDYS“! Mes džiaugiamės pranešdami apie naują ES finansuojamą projektą, kurio tikslas - diegti aplinkai draugiškas technologijas. Planuojame pakeisti tradicinį </a:t>
            </a:r>
            <a:r>
              <a:rPr lang="lt-LT" sz="1800" kern="100" dirty="0" err="1">
                <a:effectLst/>
                <a:latin typeface="Calibri" panose="020F0502020204030204" pitchFamily="34" charset="0"/>
                <a:ea typeface="Calibri" panose="020F0502020204030204" pitchFamily="34" charset="0"/>
                <a:cs typeface="Times New Roman" panose="02020603050405020304" pitchFamily="18" charset="0"/>
              </a:rPr>
              <a:t>radiografinių</a:t>
            </a: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 plėvelių metodą skaitmenine technologija, sumažinant aplinkos naštą. </a:t>
            </a: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r>
              <a:rPr lang="pt-BR" sz="1800" kern="100" dirty="0">
                <a:effectLst/>
                <a:latin typeface="Calibri" panose="020F0502020204030204" pitchFamily="34" charset="0"/>
                <a:ea typeface="Calibri" panose="020F0502020204030204" pitchFamily="34" charset="0"/>
                <a:cs typeface="Times New Roman" panose="02020603050405020304" pitchFamily="18" charset="0"/>
              </a:rPr>
              <a:t> Projekto pradžia: 2023 m. liepos mėn.</a:t>
            </a: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 Projekto vertė: 73.600 EUR, iš kurių 50.000 EUR - ES parama.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Projekt</a:t>
            </a:r>
            <a:r>
              <a:rPr lang="lt-LT" kern="100" dirty="0">
                <a:latin typeface="Calibri" panose="020F0502020204030204" pitchFamily="34" charset="0"/>
                <a:ea typeface="Calibri" panose="020F0502020204030204" pitchFamily="34" charset="0"/>
                <a:cs typeface="Times New Roman" panose="02020603050405020304" pitchFamily="18" charset="0"/>
              </a:rPr>
              <a:t>ą bendrai finansuoja Europos Sąjunga.</a:t>
            </a: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r>
              <a:rPr lang="pt-BR" sz="1800" kern="100" dirty="0">
                <a:effectLst/>
                <a:latin typeface="Calibri" panose="020F0502020204030204" pitchFamily="34" charset="0"/>
                <a:ea typeface="Calibri" panose="020F0502020204030204" pitchFamily="34" charset="0"/>
                <a:cs typeface="Times New Roman" panose="02020603050405020304" pitchFamily="18" charset="0"/>
              </a:rPr>
              <a:t> Kartu žengiame link švaresnės ir inovatyvios ateities!</a:t>
            </a: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a:t>
            </a:r>
            <a:r>
              <a:rPr lang="lt-LT" kern="100" dirty="0">
                <a:latin typeface="Calibri" panose="020F0502020204030204" pitchFamily="34" charset="0"/>
                <a:ea typeface="Calibri" panose="020F0502020204030204" pitchFamily="34" charset="0"/>
                <a:cs typeface="Times New Roman" panose="02020603050405020304" pitchFamily="18" charset="0"/>
              </a:rPr>
              <a:t>ESinvesticijos</a:t>
            </a: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 #ESParama</a:t>
            </a:r>
          </a:p>
          <a:p>
            <a:r>
              <a:rPr lang="lt-LT" sz="1400" dirty="0">
                <a:effectLst/>
                <a:latin typeface="Verdana" panose="020B0604030504040204" pitchFamily="34" charset="0"/>
                <a:ea typeface="Verdana" panose="020B0604030504040204" pitchFamily="34" charset="0"/>
                <a:cs typeface="Aptos" panose="020B0004020202020204" pitchFamily="34" charset="0"/>
              </a:rPr>
              <a:t>Paruoštą socialinių tinklų </a:t>
            </a:r>
            <a:r>
              <a:rPr lang="lt-LT" sz="1400" dirty="0" err="1">
                <a:effectLst/>
                <a:latin typeface="Verdana" panose="020B0604030504040204" pitchFamily="34" charset="0"/>
                <a:ea typeface="Verdana" panose="020B0604030504040204" pitchFamily="34" charset="0"/>
                <a:cs typeface="Aptos" panose="020B0004020202020204" pitchFamily="34" charset="0"/>
              </a:rPr>
              <a:t>vizualo</a:t>
            </a:r>
            <a:r>
              <a:rPr lang="lt-LT" sz="1400" dirty="0">
                <a:effectLst/>
                <a:latin typeface="Verdana" panose="020B0604030504040204" pitchFamily="34" charset="0"/>
                <a:ea typeface="Verdana" panose="020B0604030504040204" pitchFamily="34" charset="0"/>
                <a:cs typeface="Aptos" panose="020B0004020202020204" pitchFamily="34" charset="0"/>
              </a:rPr>
              <a:t> šabloną galite rasti Inovacijų agentūros puslapyje </a:t>
            </a:r>
            <a:r>
              <a:rPr lang="lt-LT" sz="1400" i="1" u="sng" dirty="0">
                <a:solidFill>
                  <a:srgbClr val="467886"/>
                </a:solidFill>
                <a:effectLst/>
                <a:latin typeface="Verdana" panose="020B0604030504040204" pitchFamily="34" charset="0"/>
                <a:ea typeface="Verdana" panose="020B0604030504040204" pitchFamily="34" charset="0"/>
                <a:cs typeface="Aptos" panose="020B0004020202020204" pitchFamily="34" charset="0"/>
                <a:hlinkClick r:id="rId7"/>
              </a:rPr>
              <a:t>https://inovacijuagentura.lt/turinys/bendra-informacija-projektu-vykdytojams.html?lang=lt</a:t>
            </a:r>
            <a:endParaRPr lang="lt-LT" sz="1400" dirty="0">
              <a:effectLst/>
              <a:latin typeface="Verdana" panose="020B0604030504040204" pitchFamily="34" charset="0"/>
              <a:ea typeface="Verdana" panose="020B0604030504040204" pitchFamily="34" charset="0"/>
              <a:cs typeface="Aptos" panose="020B0004020202020204" pitchFamily="34" charset="0"/>
            </a:endParaRPr>
          </a:p>
          <a:p>
            <a:pPr>
              <a:lnSpc>
                <a:spcPct val="107000"/>
              </a:lnSpc>
              <a:spcAft>
                <a:spcPts val="800"/>
              </a:spcAft>
            </a:pP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FB5C3465-B023-A6E0-1423-03414437DD7C}"/>
              </a:ext>
            </a:extLst>
          </p:cNvPr>
          <p:cNvSpPr>
            <a:spLocks noGrp="1"/>
          </p:cNvSpPr>
          <p:nvPr/>
        </p:nvSpPr>
        <p:spPr>
          <a:xfrm>
            <a:off x="805008" y="499096"/>
            <a:ext cx="652095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en-US" sz="3200" b="1" dirty="0"/>
              <a:t>Vie</a:t>
            </a:r>
            <a:r>
              <a:rPr lang="lt-LT" sz="3200" b="1" dirty="0" err="1"/>
              <a:t>šinimas</a:t>
            </a:r>
            <a:r>
              <a:rPr lang="lt-LT" sz="3200" b="1" dirty="0"/>
              <a:t> socialiniuose tinkluose</a:t>
            </a:r>
          </a:p>
          <a:p>
            <a:endParaRPr lang="en-LT" sz="32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06812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79125E-E65D-ED5D-F675-322D6E5E4546}"/>
            </a:ext>
          </a:extLst>
        </p:cNvPr>
        <p:cNvGrpSpPr/>
        <p:nvPr/>
      </p:nvGrpSpPr>
      <p:grpSpPr>
        <a:xfrm>
          <a:off x="0" y="0"/>
          <a:ext cx="0" cy="0"/>
          <a:chOff x="0" y="0"/>
          <a:chExt cx="0" cy="0"/>
        </a:xfrm>
      </p:grpSpPr>
      <p:sp>
        <p:nvSpPr>
          <p:cNvPr id="14" name="Pavadinimas 1">
            <a:extLst>
              <a:ext uri="{FF2B5EF4-FFF2-40B4-BE49-F238E27FC236}">
                <a16:creationId xmlns:a16="http://schemas.microsoft.com/office/drawing/2014/main" id="{995F3A85-5896-C2C7-CDEE-34C00A5FB124}"/>
              </a:ext>
            </a:extLst>
          </p:cNvPr>
          <p:cNvSpPr>
            <a:spLocks noGrp="1"/>
          </p:cNvSpPr>
          <p:nvPr>
            <p:ph type="title"/>
          </p:nvPr>
        </p:nvSpPr>
        <p:spPr>
          <a:xfrm>
            <a:off x="783863" y="247449"/>
            <a:ext cx="10433336" cy="763857"/>
          </a:xfrm>
        </p:spPr>
        <p:txBody>
          <a:bodyPr>
            <a:normAutofit/>
          </a:bodyPr>
          <a:lstStyle/>
          <a:p>
            <a:r>
              <a:rPr lang="lt-LT" sz="3200" b="1" dirty="0"/>
              <a:t>Tinkamos finansuoti MTEP veiklų išlaidos </a:t>
            </a:r>
            <a:endParaRPr lang="en-GB" sz="3200" b="1" dirty="0"/>
          </a:p>
        </p:txBody>
      </p:sp>
      <p:sp>
        <p:nvSpPr>
          <p:cNvPr id="59" name="Suapvalintas stačiakampis 37">
            <a:extLst>
              <a:ext uri="{FF2B5EF4-FFF2-40B4-BE49-F238E27FC236}">
                <a16:creationId xmlns:a16="http://schemas.microsoft.com/office/drawing/2014/main" id="{7FC3F5AE-22C6-AE6E-C183-056291E4D73F}"/>
              </a:ext>
            </a:extLst>
          </p:cNvPr>
          <p:cNvSpPr/>
          <p:nvPr/>
        </p:nvSpPr>
        <p:spPr>
          <a:xfrm>
            <a:off x="822745" y="1042000"/>
            <a:ext cx="7295291" cy="540182"/>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a:solidFill>
                  <a:srgbClr val="302957"/>
                </a:solidFill>
                <a:latin typeface="Verdana" panose="020B0604030504040204" pitchFamily="34" charset="0"/>
                <a:ea typeface="Verdana" panose="020B0604030504040204" pitchFamily="34" charset="0"/>
              </a:rPr>
              <a:t>MTEP paslaugų įsigijimo iš išorės šaltinių įprastomis rinkos sąlygomis išlaidos</a:t>
            </a:r>
            <a:endParaRPr lang="en-GB" sz="1600">
              <a:solidFill>
                <a:srgbClr val="302957"/>
              </a:solidFill>
              <a:latin typeface="Verdana" panose="020B0604030504040204" pitchFamily="34" charset="0"/>
              <a:ea typeface="Verdana" panose="020B0604030504040204" pitchFamily="34" charset="0"/>
            </a:endParaRPr>
          </a:p>
        </p:txBody>
      </p:sp>
      <p:pic>
        <p:nvPicPr>
          <p:cNvPr id="60" name="Paveikslėlis 59">
            <a:extLst>
              <a:ext uri="{FF2B5EF4-FFF2-40B4-BE49-F238E27FC236}">
                <a16:creationId xmlns:a16="http://schemas.microsoft.com/office/drawing/2014/main" id="{7923F5DA-A16E-53F8-C24A-89470875A3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728" y="1192313"/>
            <a:ext cx="343334" cy="343334"/>
          </a:xfrm>
          <a:prstGeom prst="rect">
            <a:avLst/>
          </a:prstGeom>
        </p:spPr>
      </p:pic>
      <p:sp>
        <p:nvSpPr>
          <p:cNvPr id="61" name="Suapvalintas stačiakampis 37">
            <a:extLst>
              <a:ext uri="{FF2B5EF4-FFF2-40B4-BE49-F238E27FC236}">
                <a16:creationId xmlns:a16="http://schemas.microsoft.com/office/drawing/2014/main" id="{34728174-7792-B292-50BC-496D67BDC5F8}"/>
              </a:ext>
            </a:extLst>
          </p:cNvPr>
          <p:cNvSpPr/>
          <p:nvPr/>
        </p:nvSpPr>
        <p:spPr>
          <a:xfrm>
            <a:off x="851309" y="1677696"/>
            <a:ext cx="7295291" cy="1160827"/>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a:solidFill>
                  <a:srgbClr val="302957"/>
                </a:solidFill>
                <a:latin typeface="Verdana" panose="020B0604030504040204" pitchFamily="34" charset="0"/>
                <a:ea typeface="Verdana" panose="020B0604030504040204" pitchFamily="34" charset="0"/>
              </a:rPr>
              <a:t>Išlaidos pagal sutartis vykdomiems moksliniams tyrimams, žinioms ir patentams, perkamiems arba įsigyjamiems pagal licenciją iš išorės šaltinių įprastomis rinkos sąlygomis, taip pat konsultavimo ir lygiaverčių paslaugų, naudojamų vien projektui, išlaidos. </a:t>
            </a:r>
            <a:endParaRPr lang="en-GB" sz="1600">
              <a:solidFill>
                <a:srgbClr val="302957"/>
              </a:solidFill>
              <a:latin typeface="Verdana" panose="020B0604030504040204" pitchFamily="34" charset="0"/>
              <a:ea typeface="Verdana" panose="020B0604030504040204" pitchFamily="34" charset="0"/>
            </a:endParaRPr>
          </a:p>
        </p:txBody>
      </p:sp>
      <p:sp>
        <p:nvSpPr>
          <p:cNvPr id="63" name="Suapvalintas stačiakampis 37">
            <a:extLst>
              <a:ext uri="{FF2B5EF4-FFF2-40B4-BE49-F238E27FC236}">
                <a16:creationId xmlns:a16="http://schemas.microsoft.com/office/drawing/2014/main" id="{9AA18B1E-51A2-BAF7-EB48-0A7935712BC3}"/>
              </a:ext>
            </a:extLst>
          </p:cNvPr>
          <p:cNvSpPr/>
          <p:nvPr/>
        </p:nvSpPr>
        <p:spPr>
          <a:xfrm>
            <a:off x="862042" y="2945724"/>
            <a:ext cx="7295291" cy="540181"/>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a:solidFill>
                  <a:srgbClr val="302957"/>
                </a:solidFill>
                <a:latin typeface="Verdana" panose="020B0604030504040204" pitchFamily="34" charset="0"/>
                <a:ea typeface="Verdana" panose="020B0604030504040204" pitchFamily="34" charset="0"/>
              </a:rPr>
              <a:t>M</a:t>
            </a:r>
            <a:r>
              <a:rPr lang="lt-LT" sz="1600">
                <a:solidFill>
                  <a:srgbClr val="302957"/>
                </a:solidFill>
                <a:effectLst/>
                <a:latin typeface="Verdana" panose="020B0604030504040204" pitchFamily="34" charset="0"/>
                <a:ea typeface="Verdana" panose="020B0604030504040204" pitchFamily="34" charset="0"/>
              </a:rPr>
              <a:t>edžiagos, mažavertis inventorius, atsargos ir panašūs produktai, priskirtini trumpalaikiam turtui</a:t>
            </a:r>
            <a:endParaRPr lang="en-GB" sz="1600">
              <a:solidFill>
                <a:srgbClr val="302957"/>
              </a:solidFill>
              <a:latin typeface="Verdana" panose="020B0604030504040204" pitchFamily="34" charset="0"/>
              <a:ea typeface="Verdana" panose="020B0604030504040204" pitchFamily="34" charset="0"/>
            </a:endParaRPr>
          </a:p>
        </p:txBody>
      </p:sp>
      <p:sp>
        <p:nvSpPr>
          <p:cNvPr id="64" name="Suapvalintas stačiakampis 37">
            <a:extLst>
              <a:ext uri="{FF2B5EF4-FFF2-40B4-BE49-F238E27FC236}">
                <a16:creationId xmlns:a16="http://schemas.microsoft.com/office/drawing/2014/main" id="{78A81B12-F98E-A939-6AFB-CE6CB154CCEE}"/>
              </a:ext>
            </a:extLst>
          </p:cNvPr>
          <p:cNvSpPr/>
          <p:nvPr/>
        </p:nvSpPr>
        <p:spPr>
          <a:xfrm>
            <a:off x="840578" y="3595264"/>
            <a:ext cx="7306023" cy="441886"/>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a:solidFill>
                  <a:srgbClr val="302957"/>
                </a:solidFill>
                <a:latin typeface="Verdana"/>
                <a:ea typeface="Verdana"/>
              </a:rPr>
              <a:t>Projektui naudojamų priemonių ir įrenginių nusidėvėjimo sąnaudos</a:t>
            </a:r>
            <a:endParaRPr lang="en-GB" sz="1600">
              <a:solidFill>
                <a:srgbClr val="302957"/>
              </a:solidFill>
              <a:latin typeface="Verdana"/>
              <a:ea typeface="Verdana"/>
            </a:endParaRPr>
          </a:p>
        </p:txBody>
      </p:sp>
      <p:sp>
        <p:nvSpPr>
          <p:cNvPr id="65" name="Suapvalintas stačiakampis 37">
            <a:extLst>
              <a:ext uri="{FF2B5EF4-FFF2-40B4-BE49-F238E27FC236}">
                <a16:creationId xmlns:a16="http://schemas.microsoft.com/office/drawing/2014/main" id="{17F81E8E-8BC5-BF69-0D70-BEBFAAAA76B2}"/>
              </a:ext>
            </a:extLst>
          </p:cNvPr>
          <p:cNvSpPr/>
          <p:nvPr/>
        </p:nvSpPr>
        <p:spPr>
          <a:xfrm>
            <a:off x="840578" y="4103019"/>
            <a:ext cx="7306023" cy="432858"/>
          </a:xfrm>
          <a:prstGeom prst="roundRect">
            <a:avLst>
              <a:gd name="adj" fmla="val 3464"/>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a:solidFill>
                  <a:srgbClr val="302957"/>
                </a:solidFill>
                <a:latin typeface="Verdana" panose="020B0604030504040204" pitchFamily="34" charset="0"/>
                <a:ea typeface="Verdana" panose="020B0604030504040204" pitchFamily="34" charset="0"/>
              </a:rPr>
              <a:t>Projektą vykdančio personalo darbo užmokestis</a:t>
            </a:r>
            <a:endParaRPr lang="en-GB" sz="1600">
              <a:solidFill>
                <a:srgbClr val="302957"/>
              </a:solidFill>
              <a:latin typeface="Verdana" panose="020B0604030504040204" pitchFamily="34" charset="0"/>
              <a:ea typeface="Verdana" panose="020B0604030504040204" pitchFamily="34" charset="0"/>
            </a:endParaRPr>
          </a:p>
        </p:txBody>
      </p:sp>
      <p:sp>
        <p:nvSpPr>
          <p:cNvPr id="66" name="Suapvalintas stačiakampis 37">
            <a:extLst>
              <a:ext uri="{FF2B5EF4-FFF2-40B4-BE49-F238E27FC236}">
                <a16:creationId xmlns:a16="http://schemas.microsoft.com/office/drawing/2014/main" id="{3886A656-D97F-26BA-03D9-30CC02D48895}"/>
              </a:ext>
            </a:extLst>
          </p:cNvPr>
          <p:cNvSpPr/>
          <p:nvPr/>
        </p:nvSpPr>
        <p:spPr>
          <a:xfrm>
            <a:off x="851310" y="4631391"/>
            <a:ext cx="7295291" cy="432858"/>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a:solidFill>
                  <a:srgbClr val="302957"/>
                </a:solidFill>
                <a:latin typeface="Verdana" panose="020B0604030504040204" pitchFamily="34" charset="0"/>
                <a:ea typeface="Verdana" panose="020B0604030504040204" pitchFamily="34" charset="0"/>
              </a:rPr>
              <a:t>Projektą vykdančio personalo komandiruočių išlaidos</a:t>
            </a:r>
            <a:endParaRPr lang="en-GB" sz="1600">
              <a:solidFill>
                <a:srgbClr val="302957"/>
              </a:solidFill>
              <a:latin typeface="Verdana" panose="020B0604030504040204" pitchFamily="34" charset="0"/>
              <a:ea typeface="Verdana" panose="020B0604030504040204" pitchFamily="34" charset="0"/>
            </a:endParaRPr>
          </a:p>
        </p:txBody>
      </p:sp>
      <p:sp>
        <p:nvSpPr>
          <p:cNvPr id="67" name="Suapvalintas stačiakampis 37">
            <a:extLst>
              <a:ext uri="{FF2B5EF4-FFF2-40B4-BE49-F238E27FC236}">
                <a16:creationId xmlns:a16="http://schemas.microsoft.com/office/drawing/2014/main" id="{35A21276-FD91-CDC8-07A6-D529A3CFEEA3}"/>
              </a:ext>
            </a:extLst>
          </p:cNvPr>
          <p:cNvSpPr/>
          <p:nvPr/>
        </p:nvSpPr>
        <p:spPr>
          <a:xfrm>
            <a:off x="851310" y="5127565"/>
            <a:ext cx="7295291" cy="432858"/>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a:solidFill>
                  <a:srgbClr val="302957"/>
                </a:solidFill>
                <a:latin typeface="Verdana" panose="020B0604030504040204" pitchFamily="34" charset="0"/>
                <a:ea typeface="Verdana" panose="020B0604030504040204" pitchFamily="34" charset="0"/>
              </a:rPr>
              <a:t>Įrangos nuomos išlaidos</a:t>
            </a:r>
            <a:endParaRPr lang="en-GB" sz="1600">
              <a:solidFill>
                <a:srgbClr val="302957"/>
              </a:solidFill>
              <a:latin typeface="Verdana" panose="020B0604030504040204" pitchFamily="34" charset="0"/>
              <a:ea typeface="Verdana" panose="020B0604030504040204" pitchFamily="34" charset="0"/>
            </a:endParaRPr>
          </a:p>
        </p:txBody>
      </p:sp>
      <p:sp>
        <p:nvSpPr>
          <p:cNvPr id="68" name="Suapvalintas stačiakampis 37">
            <a:extLst>
              <a:ext uri="{FF2B5EF4-FFF2-40B4-BE49-F238E27FC236}">
                <a16:creationId xmlns:a16="http://schemas.microsoft.com/office/drawing/2014/main" id="{C0956ADC-8D80-2426-4B77-615C9310BE6C}"/>
              </a:ext>
            </a:extLst>
          </p:cNvPr>
          <p:cNvSpPr/>
          <p:nvPr/>
        </p:nvSpPr>
        <p:spPr>
          <a:xfrm>
            <a:off x="862042" y="5648663"/>
            <a:ext cx="7306023" cy="443591"/>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a:solidFill>
                  <a:srgbClr val="302957"/>
                </a:solidFill>
                <a:latin typeface="Verdana" panose="020B0604030504040204" pitchFamily="34" charset="0"/>
                <a:ea typeface="Verdana" panose="020B0604030504040204" pitchFamily="34" charset="0"/>
              </a:rPr>
              <a:t>Projektui įgyvendinti būtinų pastatų ar patalpų nuomos išlaidos</a:t>
            </a:r>
            <a:endParaRPr lang="en-GB" sz="1600">
              <a:solidFill>
                <a:srgbClr val="302957"/>
              </a:solidFill>
              <a:latin typeface="Verdana" panose="020B0604030504040204" pitchFamily="34" charset="0"/>
              <a:ea typeface="Verdana" panose="020B0604030504040204" pitchFamily="34" charset="0"/>
            </a:endParaRPr>
          </a:p>
        </p:txBody>
      </p:sp>
      <p:sp>
        <p:nvSpPr>
          <p:cNvPr id="72" name="Stačiakampis: suapvalinti kampai 71">
            <a:extLst>
              <a:ext uri="{FF2B5EF4-FFF2-40B4-BE49-F238E27FC236}">
                <a16:creationId xmlns:a16="http://schemas.microsoft.com/office/drawing/2014/main" id="{4BD84B40-D24B-C34C-B8BA-601E330DBE56}"/>
              </a:ext>
            </a:extLst>
          </p:cNvPr>
          <p:cNvSpPr/>
          <p:nvPr/>
        </p:nvSpPr>
        <p:spPr>
          <a:xfrm>
            <a:off x="8686547" y="1554260"/>
            <a:ext cx="2651760" cy="800769"/>
          </a:xfrm>
          <a:prstGeom prst="roundRect">
            <a:avLst>
              <a:gd name="adj" fmla="val 0"/>
            </a:avLst>
          </a:prstGeom>
          <a:ln>
            <a:solidFill>
              <a:srgbClr val="302957"/>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lt-LT" sz="1600">
                <a:effectLst/>
                <a:latin typeface="Verdana" panose="020B0604030504040204" pitchFamily="34" charset="0"/>
                <a:ea typeface="Verdana" panose="020B0604030504040204" pitchFamily="34" charset="0"/>
              </a:rPr>
              <a:t>Ne daugiau nei 50 proc. tinkamų finansuoti išlaidų</a:t>
            </a:r>
            <a:endParaRPr lang="lt-LT" sz="1600">
              <a:latin typeface="Verdana" panose="020B0604030504040204" pitchFamily="34" charset="0"/>
              <a:ea typeface="Verdana" panose="020B0604030504040204" pitchFamily="34" charset="0"/>
            </a:endParaRPr>
          </a:p>
        </p:txBody>
      </p:sp>
      <p:sp>
        <p:nvSpPr>
          <p:cNvPr id="74" name="Stačiakampis: suapvalinti kampai 73">
            <a:extLst>
              <a:ext uri="{FF2B5EF4-FFF2-40B4-BE49-F238E27FC236}">
                <a16:creationId xmlns:a16="http://schemas.microsoft.com/office/drawing/2014/main" id="{19406AAC-9659-E3B1-AE45-371377FFB6B5}"/>
              </a:ext>
            </a:extLst>
          </p:cNvPr>
          <p:cNvSpPr/>
          <p:nvPr/>
        </p:nvSpPr>
        <p:spPr>
          <a:xfrm>
            <a:off x="8654350" y="5466021"/>
            <a:ext cx="2651760" cy="800770"/>
          </a:xfrm>
          <a:prstGeom prst="roundRect">
            <a:avLst>
              <a:gd name="adj" fmla="val 0"/>
            </a:avLst>
          </a:prstGeom>
          <a:ln>
            <a:solidFill>
              <a:srgbClr val="302957"/>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lt-LT" sz="1600">
                <a:effectLst/>
                <a:latin typeface="Verdana" panose="020B0604030504040204" pitchFamily="34" charset="0"/>
                <a:ea typeface="Verdana" panose="020B0604030504040204" pitchFamily="34" charset="0"/>
              </a:rPr>
              <a:t>Ne daugiau nei 10 proc. tinkamų finansuoti išlaidų</a:t>
            </a:r>
            <a:endParaRPr lang="lt-LT" sz="1600">
              <a:latin typeface="Verdana" panose="020B0604030504040204" pitchFamily="34" charset="0"/>
              <a:ea typeface="Verdana" panose="020B0604030504040204" pitchFamily="34" charset="0"/>
            </a:endParaRPr>
          </a:p>
        </p:txBody>
      </p:sp>
      <p:cxnSp>
        <p:nvCxnSpPr>
          <p:cNvPr id="75" name="Tiesioji rodyklės jungtis 74">
            <a:extLst>
              <a:ext uri="{FF2B5EF4-FFF2-40B4-BE49-F238E27FC236}">
                <a16:creationId xmlns:a16="http://schemas.microsoft.com/office/drawing/2014/main" id="{2C1F24AA-24F2-F3F1-5EF1-733A81348644}"/>
              </a:ext>
            </a:extLst>
          </p:cNvPr>
          <p:cNvCxnSpPr>
            <a:cxnSpLocks/>
            <a:stCxn id="59" idx="3"/>
            <a:endCxn id="72" idx="1"/>
          </p:cNvCxnSpPr>
          <p:nvPr/>
        </p:nvCxnSpPr>
        <p:spPr>
          <a:xfrm>
            <a:off x="8118036" y="1312091"/>
            <a:ext cx="568511" cy="642554"/>
          </a:xfrm>
          <a:prstGeom prst="straightConnector1">
            <a:avLst/>
          </a:prstGeom>
          <a:ln w="38100">
            <a:solidFill>
              <a:srgbClr val="302957"/>
            </a:solidFill>
            <a:tailEnd type="triangle"/>
          </a:ln>
        </p:spPr>
        <p:style>
          <a:lnRef idx="1">
            <a:schemeClr val="accent1"/>
          </a:lnRef>
          <a:fillRef idx="0">
            <a:schemeClr val="accent1"/>
          </a:fillRef>
          <a:effectRef idx="0">
            <a:schemeClr val="accent1"/>
          </a:effectRef>
          <a:fontRef idx="minor">
            <a:schemeClr val="tx1"/>
          </a:fontRef>
        </p:style>
      </p:cxnSp>
      <p:cxnSp>
        <p:nvCxnSpPr>
          <p:cNvPr id="78" name="Tiesioji rodyklės jungtis 77">
            <a:extLst>
              <a:ext uri="{FF2B5EF4-FFF2-40B4-BE49-F238E27FC236}">
                <a16:creationId xmlns:a16="http://schemas.microsoft.com/office/drawing/2014/main" id="{1D3FD54F-3021-F9DB-5F43-182D402B9911}"/>
              </a:ext>
            </a:extLst>
          </p:cNvPr>
          <p:cNvCxnSpPr>
            <a:cxnSpLocks/>
            <a:stCxn id="61" idx="3"/>
            <a:endCxn id="72" idx="1"/>
          </p:cNvCxnSpPr>
          <p:nvPr/>
        </p:nvCxnSpPr>
        <p:spPr>
          <a:xfrm flipV="1">
            <a:off x="8146600" y="1954645"/>
            <a:ext cx="539947" cy="303465"/>
          </a:xfrm>
          <a:prstGeom prst="straightConnector1">
            <a:avLst/>
          </a:prstGeom>
          <a:ln w="38100">
            <a:solidFill>
              <a:srgbClr val="302957"/>
            </a:solidFill>
            <a:tailEnd type="triangle"/>
          </a:ln>
        </p:spPr>
        <p:style>
          <a:lnRef idx="1">
            <a:schemeClr val="accent1"/>
          </a:lnRef>
          <a:fillRef idx="0">
            <a:schemeClr val="accent1"/>
          </a:fillRef>
          <a:effectRef idx="0">
            <a:schemeClr val="accent1"/>
          </a:effectRef>
          <a:fontRef idx="minor">
            <a:schemeClr val="tx1"/>
          </a:fontRef>
        </p:style>
      </p:cxnSp>
      <p:cxnSp>
        <p:nvCxnSpPr>
          <p:cNvPr id="85" name="Tiesioji rodyklės jungtis 84">
            <a:extLst>
              <a:ext uri="{FF2B5EF4-FFF2-40B4-BE49-F238E27FC236}">
                <a16:creationId xmlns:a16="http://schemas.microsoft.com/office/drawing/2014/main" id="{F8441D5A-A923-9DA8-71D6-414AD7207AC8}"/>
              </a:ext>
            </a:extLst>
          </p:cNvPr>
          <p:cNvCxnSpPr>
            <a:cxnSpLocks/>
            <a:stCxn id="68" idx="3"/>
            <a:endCxn id="74" idx="1"/>
          </p:cNvCxnSpPr>
          <p:nvPr/>
        </p:nvCxnSpPr>
        <p:spPr>
          <a:xfrm flipV="1">
            <a:off x="8168065" y="5866406"/>
            <a:ext cx="486285" cy="4053"/>
          </a:xfrm>
          <a:prstGeom prst="straightConnector1">
            <a:avLst/>
          </a:prstGeom>
          <a:ln w="38100">
            <a:solidFill>
              <a:srgbClr val="302957"/>
            </a:solidFill>
            <a:tailEnd type="triangle"/>
          </a:ln>
        </p:spPr>
        <p:style>
          <a:lnRef idx="1">
            <a:schemeClr val="accent1"/>
          </a:lnRef>
          <a:fillRef idx="0">
            <a:schemeClr val="accent1"/>
          </a:fillRef>
          <a:effectRef idx="0">
            <a:schemeClr val="accent1"/>
          </a:effectRef>
          <a:fontRef idx="minor">
            <a:schemeClr val="tx1"/>
          </a:fontRef>
        </p:style>
      </p:cxnSp>
      <p:pic>
        <p:nvPicPr>
          <p:cNvPr id="89" name="Paveikslėlis 88">
            <a:extLst>
              <a:ext uri="{FF2B5EF4-FFF2-40B4-BE49-F238E27FC236}">
                <a16:creationId xmlns:a16="http://schemas.microsoft.com/office/drawing/2014/main" id="{04A4665B-8D6C-EA5E-CCCB-F0928FA9B86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7759" y="4160886"/>
            <a:ext cx="446515" cy="445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aveikslėlis 89">
            <a:extLst>
              <a:ext uri="{FF2B5EF4-FFF2-40B4-BE49-F238E27FC236}">
                <a16:creationId xmlns:a16="http://schemas.microsoft.com/office/drawing/2014/main" id="{B8638D7B-E8D0-3E5E-D988-A99C1A4514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803177">
            <a:off x="334679" y="4672878"/>
            <a:ext cx="525330" cy="534445"/>
          </a:xfrm>
          <a:prstGeom prst="rect">
            <a:avLst/>
          </a:prstGeom>
        </p:spPr>
      </p:pic>
      <p:pic>
        <p:nvPicPr>
          <p:cNvPr id="91" name="Paveikslėlis 90">
            <a:extLst>
              <a:ext uri="{FF2B5EF4-FFF2-40B4-BE49-F238E27FC236}">
                <a16:creationId xmlns:a16="http://schemas.microsoft.com/office/drawing/2014/main" id="{90C550EC-6B01-8BDD-C253-CAC6B232B0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6589" y="5732991"/>
            <a:ext cx="386095" cy="354469"/>
          </a:xfrm>
          <a:prstGeom prst="rect">
            <a:avLst/>
          </a:prstGeom>
        </p:spPr>
      </p:pic>
      <p:pic>
        <p:nvPicPr>
          <p:cNvPr id="92" name="Paveikslėlis 91">
            <a:extLst>
              <a:ext uri="{FF2B5EF4-FFF2-40B4-BE49-F238E27FC236}">
                <a16:creationId xmlns:a16="http://schemas.microsoft.com/office/drawing/2014/main" id="{AE611949-BF48-EDA0-27D8-4C6438636DA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1213" y="5211234"/>
            <a:ext cx="372844" cy="372844"/>
          </a:xfrm>
          <a:prstGeom prst="rect">
            <a:avLst/>
          </a:prstGeom>
        </p:spPr>
      </p:pic>
      <p:pic>
        <p:nvPicPr>
          <p:cNvPr id="93" name="Paveikslėlis 92">
            <a:extLst>
              <a:ext uri="{FF2B5EF4-FFF2-40B4-BE49-F238E27FC236}">
                <a16:creationId xmlns:a16="http://schemas.microsoft.com/office/drawing/2014/main" id="{70FBE522-7885-7D92-94E1-E561AB993C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3428" y="3041984"/>
            <a:ext cx="354652" cy="354652"/>
          </a:xfrm>
          <a:prstGeom prst="rect">
            <a:avLst/>
          </a:prstGeom>
        </p:spPr>
      </p:pic>
      <p:pic>
        <p:nvPicPr>
          <p:cNvPr id="94" name="Paveikslėlis 93">
            <a:extLst>
              <a:ext uri="{FF2B5EF4-FFF2-40B4-BE49-F238E27FC236}">
                <a16:creationId xmlns:a16="http://schemas.microsoft.com/office/drawing/2014/main" id="{A2C565EF-0182-183A-FC76-2CF0B1C4CD5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9799" y="3647213"/>
            <a:ext cx="346685" cy="346685"/>
          </a:xfrm>
          <a:prstGeom prst="rect">
            <a:avLst/>
          </a:prstGeom>
        </p:spPr>
      </p:pic>
      <p:sp>
        <p:nvSpPr>
          <p:cNvPr id="2" name="Suapvalintas stačiakampis 37">
            <a:extLst>
              <a:ext uri="{FF2B5EF4-FFF2-40B4-BE49-F238E27FC236}">
                <a16:creationId xmlns:a16="http://schemas.microsoft.com/office/drawing/2014/main" id="{B09214C0-CE69-75A4-3BE8-5ABD8BECB8E3}"/>
              </a:ext>
            </a:extLst>
          </p:cNvPr>
          <p:cNvSpPr/>
          <p:nvPr/>
        </p:nvSpPr>
        <p:spPr>
          <a:xfrm>
            <a:off x="844274" y="6181883"/>
            <a:ext cx="7295291" cy="540181"/>
          </a:xfrm>
          <a:prstGeom prst="roundRect">
            <a:avLst>
              <a:gd name="adj" fmla="val 0"/>
            </a:avLst>
          </a:prstGeom>
          <a:solidFill>
            <a:schemeClr val="tx2">
              <a:lumMod val="25000"/>
            </a:schemeClr>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dirty="0">
                <a:solidFill>
                  <a:schemeClr val="bg1"/>
                </a:solidFill>
                <a:latin typeface="Verdana" panose="020B0604030504040204" pitchFamily="34" charset="0"/>
                <a:ea typeface="Verdana" panose="020B0604030504040204" pitchFamily="34" charset="0"/>
              </a:rPr>
              <a:t>Netiesioginės išlaidos pagal fiksuotąją projekto išlaidų normą – 7 proc.</a:t>
            </a:r>
            <a:endParaRPr lang="en-GB" sz="1600" dirty="0">
              <a:solidFill>
                <a:schemeClr val="bg1"/>
              </a:solidFill>
              <a:latin typeface="Verdana" panose="020B0604030504040204" pitchFamily="34" charset="0"/>
              <a:ea typeface="Verdana" panose="020B0604030504040204" pitchFamily="34" charset="0"/>
            </a:endParaRPr>
          </a:p>
        </p:txBody>
      </p:sp>
      <p:pic>
        <p:nvPicPr>
          <p:cNvPr id="6" name="Graphic 6" descr="Business Growth with solid fill">
            <a:extLst>
              <a:ext uri="{FF2B5EF4-FFF2-40B4-BE49-F238E27FC236}">
                <a16:creationId xmlns:a16="http://schemas.microsoft.com/office/drawing/2014/main" id="{8EA071A8-4CB4-54AA-252A-022603C6C6A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08465" y="2335090"/>
            <a:ext cx="552450" cy="533400"/>
          </a:xfrm>
          <a:prstGeom prst="rect">
            <a:avLst/>
          </a:prstGeom>
        </p:spPr>
      </p:pic>
      <p:pic>
        <p:nvPicPr>
          <p:cNvPr id="7" name="Graphic 7" descr="Internet Of Things with solid fill">
            <a:extLst>
              <a:ext uri="{FF2B5EF4-FFF2-40B4-BE49-F238E27FC236}">
                <a16:creationId xmlns:a16="http://schemas.microsoft.com/office/drawing/2014/main" id="{DC17F8AE-ABF7-31EC-9BFC-11FDA4C96DC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08465" y="1687390"/>
            <a:ext cx="552450" cy="533400"/>
          </a:xfrm>
          <a:prstGeom prst="rect">
            <a:avLst/>
          </a:prstGeom>
        </p:spPr>
      </p:pic>
    </p:spTree>
    <p:extLst>
      <p:ext uri="{BB962C8B-B14F-4D97-AF65-F5344CB8AC3E}">
        <p14:creationId xmlns:p14="http://schemas.microsoft.com/office/powerpoint/2010/main" val="2891234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068BB0-8229-7F79-3DA9-51D39C7E15D0}"/>
            </a:ext>
          </a:extLst>
        </p:cNvPr>
        <p:cNvGrpSpPr/>
        <p:nvPr/>
      </p:nvGrpSpPr>
      <p:grpSpPr>
        <a:xfrm>
          <a:off x="0" y="0"/>
          <a:ext cx="0" cy="0"/>
          <a:chOff x="0" y="0"/>
          <a:chExt cx="0" cy="0"/>
        </a:xfrm>
      </p:grpSpPr>
      <p:pic>
        <p:nvPicPr>
          <p:cNvPr id="11" name="Picture 10" descr="A yellow square with a black line&#10;&#10;Description automatically generated">
            <a:extLst>
              <a:ext uri="{FF2B5EF4-FFF2-40B4-BE49-F238E27FC236}">
                <a16:creationId xmlns:a16="http://schemas.microsoft.com/office/drawing/2014/main" id="{79B84DFE-D9C3-8CA7-D650-452D8A0C1B97}"/>
              </a:ext>
            </a:extLst>
          </p:cNvPr>
          <p:cNvPicPr>
            <a:picLocks noChangeAspect="1"/>
          </p:cNvPicPr>
          <p:nvPr/>
        </p:nvPicPr>
        <p:blipFill>
          <a:blip r:embed="rId2">
            <a:duotone>
              <a:prstClr val="black"/>
              <a:schemeClr val="accent2">
                <a:tint val="45000"/>
                <a:satMod val="400000"/>
              </a:schemeClr>
            </a:duotone>
          </a:blip>
          <a:stretch>
            <a:fillRect/>
          </a:stretch>
        </p:blipFill>
        <p:spPr>
          <a:xfrm>
            <a:off x="477882" y="4663088"/>
            <a:ext cx="4648383" cy="919302"/>
          </a:xfrm>
          <a:prstGeom prst="rect">
            <a:avLst/>
          </a:prstGeom>
          <a:noFill/>
          <a:ln>
            <a:noFill/>
          </a:ln>
        </p:spPr>
      </p:pic>
      <p:sp>
        <p:nvSpPr>
          <p:cNvPr id="15" name="Pavadinimas 1">
            <a:extLst>
              <a:ext uri="{FF2B5EF4-FFF2-40B4-BE49-F238E27FC236}">
                <a16:creationId xmlns:a16="http://schemas.microsoft.com/office/drawing/2014/main" id="{8B2B2F93-4AC1-0213-0B0E-97F1FF3636B2}"/>
              </a:ext>
            </a:extLst>
          </p:cNvPr>
          <p:cNvSpPr txBox="1">
            <a:spLocks/>
          </p:cNvSpPr>
          <p:nvPr/>
        </p:nvSpPr>
        <p:spPr>
          <a:xfrm>
            <a:off x="794403" y="313015"/>
            <a:ext cx="8656815" cy="584776"/>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rPr>
              <a:t>Išlaidų</a:t>
            </a:r>
            <a:r>
              <a:rPr lang="en-US" sz="3200" b="1" dirty="0">
                <a:solidFill>
                  <a:srgbClr val="302957"/>
                </a:solidFill>
              </a:rPr>
              <a:t> </a:t>
            </a:r>
            <a:r>
              <a:rPr lang="lt-LT" sz="3200" b="1" dirty="0">
                <a:solidFill>
                  <a:srgbClr val="302957"/>
                </a:solidFill>
              </a:rPr>
              <a:t>apmokėjimas</a:t>
            </a:r>
            <a:r>
              <a:rPr lang="en-US" sz="3200" b="1" dirty="0">
                <a:solidFill>
                  <a:srgbClr val="302957"/>
                </a:solidFill>
              </a:rPr>
              <a:t> </a:t>
            </a:r>
            <a:endParaRPr lang="lt-LT" sz="3200" b="1" dirty="0">
              <a:solidFill>
                <a:srgbClr val="302957"/>
              </a:solidFill>
            </a:endParaRPr>
          </a:p>
        </p:txBody>
      </p:sp>
      <p:sp>
        <p:nvSpPr>
          <p:cNvPr id="20" name="Rounded Rectangle 35">
            <a:extLst>
              <a:ext uri="{FF2B5EF4-FFF2-40B4-BE49-F238E27FC236}">
                <a16:creationId xmlns:a16="http://schemas.microsoft.com/office/drawing/2014/main" id="{2EB1150B-D067-DABC-5933-83DC5A28B770}"/>
              </a:ext>
            </a:extLst>
          </p:cNvPr>
          <p:cNvSpPr/>
          <p:nvPr/>
        </p:nvSpPr>
        <p:spPr>
          <a:xfrm>
            <a:off x="5345307" y="2474206"/>
            <a:ext cx="5724035" cy="833535"/>
          </a:xfrm>
          <a:prstGeom prst="roundRect">
            <a:avLst>
              <a:gd name="adj" fmla="val 0"/>
            </a:avLst>
          </a:prstGeom>
          <a:noFill/>
          <a:ln w="28575">
            <a:solidFill>
              <a:srgbClr val="EEE7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endParaRPr>
          </a:p>
        </p:txBody>
      </p:sp>
      <p:sp>
        <p:nvSpPr>
          <p:cNvPr id="10" name="TextBox 9">
            <a:extLst>
              <a:ext uri="{FF2B5EF4-FFF2-40B4-BE49-F238E27FC236}">
                <a16:creationId xmlns:a16="http://schemas.microsoft.com/office/drawing/2014/main" id="{DBE0C58C-C6C3-2935-E186-3070362B96FF}"/>
              </a:ext>
            </a:extLst>
          </p:cNvPr>
          <p:cNvSpPr txBox="1"/>
          <p:nvPr/>
        </p:nvSpPr>
        <p:spPr>
          <a:xfrm>
            <a:off x="5341249" y="2633109"/>
            <a:ext cx="5329670" cy="584775"/>
          </a:xfrm>
          <a:prstGeom prst="rect">
            <a:avLst/>
          </a:prstGeom>
          <a:noFill/>
        </p:spPr>
        <p:txBody>
          <a:bodyPr wrap="square" rtlCol="0">
            <a:spAutoFit/>
          </a:bodyPr>
          <a:lstStyle/>
          <a:p>
            <a:r>
              <a:rPr lang="lt-LT" sz="1600">
                <a:solidFill>
                  <a:srgbClr val="302957"/>
                </a:solidFill>
                <a:latin typeface="Verdana" panose="020B0604030504040204" pitchFamily="34" charset="0"/>
                <a:ea typeface="Verdana" panose="020B0604030504040204" pitchFamily="34" charset="0"/>
              </a:rPr>
              <a:t>Apmokamos deklaruojant faktiškai patirtas išlaidas mokėjimo prašymuose</a:t>
            </a:r>
          </a:p>
        </p:txBody>
      </p:sp>
      <p:sp>
        <p:nvSpPr>
          <p:cNvPr id="3" name="TextBox 2">
            <a:extLst>
              <a:ext uri="{FF2B5EF4-FFF2-40B4-BE49-F238E27FC236}">
                <a16:creationId xmlns:a16="http://schemas.microsoft.com/office/drawing/2014/main" id="{56B5CD81-A55C-A606-D83D-1B06BFE7930D}"/>
              </a:ext>
            </a:extLst>
          </p:cNvPr>
          <p:cNvSpPr txBox="1"/>
          <p:nvPr/>
        </p:nvSpPr>
        <p:spPr>
          <a:xfrm>
            <a:off x="578871" y="3646209"/>
            <a:ext cx="2824363" cy="707886"/>
          </a:xfrm>
          <a:prstGeom prst="rect">
            <a:avLst/>
          </a:prstGeom>
          <a:noFill/>
        </p:spPr>
        <p:txBody>
          <a:bodyPr wrap="none" lIns="91440" tIns="45720" rIns="91440" bIns="45720" rtlCol="0" anchor="t">
            <a:spAutoFit/>
          </a:bodyPr>
          <a:lstStyle/>
          <a:p>
            <a:r>
              <a:rPr lang="lt-LT" sz="2000">
                <a:solidFill>
                  <a:schemeClr val="bg1"/>
                </a:solidFill>
                <a:latin typeface="Verdana"/>
                <a:ea typeface="Verdana"/>
              </a:rPr>
              <a:t>Patentinės paraiškos</a:t>
            </a:r>
          </a:p>
          <a:p>
            <a:r>
              <a:rPr lang="lt-LT" sz="2000">
                <a:solidFill>
                  <a:schemeClr val="bg1"/>
                </a:solidFill>
                <a:latin typeface="Verdana"/>
                <a:ea typeface="Verdana"/>
              </a:rPr>
              <a:t>pateikimo išlaidos*</a:t>
            </a:r>
          </a:p>
        </p:txBody>
      </p:sp>
      <p:sp>
        <p:nvSpPr>
          <p:cNvPr id="5" name="Rounded Rectangle 35">
            <a:extLst>
              <a:ext uri="{FF2B5EF4-FFF2-40B4-BE49-F238E27FC236}">
                <a16:creationId xmlns:a16="http://schemas.microsoft.com/office/drawing/2014/main" id="{AD9BFDDE-905B-3906-A93E-AE6FECFC210E}"/>
              </a:ext>
            </a:extLst>
          </p:cNvPr>
          <p:cNvSpPr/>
          <p:nvPr/>
        </p:nvSpPr>
        <p:spPr>
          <a:xfrm>
            <a:off x="5345310" y="3659325"/>
            <a:ext cx="5714511" cy="683171"/>
          </a:xfrm>
          <a:prstGeom prst="roundRect">
            <a:avLst>
              <a:gd name="adj" fmla="val 0"/>
            </a:avLst>
          </a:prstGeom>
          <a:noFill/>
          <a:ln w="28575">
            <a:solidFill>
              <a:schemeClr val="tx2">
                <a:lumMod val="9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endParaRPr>
          </a:p>
        </p:txBody>
      </p:sp>
      <p:sp>
        <p:nvSpPr>
          <p:cNvPr id="12" name="TextBox 11">
            <a:extLst>
              <a:ext uri="{FF2B5EF4-FFF2-40B4-BE49-F238E27FC236}">
                <a16:creationId xmlns:a16="http://schemas.microsoft.com/office/drawing/2014/main" id="{38E199B4-2BCF-8A69-E5CE-711742CCC0DF}"/>
              </a:ext>
            </a:extLst>
          </p:cNvPr>
          <p:cNvSpPr txBox="1"/>
          <p:nvPr/>
        </p:nvSpPr>
        <p:spPr>
          <a:xfrm>
            <a:off x="557901" y="5720962"/>
            <a:ext cx="11478385" cy="338554"/>
          </a:xfrm>
          <a:prstGeom prst="rect">
            <a:avLst/>
          </a:prstGeom>
          <a:noFill/>
        </p:spPr>
        <p:txBody>
          <a:bodyPr wrap="square" lIns="91440" tIns="45720" rIns="91440" bIns="45720" anchor="t">
            <a:spAutoFit/>
          </a:bodyPr>
          <a:lstStyle/>
          <a:p>
            <a:pPr rtl="0" fontAlgn="base"/>
            <a:r>
              <a:rPr lang="lt-LT" sz="1600" b="0" i="0" u="none" strike="noStrike" dirty="0">
                <a:solidFill>
                  <a:srgbClr val="302957"/>
                </a:solidFill>
                <a:effectLst/>
                <a:latin typeface="Verdana"/>
                <a:ea typeface="Verdana"/>
              </a:rPr>
              <a:t>* </a:t>
            </a:r>
            <a:r>
              <a:rPr lang="lt-LT" sz="1600" dirty="0">
                <a:solidFill>
                  <a:srgbClr val="302957"/>
                </a:solidFill>
                <a:latin typeface="Verdana"/>
                <a:ea typeface="Verdana"/>
              </a:rPr>
              <a:t>Nėra tinkamų finansuoti projektų, kuriuose numatyta ši veikla</a:t>
            </a:r>
            <a:endParaRPr lang="en-US" sz="1600" b="0" i="0" dirty="0">
              <a:solidFill>
                <a:srgbClr val="302957"/>
              </a:solidFill>
              <a:effectLst/>
              <a:latin typeface="Verdana"/>
              <a:ea typeface="Verdana"/>
            </a:endParaRPr>
          </a:p>
        </p:txBody>
      </p:sp>
      <p:sp>
        <p:nvSpPr>
          <p:cNvPr id="14" name="TextBox 13">
            <a:extLst>
              <a:ext uri="{FF2B5EF4-FFF2-40B4-BE49-F238E27FC236}">
                <a16:creationId xmlns:a16="http://schemas.microsoft.com/office/drawing/2014/main" id="{8D0ADA40-7C6E-B4ED-857C-B53B1561C2EC}"/>
              </a:ext>
            </a:extLst>
          </p:cNvPr>
          <p:cNvSpPr txBox="1"/>
          <p:nvPr/>
        </p:nvSpPr>
        <p:spPr>
          <a:xfrm>
            <a:off x="5345307" y="3701659"/>
            <a:ext cx="5714510" cy="584775"/>
          </a:xfrm>
          <a:prstGeom prst="rect">
            <a:avLst/>
          </a:prstGeom>
          <a:noFill/>
        </p:spPr>
        <p:txBody>
          <a:bodyPr wrap="square" rtlCol="0">
            <a:spAutoFit/>
          </a:bodyPr>
          <a:lstStyle/>
          <a:p>
            <a:r>
              <a:rPr lang="lt-LT" sz="1600">
                <a:solidFill>
                  <a:srgbClr val="302957"/>
                </a:solidFill>
                <a:latin typeface="Verdana" panose="020B0604030504040204" pitchFamily="34" charset="0"/>
                <a:ea typeface="Verdana" panose="020B0604030504040204" pitchFamily="34" charset="0"/>
              </a:rPr>
              <a:t>Apmokamos pateikus dokumentus, pagrindžiančius patentinės paraiškos pateikimą</a:t>
            </a:r>
          </a:p>
        </p:txBody>
      </p:sp>
      <p:sp>
        <p:nvSpPr>
          <p:cNvPr id="18" name="Rounded Rectangle 35">
            <a:extLst>
              <a:ext uri="{FF2B5EF4-FFF2-40B4-BE49-F238E27FC236}">
                <a16:creationId xmlns:a16="http://schemas.microsoft.com/office/drawing/2014/main" id="{4EE16A3D-1ECC-328D-C433-F61C94899B1B}"/>
              </a:ext>
            </a:extLst>
          </p:cNvPr>
          <p:cNvSpPr/>
          <p:nvPr/>
        </p:nvSpPr>
        <p:spPr>
          <a:xfrm>
            <a:off x="5354831" y="4792360"/>
            <a:ext cx="5714511" cy="683171"/>
          </a:xfrm>
          <a:prstGeom prst="roundRect">
            <a:avLst>
              <a:gd name="adj" fmla="val 0"/>
            </a:avLst>
          </a:prstGeom>
          <a:noFill/>
          <a:ln w="28575">
            <a:solidFill>
              <a:schemeClr val="tx2">
                <a:lumMod val="9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endParaRPr>
          </a:p>
        </p:txBody>
      </p:sp>
      <p:sp>
        <p:nvSpPr>
          <p:cNvPr id="19" name="TextBox 18">
            <a:extLst>
              <a:ext uri="{FF2B5EF4-FFF2-40B4-BE49-F238E27FC236}">
                <a16:creationId xmlns:a16="http://schemas.microsoft.com/office/drawing/2014/main" id="{C4EB1C4D-4B7D-6C70-823C-874D8EA744AF}"/>
              </a:ext>
            </a:extLst>
          </p:cNvPr>
          <p:cNvSpPr txBox="1"/>
          <p:nvPr/>
        </p:nvSpPr>
        <p:spPr>
          <a:xfrm>
            <a:off x="5350774" y="4826147"/>
            <a:ext cx="5714510" cy="584775"/>
          </a:xfrm>
          <a:prstGeom prst="rect">
            <a:avLst/>
          </a:prstGeom>
          <a:noFill/>
        </p:spPr>
        <p:txBody>
          <a:bodyPr wrap="square" lIns="91440" tIns="45720" rIns="91440" bIns="45720" rtlCol="0" anchor="t">
            <a:spAutoFit/>
          </a:bodyPr>
          <a:lstStyle/>
          <a:p>
            <a:r>
              <a:rPr lang="lt-LT" sz="1600">
                <a:solidFill>
                  <a:srgbClr val="302957"/>
                </a:solidFill>
                <a:latin typeface="Verdana"/>
                <a:ea typeface="Verdana"/>
              </a:rPr>
              <a:t>Apmokamos pateikus dokumentus, pagrindžiančius patento (ne)gavimą</a:t>
            </a:r>
          </a:p>
        </p:txBody>
      </p:sp>
      <p:sp>
        <p:nvSpPr>
          <p:cNvPr id="27" name="TextBox 26">
            <a:extLst>
              <a:ext uri="{FF2B5EF4-FFF2-40B4-BE49-F238E27FC236}">
                <a16:creationId xmlns:a16="http://schemas.microsoft.com/office/drawing/2014/main" id="{98D37D43-01B5-EF5F-9AF5-D91114ECE91C}"/>
              </a:ext>
            </a:extLst>
          </p:cNvPr>
          <p:cNvSpPr txBox="1"/>
          <p:nvPr/>
        </p:nvSpPr>
        <p:spPr>
          <a:xfrm>
            <a:off x="682820" y="4768796"/>
            <a:ext cx="3597951" cy="707886"/>
          </a:xfrm>
          <a:prstGeom prst="rect">
            <a:avLst/>
          </a:prstGeom>
          <a:noFill/>
        </p:spPr>
        <p:txBody>
          <a:bodyPr wrap="square" lIns="91440" tIns="45720" rIns="91440" bIns="45720" rtlCol="0" anchor="t">
            <a:spAutoFit/>
          </a:bodyPr>
          <a:lstStyle/>
          <a:p>
            <a:r>
              <a:rPr lang="lt-LT" sz="2000">
                <a:latin typeface="Verdana"/>
                <a:ea typeface="Verdana"/>
              </a:rPr>
              <a:t>Patento (ne) gavimo išlaidos*</a:t>
            </a:r>
          </a:p>
        </p:txBody>
      </p:sp>
      <p:sp>
        <p:nvSpPr>
          <p:cNvPr id="30" name="TextBox 29">
            <a:extLst>
              <a:ext uri="{FF2B5EF4-FFF2-40B4-BE49-F238E27FC236}">
                <a16:creationId xmlns:a16="http://schemas.microsoft.com/office/drawing/2014/main" id="{B6639E92-542E-E7D7-D364-3504BC9B2194}"/>
              </a:ext>
            </a:extLst>
          </p:cNvPr>
          <p:cNvSpPr txBox="1"/>
          <p:nvPr/>
        </p:nvSpPr>
        <p:spPr>
          <a:xfrm>
            <a:off x="6751687" y="2083720"/>
            <a:ext cx="2839175" cy="369332"/>
          </a:xfrm>
          <a:prstGeom prst="rect">
            <a:avLst/>
          </a:prstGeom>
          <a:noFill/>
        </p:spPr>
        <p:txBody>
          <a:bodyPr wrap="none" rtlCol="0">
            <a:spAutoFit/>
          </a:bodyPr>
          <a:lstStyle/>
          <a:p>
            <a:r>
              <a:rPr lang="lt-LT" b="1">
                <a:solidFill>
                  <a:srgbClr val="FF0000"/>
                </a:solidFill>
              </a:rPr>
              <a:t>Patirtų išlaidų apmokėjimas</a:t>
            </a:r>
          </a:p>
        </p:txBody>
      </p:sp>
      <p:sp>
        <p:nvSpPr>
          <p:cNvPr id="31" name="TextBox 30">
            <a:extLst>
              <a:ext uri="{FF2B5EF4-FFF2-40B4-BE49-F238E27FC236}">
                <a16:creationId xmlns:a16="http://schemas.microsoft.com/office/drawing/2014/main" id="{15B79019-662E-1F07-07D2-D5230E55B0E2}"/>
              </a:ext>
            </a:extLst>
          </p:cNvPr>
          <p:cNvSpPr txBox="1"/>
          <p:nvPr/>
        </p:nvSpPr>
        <p:spPr>
          <a:xfrm>
            <a:off x="6248604" y="3314309"/>
            <a:ext cx="4265720" cy="369332"/>
          </a:xfrm>
          <a:prstGeom prst="rect">
            <a:avLst/>
          </a:prstGeom>
          <a:noFill/>
        </p:spPr>
        <p:txBody>
          <a:bodyPr wrap="none" rtlCol="0">
            <a:spAutoFit/>
          </a:bodyPr>
          <a:lstStyle/>
          <a:p>
            <a:r>
              <a:rPr lang="lt-LT" b="1" dirty="0">
                <a:solidFill>
                  <a:schemeClr val="bg1">
                    <a:lumMod val="50000"/>
                  </a:schemeClr>
                </a:solidFill>
              </a:rPr>
              <a:t>Rezultato apmokėjimas – viskas arba nieko</a:t>
            </a:r>
          </a:p>
        </p:txBody>
      </p:sp>
      <p:sp>
        <p:nvSpPr>
          <p:cNvPr id="8" name="TextBox 7">
            <a:extLst>
              <a:ext uri="{FF2B5EF4-FFF2-40B4-BE49-F238E27FC236}">
                <a16:creationId xmlns:a16="http://schemas.microsoft.com/office/drawing/2014/main" id="{DDB2CE49-7054-A488-6955-C882A0666803}"/>
              </a:ext>
            </a:extLst>
          </p:cNvPr>
          <p:cNvSpPr txBox="1"/>
          <p:nvPr/>
        </p:nvSpPr>
        <p:spPr>
          <a:xfrm>
            <a:off x="683646" y="3497535"/>
            <a:ext cx="184731" cy="400110"/>
          </a:xfrm>
          <a:prstGeom prst="rect">
            <a:avLst/>
          </a:prstGeom>
          <a:noFill/>
        </p:spPr>
        <p:txBody>
          <a:bodyPr wrap="none" lIns="91440" tIns="45720" rIns="91440" bIns="45720" rtlCol="0" anchor="t">
            <a:spAutoFit/>
          </a:bodyPr>
          <a:lstStyle/>
          <a:p>
            <a:endParaRPr lang="lt-LT" sz="2000">
              <a:solidFill>
                <a:schemeClr val="bg1"/>
              </a:solidFill>
              <a:latin typeface="Verdana"/>
              <a:ea typeface="Verdana"/>
            </a:endParaRPr>
          </a:p>
        </p:txBody>
      </p:sp>
      <p:grpSp>
        <p:nvGrpSpPr>
          <p:cNvPr id="7" name="Group 6">
            <a:extLst>
              <a:ext uri="{FF2B5EF4-FFF2-40B4-BE49-F238E27FC236}">
                <a16:creationId xmlns:a16="http://schemas.microsoft.com/office/drawing/2014/main" id="{2345B4E1-A013-3328-10F2-60AA9476568C}"/>
              </a:ext>
            </a:extLst>
          </p:cNvPr>
          <p:cNvGrpSpPr/>
          <p:nvPr/>
        </p:nvGrpSpPr>
        <p:grpSpPr>
          <a:xfrm>
            <a:off x="504453" y="2457120"/>
            <a:ext cx="4648383" cy="919302"/>
            <a:chOff x="830499" y="1459197"/>
            <a:chExt cx="4029258" cy="919302"/>
          </a:xfrm>
        </p:grpSpPr>
        <p:pic>
          <p:nvPicPr>
            <p:cNvPr id="4" name="Picture 10" descr="A yellow square with a black line&#10;&#10;Description automatically generated">
              <a:extLst>
                <a:ext uri="{FF2B5EF4-FFF2-40B4-BE49-F238E27FC236}">
                  <a16:creationId xmlns:a16="http://schemas.microsoft.com/office/drawing/2014/main" id="{F1ED8228-2BA0-F96A-9B56-8EA110EDB912}"/>
                </a:ext>
              </a:extLst>
            </p:cNvPr>
            <p:cNvPicPr>
              <a:picLocks noChangeAspect="1"/>
            </p:cNvPicPr>
            <p:nvPr/>
          </p:nvPicPr>
          <p:blipFill>
            <a:blip r:embed="rId2"/>
            <a:stretch>
              <a:fillRect/>
            </a:stretch>
          </p:blipFill>
          <p:spPr>
            <a:xfrm>
              <a:off x="830499" y="1459197"/>
              <a:ext cx="4029258" cy="919302"/>
            </a:xfrm>
            <a:prstGeom prst="rect">
              <a:avLst/>
            </a:prstGeom>
            <a:ln>
              <a:noFill/>
            </a:ln>
          </p:spPr>
        </p:pic>
        <p:sp>
          <p:nvSpPr>
            <p:cNvPr id="6" name="TextBox 5">
              <a:extLst>
                <a:ext uri="{FF2B5EF4-FFF2-40B4-BE49-F238E27FC236}">
                  <a16:creationId xmlns:a16="http://schemas.microsoft.com/office/drawing/2014/main" id="{34F4D60C-48DF-59AF-EEB3-2D4836C7DFE9}"/>
                </a:ext>
              </a:extLst>
            </p:cNvPr>
            <p:cNvSpPr txBox="1"/>
            <p:nvPr/>
          </p:nvSpPr>
          <p:spPr>
            <a:xfrm>
              <a:off x="1145951" y="1681486"/>
              <a:ext cx="2743200" cy="40011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lt-LT" sz="2000">
                  <a:solidFill>
                    <a:srgbClr val="000000"/>
                  </a:solidFill>
                  <a:latin typeface="Verdana"/>
                </a:rPr>
                <a:t>MTEP veiklų išlaidos</a:t>
              </a:r>
              <a:r>
                <a:rPr lang="en-US" sz="2000">
                  <a:solidFill>
                    <a:srgbClr val="000000"/>
                  </a:solidFill>
                  <a:latin typeface="Verdana"/>
                  <a:ea typeface="Verdana"/>
                </a:rPr>
                <a:t>​</a:t>
              </a:r>
              <a:endParaRPr lang="en-US">
                <a:solidFill>
                  <a:srgbClr val="000000"/>
                </a:solidFill>
                <a:latin typeface="Verdana"/>
                <a:ea typeface="Verdana"/>
              </a:endParaRPr>
            </a:p>
          </p:txBody>
        </p:sp>
      </p:grpSp>
      <p:pic>
        <p:nvPicPr>
          <p:cNvPr id="16" name="Picture 10" descr="A yellow square with a black line&#10;&#10;Description automatically generated">
            <a:extLst>
              <a:ext uri="{FF2B5EF4-FFF2-40B4-BE49-F238E27FC236}">
                <a16:creationId xmlns:a16="http://schemas.microsoft.com/office/drawing/2014/main" id="{CD6E75B7-A80F-E75C-4DAB-CB7CBE7BB736}"/>
              </a:ext>
            </a:extLst>
          </p:cNvPr>
          <p:cNvPicPr>
            <a:picLocks noChangeAspect="1"/>
          </p:cNvPicPr>
          <p:nvPr/>
        </p:nvPicPr>
        <p:blipFill>
          <a:blip r:embed="rId2">
            <a:duotone>
              <a:prstClr val="black"/>
              <a:schemeClr val="accent2">
                <a:tint val="45000"/>
                <a:satMod val="400000"/>
              </a:schemeClr>
            </a:duotone>
          </a:blip>
          <a:stretch>
            <a:fillRect/>
          </a:stretch>
        </p:blipFill>
        <p:spPr>
          <a:xfrm>
            <a:off x="504453" y="3562020"/>
            <a:ext cx="4648383" cy="919302"/>
          </a:xfrm>
          <a:prstGeom prst="rect">
            <a:avLst/>
          </a:prstGeom>
          <a:noFill/>
          <a:ln>
            <a:noFill/>
          </a:ln>
        </p:spPr>
      </p:pic>
      <p:sp>
        <p:nvSpPr>
          <p:cNvPr id="32" name="TextBox 31">
            <a:extLst>
              <a:ext uri="{FF2B5EF4-FFF2-40B4-BE49-F238E27FC236}">
                <a16:creationId xmlns:a16="http://schemas.microsoft.com/office/drawing/2014/main" id="{48A590C9-B248-1B14-0CB0-73BC2CF6E801}"/>
              </a:ext>
            </a:extLst>
          </p:cNvPr>
          <p:cNvSpPr txBox="1"/>
          <p:nvPr/>
        </p:nvSpPr>
        <p:spPr>
          <a:xfrm>
            <a:off x="683646" y="3701659"/>
            <a:ext cx="446963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lt-LT" sz="2000">
                <a:latin typeface="Verdana"/>
              </a:rPr>
              <a:t>Patentinės paraiškos</a:t>
            </a:r>
            <a:endParaRPr lang="en-US" sz="2000">
              <a:latin typeface="Verdana"/>
              <a:ea typeface="Verdana"/>
            </a:endParaRPr>
          </a:p>
          <a:p>
            <a:r>
              <a:rPr lang="lt-LT" sz="2000">
                <a:latin typeface="Verdana"/>
              </a:rPr>
              <a:t>pateikimo išlaidos</a:t>
            </a:r>
            <a:r>
              <a:rPr lang="lt-LT" sz="2000">
                <a:latin typeface="Verdana"/>
                <a:ea typeface="Verdana"/>
              </a:rPr>
              <a:t>*</a:t>
            </a:r>
            <a:endParaRPr lang="en-US"/>
          </a:p>
        </p:txBody>
      </p:sp>
      <p:grpSp>
        <p:nvGrpSpPr>
          <p:cNvPr id="2" name="Group 6">
            <a:extLst>
              <a:ext uri="{FF2B5EF4-FFF2-40B4-BE49-F238E27FC236}">
                <a16:creationId xmlns:a16="http://schemas.microsoft.com/office/drawing/2014/main" id="{E28881EC-2A5D-E11F-D567-FBE6A5C15CAD}"/>
              </a:ext>
            </a:extLst>
          </p:cNvPr>
          <p:cNvGrpSpPr/>
          <p:nvPr/>
        </p:nvGrpSpPr>
        <p:grpSpPr>
          <a:xfrm>
            <a:off x="477881" y="1169290"/>
            <a:ext cx="4648383" cy="919302"/>
            <a:chOff x="830499" y="1459197"/>
            <a:chExt cx="4029258" cy="919302"/>
          </a:xfrm>
        </p:grpSpPr>
        <p:pic>
          <p:nvPicPr>
            <p:cNvPr id="9" name="Picture 10" descr="A yellow square with a black line&#10;&#10;Description automatically generated">
              <a:extLst>
                <a:ext uri="{FF2B5EF4-FFF2-40B4-BE49-F238E27FC236}">
                  <a16:creationId xmlns:a16="http://schemas.microsoft.com/office/drawing/2014/main" id="{BEA04987-D4C7-05DD-8649-01F940AB1C53}"/>
                </a:ext>
              </a:extLst>
            </p:cNvPr>
            <p:cNvPicPr>
              <a:picLocks noChangeAspect="1"/>
            </p:cNvPicPr>
            <p:nvPr/>
          </p:nvPicPr>
          <p:blipFill>
            <a:blip r:embed="rId2"/>
            <a:stretch>
              <a:fillRect/>
            </a:stretch>
          </p:blipFill>
          <p:spPr>
            <a:xfrm>
              <a:off x="830499" y="1459197"/>
              <a:ext cx="4029258" cy="919302"/>
            </a:xfrm>
            <a:prstGeom prst="rect">
              <a:avLst/>
            </a:prstGeom>
            <a:ln>
              <a:noFill/>
            </a:ln>
          </p:spPr>
        </p:pic>
        <p:sp>
          <p:nvSpPr>
            <p:cNvPr id="13" name="TextBox 12">
              <a:extLst>
                <a:ext uri="{FF2B5EF4-FFF2-40B4-BE49-F238E27FC236}">
                  <a16:creationId xmlns:a16="http://schemas.microsoft.com/office/drawing/2014/main" id="{EAC72917-4C1B-D65C-885E-C3A807E7EB19}"/>
                </a:ext>
              </a:extLst>
            </p:cNvPr>
            <p:cNvSpPr txBox="1"/>
            <p:nvPr/>
          </p:nvSpPr>
          <p:spPr>
            <a:xfrm>
              <a:off x="1145951" y="1681486"/>
              <a:ext cx="2743200" cy="40011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lt-LT" sz="2000">
                  <a:solidFill>
                    <a:srgbClr val="000000"/>
                  </a:solidFill>
                  <a:latin typeface="Verdana"/>
                  <a:ea typeface="Verdana"/>
                </a:rPr>
                <a:t>Avansas</a:t>
              </a:r>
              <a:endParaRPr lang="en-US">
                <a:solidFill>
                  <a:srgbClr val="000000"/>
                </a:solidFill>
                <a:latin typeface="Verdana"/>
                <a:ea typeface="Verdana"/>
              </a:endParaRPr>
            </a:p>
          </p:txBody>
        </p:sp>
      </p:grpSp>
      <p:sp>
        <p:nvSpPr>
          <p:cNvPr id="17" name="Rounded Rectangle 35">
            <a:extLst>
              <a:ext uri="{FF2B5EF4-FFF2-40B4-BE49-F238E27FC236}">
                <a16:creationId xmlns:a16="http://schemas.microsoft.com/office/drawing/2014/main" id="{EFB79FE6-7844-D26C-AFF8-08E073BC1351}"/>
              </a:ext>
            </a:extLst>
          </p:cNvPr>
          <p:cNvSpPr/>
          <p:nvPr/>
        </p:nvSpPr>
        <p:spPr>
          <a:xfrm>
            <a:off x="5309256" y="1102505"/>
            <a:ext cx="5724035" cy="833535"/>
          </a:xfrm>
          <a:prstGeom prst="roundRect">
            <a:avLst>
              <a:gd name="adj" fmla="val 0"/>
            </a:avLst>
          </a:prstGeom>
          <a:noFill/>
          <a:ln w="28575">
            <a:solidFill>
              <a:srgbClr val="EEE7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endParaRPr>
          </a:p>
        </p:txBody>
      </p:sp>
      <p:sp>
        <p:nvSpPr>
          <p:cNvPr id="21" name="TextBox 20">
            <a:extLst>
              <a:ext uri="{FF2B5EF4-FFF2-40B4-BE49-F238E27FC236}">
                <a16:creationId xmlns:a16="http://schemas.microsoft.com/office/drawing/2014/main" id="{725E5BC5-82EC-E7C4-01A2-C632A7A702D1}"/>
              </a:ext>
            </a:extLst>
          </p:cNvPr>
          <p:cNvSpPr txBox="1"/>
          <p:nvPr/>
        </p:nvSpPr>
        <p:spPr>
          <a:xfrm>
            <a:off x="5387483" y="1210276"/>
            <a:ext cx="5329670" cy="584775"/>
          </a:xfrm>
          <a:prstGeom prst="rect">
            <a:avLst/>
          </a:prstGeom>
          <a:noFill/>
        </p:spPr>
        <p:txBody>
          <a:bodyPr wrap="square" rtlCol="0">
            <a:spAutoFit/>
          </a:bodyPr>
          <a:lstStyle/>
          <a:p>
            <a:r>
              <a:rPr lang="lt-LT" sz="1600">
                <a:solidFill>
                  <a:srgbClr val="302957"/>
                </a:solidFill>
                <a:latin typeface="Verdana" panose="020B0604030504040204" pitchFamily="34" charset="0"/>
                <a:ea typeface="Verdana" panose="020B0604030504040204" pitchFamily="34" charset="0"/>
              </a:rPr>
              <a:t>Iki 100 tūkst. Eur nereikia avanso draudimo, avansas turi būti panaudotas per 6 mėn.</a:t>
            </a:r>
          </a:p>
        </p:txBody>
      </p:sp>
    </p:spTree>
    <p:extLst>
      <p:ext uri="{BB962C8B-B14F-4D97-AF65-F5344CB8AC3E}">
        <p14:creationId xmlns:p14="http://schemas.microsoft.com/office/powerpoint/2010/main" val="529927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1">
            <a:extLst>
              <a:ext uri="{FF2B5EF4-FFF2-40B4-BE49-F238E27FC236}">
                <a16:creationId xmlns:a16="http://schemas.microsoft.com/office/drawing/2014/main" id="{8975DA66-91A5-242B-18A2-8C0963A7CB76}"/>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rPr>
              <a:t>Stebėsenos rodiklių skaičiavimas</a:t>
            </a:r>
          </a:p>
          <a:p>
            <a:r>
              <a:rPr lang="lt-LT" sz="1800" b="1" dirty="0">
                <a:solidFill>
                  <a:srgbClr val="C00000"/>
                </a:solidFill>
              </a:rPr>
              <a:t>aktualios</a:t>
            </a:r>
            <a:r>
              <a:rPr lang="lt-LT" sz="1900" b="1" dirty="0">
                <a:solidFill>
                  <a:srgbClr val="C00000"/>
                </a:solidFill>
              </a:rPr>
              <a:t> versijos nuo 2024-08-01</a:t>
            </a:r>
          </a:p>
        </p:txBody>
      </p:sp>
      <p:sp>
        <p:nvSpPr>
          <p:cNvPr id="6" name="Rectangle 494">
            <a:extLst>
              <a:ext uri="{FF2B5EF4-FFF2-40B4-BE49-F238E27FC236}">
                <a16:creationId xmlns:a16="http://schemas.microsoft.com/office/drawing/2014/main" id="{358EFBF8-E94E-2F27-4CBD-75C94633F3F1}"/>
              </a:ext>
            </a:extLst>
          </p:cNvPr>
          <p:cNvSpPr/>
          <p:nvPr/>
        </p:nvSpPr>
        <p:spPr>
          <a:xfrm>
            <a:off x="726658" y="1582909"/>
            <a:ext cx="5061199" cy="579977"/>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7" name="TextBox 6">
            <a:extLst>
              <a:ext uri="{FF2B5EF4-FFF2-40B4-BE49-F238E27FC236}">
                <a16:creationId xmlns:a16="http://schemas.microsoft.com/office/drawing/2014/main" id="{A9B87767-40F0-3C92-022B-75E3E522F826}"/>
              </a:ext>
            </a:extLst>
          </p:cNvPr>
          <p:cNvSpPr txBox="1"/>
          <p:nvPr/>
        </p:nvSpPr>
        <p:spPr>
          <a:xfrm>
            <a:off x="811340" y="1575423"/>
            <a:ext cx="5284660" cy="584775"/>
          </a:xfrm>
          <a:prstGeom prst="rect">
            <a:avLst/>
          </a:prstGeom>
          <a:noFill/>
        </p:spPr>
        <p:txBody>
          <a:bodyPr wrap="square" rtlCol="0">
            <a:spAutoFit/>
          </a:bodyPr>
          <a:lstStyle/>
          <a:p>
            <a:r>
              <a:rPr lang="lt-LT" sz="1600" dirty="0">
                <a:solidFill>
                  <a:schemeClr val="bg1"/>
                </a:solidFill>
                <a:latin typeface="Verdana" panose="020B0604030504040204" pitchFamily="34" charset="0"/>
                <a:ea typeface="Verdana" panose="020B0604030504040204" pitchFamily="34" charset="0"/>
              </a:rPr>
              <a:t>Paramą gavusios įmonės, iš kurių labai mažos, mažosios, vidutinės ir didelės (</a:t>
            </a:r>
            <a:r>
              <a:rPr lang="lt-LT" sz="1600" dirty="0">
                <a:solidFill>
                  <a:schemeClr val="bg1"/>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nuoroda</a:t>
            </a:r>
            <a:r>
              <a:rPr lang="lt-LT" sz="1600" dirty="0">
                <a:solidFill>
                  <a:schemeClr val="bg1"/>
                </a:solidFill>
                <a:latin typeface="Verdana" panose="020B0604030504040204" pitchFamily="34" charset="0"/>
                <a:ea typeface="Verdana" panose="020B0604030504040204" pitchFamily="34" charset="0"/>
              </a:rPr>
              <a:t>)</a:t>
            </a:r>
            <a:endParaRPr lang="en-GB" sz="1600" dirty="0">
              <a:solidFill>
                <a:schemeClr val="bg1"/>
              </a:solidFill>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18614A6D-6FFF-AEAB-91CD-5781538C26C0}"/>
              </a:ext>
            </a:extLst>
          </p:cNvPr>
          <p:cNvSpPr txBox="1"/>
          <p:nvPr/>
        </p:nvSpPr>
        <p:spPr>
          <a:xfrm>
            <a:off x="685331" y="1243203"/>
            <a:ext cx="2513830" cy="369332"/>
          </a:xfrm>
          <a:prstGeom prst="rect">
            <a:avLst/>
          </a:prstGeom>
          <a:noFill/>
        </p:spPr>
        <p:txBody>
          <a:bodyPr wrap="none" rtlCol="0">
            <a:spAutoFit/>
          </a:bodyPr>
          <a:lstStyle/>
          <a:p>
            <a:r>
              <a:rPr lang="lt-LT" b="1">
                <a:solidFill>
                  <a:srgbClr val="302957"/>
                </a:solidFill>
                <a:latin typeface="Verdana" panose="020B0604030504040204" pitchFamily="34" charset="0"/>
                <a:ea typeface="Verdana" panose="020B0604030504040204" pitchFamily="34" charset="0"/>
              </a:rPr>
              <a:t>Produkto rodikliai</a:t>
            </a:r>
          </a:p>
        </p:txBody>
      </p:sp>
      <p:sp>
        <p:nvSpPr>
          <p:cNvPr id="9" name="Rectangle 494">
            <a:extLst>
              <a:ext uri="{FF2B5EF4-FFF2-40B4-BE49-F238E27FC236}">
                <a16:creationId xmlns:a16="http://schemas.microsoft.com/office/drawing/2014/main" id="{A2486D95-0C83-E360-4894-B6D32F41A5C2}"/>
              </a:ext>
            </a:extLst>
          </p:cNvPr>
          <p:cNvSpPr/>
          <p:nvPr/>
        </p:nvSpPr>
        <p:spPr>
          <a:xfrm>
            <a:off x="726658" y="2335890"/>
            <a:ext cx="5061199" cy="579977"/>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lt-LT" altLang="ko-KR" sz="1600" dirty="0">
                <a:solidFill>
                  <a:schemeClr val="bg1"/>
                </a:solidFill>
                <a:latin typeface="Verdana" panose="020B0604030504040204" pitchFamily="34" charset="0"/>
                <a:ea typeface="Verdana" panose="020B0604030504040204" pitchFamily="34" charset="0"/>
              </a:rPr>
              <a:t>Paramą dotacijomis gavusios įmonės </a:t>
            </a:r>
            <a:r>
              <a:rPr lang="lt-LT" sz="1600" dirty="0">
                <a:solidFill>
                  <a:schemeClr val="bg1"/>
                </a:solidFill>
                <a:latin typeface="Verdana" panose="020B0604030504040204" pitchFamily="34" charset="0"/>
                <a:ea typeface="Verdana" panose="020B0604030504040204" pitchFamily="34" charset="0"/>
              </a:rPr>
              <a:t>(</a:t>
            </a:r>
            <a:r>
              <a:rPr lang="lt-LT" sz="1600" dirty="0">
                <a:solidFill>
                  <a:schemeClr val="bg1"/>
                </a:solidFill>
                <a:latin typeface="Verdana" panose="020B0604030504040204" pitchFamily="34" charset="0"/>
                <a:ea typeface="Verdana" panose="020B0604030504040204" pitchFamily="34" charset="0"/>
                <a:hlinkClick r:id="rId4">
                  <a:extLst>
                    <a:ext uri="{A12FA001-AC4F-418D-AE19-62706E023703}">
                      <ahyp:hlinkClr xmlns:ahyp="http://schemas.microsoft.com/office/drawing/2018/hyperlinkcolor" val="tx"/>
                    </a:ext>
                  </a:extLst>
                </a:hlinkClick>
              </a:rPr>
              <a:t>nuoroda</a:t>
            </a:r>
            <a:r>
              <a:rPr lang="lt-LT" sz="1600" dirty="0">
                <a:solidFill>
                  <a:schemeClr val="bg1"/>
                </a:solidFill>
                <a:latin typeface="Verdana" panose="020B0604030504040204" pitchFamily="34" charset="0"/>
                <a:ea typeface="Verdana" panose="020B0604030504040204" pitchFamily="34" charset="0"/>
              </a:rPr>
              <a:t>)</a:t>
            </a:r>
            <a:endParaRPr lang="ko-KR" altLang="en-US" sz="1600" dirty="0">
              <a:solidFill>
                <a:schemeClr val="bg1"/>
              </a:solidFill>
              <a:highlight>
                <a:srgbClr val="FFFF00"/>
              </a:highlight>
              <a:latin typeface="Verdana" panose="020B0604030504040204" pitchFamily="34" charset="0"/>
            </a:endParaRPr>
          </a:p>
        </p:txBody>
      </p:sp>
      <p:sp>
        <p:nvSpPr>
          <p:cNvPr id="10" name="TextBox 9">
            <a:extLst>
              <a:ext uri="{FF2B5EF4-FFF2-40B4-BE49-F238E27FC236}">
                <a16:creationId xmlns:a16="http://schemas.microsoft.com/office/drawing/2014/main" id="{87178746-BE0A-DF73-8D44-E314AB33DF06}"/>
              </a:ext>
            </a:extLst>
          </p:cNvPr>
          <p:cNvSpPr txBox="1"/>
          <p:nvPr/>
        </p:nvSpPr>
        <p:spPr>
          <a:xfrm>
            <a:off x="726658" y="3023410"/>
            <a:ext cx="6094520" cy="369332"/>
          </a:xfrm>
          <a:prstGeom prst="rect">
            <a:avLst/>
          </a:prstGeom>
          <a:noFill/>
        </p:spPr>
        <p:txBody>
          <a:bodyPr wrap="square">
            <a:spAutoFit/>
          </a:bodyPr>
          <a:lstStyle/>
          <a:p>
            <a:r>
              <a:rPr lang="lt-LT" b="1">
                <a:solidFill>
                  <a:srgbClr val="302957"/>
                </a:solidFill>
                <a:latin typeface="Verdana" panose="020B0604030504040204" pitchFamily="34" charset="0"/>
                <a:ea typeface="Verdana" panose="020B0604030504040204" pitchFamily="34" charset="0"/>
              </a:rPr>
              <a:t>Rezultato rodikliai</a:t>
            </a:r>
          </a:p>
        </p:txBody>
      </p:sp>
      <p:sp>
        <p:nvSpPr>
          <p:cNvPr id="11" name="Rectangle 494">
            <a:extLst>
              <a:ext uri="{FF2B5EF4-FFF2-40B4-BE49-F238E27FC236}">
                <a16:creationId xmlns:a16="http://schemas.microsoft.com/office/drawing/2014/main" id="{E31AE093-0846-11A9-81FC-666798CA1DAC}"/>
              </a:ext>
            </a:extLst>
          </p:cNvPr>
          <p:cNvSpPr/>
          <p:nvPr/>
        </p:nvSpPr>
        <p:spPr>
          <a:xfrm>
            <a:off x="726658" y="3389377"/>
            <a:ext cx="5061199" cy="775671"/>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600" dirty="0">
                <a:solidFill>
                  <a:schemeClr val="bg1"/>
                </a:solidFill>
                <a:latin typeface="Verdana" panose="020B0604030504040204" pitchFamily="34" charset="0"/>
                <a:ea typeface="Verdana" panose="020B0604030504040204" pitchFamily="34" charset="0"/>
              </a:rPr>
              <a:t>Privačiosios investicijos, papildančios viešąją paramą, iš kurių dotacijos, finansinės priemonės (</a:t>
            </a:r>
            <a:r>
              <a:rPr lang="lt-LT" altLang="ko-KR" sz="1600" dirty="0">
                <a:solidFill>
                  <a:schemeClr val="bg1"/>
                </a:solidFill>
                <a:latin typeface="Verdana" panose="020B0604030504040204" pitchFamily="34" charset="0"/>
                <a:ea typeface="Verdana" panose="020B0604030504040204" pitchFamily="34" charset="0"/>
                <a:hlinkClick r:id="rId5">
                  <a:extLst>
                    <a:ext uri="{A12FA001-AC4F-418D-AE19-62706E023703}">
                      <ahyp:hlinkClr xmlns:ahyp="http://schemas.microsoft.com/office/drawing/2018/hyperlinkcolor" val="tx"/>
                    </a:ext>
                  </a:extLst>
                </a:hlinkClick>
              </a:rPr>
              <a:t>nuoroda</a:t>
            </a:r>
            <a:r>
              <a:rPr lang="lt-LT" altLang="ko-KR" sz="1600" dirty="0">
                <a:solidFill>
                  <a:schemeClr val="bg1"/>
                </a:solidFill>
                <a:latin typeface="Verdana" panose="020B0604030504040204" pitchFamily="34" charset="0"/>
                <a:ea typeface="Verdana" panose="020B0604030504040204" pitchFamily="34" charset="0"/>
              </a:rPr>
              <a:t>)</a:t>
            </a:r>
            <a:endParaRPr lang="ko-KR" altLang="en-US" sz="1600" dirty="0">
              <a:solidFill>
                <a:schemeClr val="bg1"/>
              </a:solidFill>
              <a:latin typeface="Verdana" panose="020B0604030504040204" pitchFamily="34" charset="0"/>
            </a:endParaRPr>
          </a:p>
        </p:txBody>
      </p:sp>
      <p:sp>
        <p:nvSpPr>
          <p:cNvPr id="12" name="Rectangle 494">
            <a:extLst>
              <a:ext uri="{FF2B5EF4-FFF2-40B4-BE49-F238E27FC236}">
                <a16:creationId xmlns:a16="http://schemas.microsoft.com/office/drawing/2014/main" id="{D4F3F9AC-072D-507F-E541-B73D6C4F4D59}"/>
              </a:ext>
            </a:extLst>
          </p:cNvPr>
          <p:cNvSpPr/>
          <p:nvPr/>
        </p:nvSpPr>
        <p:spPr>
          <a:xfrm>
            <a:off x="726657" y="4385045"/>
            <a:ext cx="5061199" cy="579977"/>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600" dirty="0">
                <a:solidFill>
                  <a:schemeClr val="bg1"/>
                </a:solidFill>
                <a:latin typeface="Verdana" panose="020B0604030504040204" pitchFamily="34" charset="0"/>
                <a:ea typeface="Verdana" panose="020B0604030504040204" pitchFamily="34" charset="0"/>
              </a:rPr>
              <a:t>Paramą gavusiuose subjektuose sukurtos mokslo tiriamojo darbo vietos (</a:t>
            </a:r>
            <a:r>
              <a:rPr lang="lt-LT" altLang="ko-KR" sz="1600" dirty="0">
                <a:solidFill>
                  <a:schemeClr val="bg1"/>
                </a:solidFill>
                <a:latin typeface="Verdana" panose="020B0604030504040204" pitchFamily="34" charset="0"/>
                <a:ea typeface="Verdana" panose="020B0604030504040204" pitchFamily="34" charset="0"/>
                <a:hlinkClick r:id="rId6">
                  <a:extLst>
                    <a:ext uri="{A12FA001-AC4F-418D-AE19-62706E023703}">
                      <ahyp:hlinkClr xmlns:ahyp="http://schemas.microsoft.com/office/drawing/2018/hyperlinkcolor" val="tx"/>
                    </a:ext>
                  </a:extLst>
                </a:hlinkClick>
              </a:rPr>
              <a:t>nuoroda</a:t>
            </a:r>
            <a:r>
              <a:rPr lang="lt-LT" altLang="ko-KR" sz="1600" dirty="0">
                <a:solidFill>
                  <a:schemeClr val="bg1"/>
                </a:solidFill>
                <a:latin typeface="Verdana" panose="020B0604030504040204" pitchFamily="34" charset="0"/>
                <a:ea typeface="Verdana" panose="020B0604030504040204" pitchFamily="34" charset="0"/>
              </a:rPr>
              <a:t>)</a:t>
            </a:r>
            <a:endParaRPr lang="ko-KR" altLang="en-US" sz="1600" dirty="0">
              <a:solidFill>
                <a:schemeClr val="bg1"/>
              </a:solidFill>
              <a:latin typeface="Verdana" panose="020B0604030504040204" pitchFamily="34" charset="0"/>
            </a:endParaRPr>
          </a:p>
        </p:txBody>
      </p:sp>
      <p:sp>
        <p:nvSpPr>
          <p:cNvPr id="13" name="Rectangle 494">
            <a:extLst>
              <a:ext uri="{FF2B5EF4-FFF2-40B4-BE49-F238E27FC236}">
                <a16:creationId xmlns:a16="http://schemas.microsoft.com/office/drawing/2014/main" id="{2735E1F4-3BF5-534F-EFEB-583C40EBC548}"/>
              </a:ext>
            </a:extLst>
          </p:cNvPr>
          <p:cNvSpPr/>
          <p:nvPr/>
        </p:nvSpPr>
        <p:spPr>
          <a:xfrm>
            <a:off x="726658" y="5444289"/>
            <a:ext cx="5061199" cy="985812"/>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600" dirty="0">
                <a:solidFill>
                  <a:schemeClr val="bg1"/>
                </a:solidFill>
                <a:latin typeface="Verdana" panose="020B0604030504040204" pitchFamily="34" charset="0"/>
                <a:ea typeface="Verdana" panose="020B0604030504040204" pitchFamily="34" charset="0"/>
              </a:rPr>
              <a:t>Investicijas gavusios įmonės pajamos, gautos iš tiesiogiai projekto metu sukurtų ir rinkai pateiktų produktų (</a:t>
            </a:r>
            <a:r>
              <a:rPr lang="lt-LT" altLang="ko-KR" sz="1600" dirty="0">
                <a:solidFill>
                  <a:schemeClr val="bg1"/>
                </a:solidFill>
                <a:latin typeface="Verdana" panose="020B0604030504040204" pitchFamily="34" charset="0"/>
                <a:ea typeface="Verdana" panose="020B0604030504040204" pitchFamily="34" charset="0"/>
                <a:hlinkClick r:id="rId7">
                  <a:extLst>
                    <a:ext uri="{A12FA001-AC4F-418D-AE19-62706E023703}">
                      <ahyp:hlinkClr xmlns:ahyp="http://schemas.microsoft.com/office/drawing/2018/hyperlinkcolor" val="tx"/>
                    </a:ext>
                  </a:extLst>
                </a:hlinkClick>
              </a:rPr>
              <a:t>nuoroda</a:t>
            </a:r>
            <a:r>
              <a:rPr lang="lt-LT" altLang="ko-KR" sz="1600" dirty="0">
                <a:solidFill>
                  <a:schemeClr val="bg1"/>
                </a:solidFill>
                <a:latin typeface="Verdana" panose="020B0604030504040204" pitchFamily="34" charset="0"/>
                <a:ea typeface="Verdana" panose="020B0604030504040204" pitchFamily="34" charset="0"/>
              </a:rPr>
              <a:t>)</a:t>
            </a:r>
            <a:endParaRPr lang="ko-KR" altLang="en-US" sz="1600" dirty="0">
              <a:solidFill>
                <a:schemeClr val="bg1"/>
              </a:solidFill>
              <a:latin typeface="Verdana" panose="020B0604030504040204" pitchFamily="34" charset="0"/>
            </a:endParaRPr>
          </a:p>
        </p:txBody>
      </p:sp>
      <p:sp>
        <p:nvSpPr>
          <p:cNvPr id="15" name="Rectangle 494">
            <a:extLst>
              <a:ext uri="{FF2B5EF4-FFF2-40B4-BE49-F238E27FC236}">
                <a16:creationId xmlns:a16="http://schemas.microsoft.com/office/drawing/2014/main" id="{987D8EA9-F8FC-05B1-D278-5E8DF293DC5F}"/>
              </a:ext>
            </a:extLst>
          </p:cNvPr>
          <p:cNvSpPr/>
          <p:nvPr/>
        </p:nvSpPr>
        <p:spPr>
          <a:xfrm>
            <a:off x="6895606" y="1563622"/>
            <a:ext cx="4485054" cy="1278031"/>
          </a:xfrm>
          <a:prstGeom prst="rect">
            <a:avLst/>
          </a:prstGeom>
          <a:solidFill>
            <a:srgbClr val="7E9CE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dirty="0">
                <a:solidFill>
                  <a:srgbClr val="302757"/>
                </a:solidFill>
                <a:latin typeface="Verdana" panose="020B0604030504040204" pitchFamily="34" charset="0"/>
                <a:ea typeface="Verdana" panose="020B0604030504040204" pitchFamily="34" charset="0"/>
              </a:rPr>
              <a:t>įtraukiamas </a:t>
            </a:r>
            <a:r>
              <a:rPr lang="lt-LT" b="1" dirty="0">
                <a:solidFill>
                  <a:srgbClr val="302757"/>
                </a:solidFill>
                <a:latin typeface="Verdana" panose="020B0604030504040204" pitchFamily="34" charset="0"/>
                <a:ea typeface="Verdana" panose="020B0604030504040204" pitchFamily="34" charset="0"/>
              </a:rPr>
              <a:t>tik</a:t>
            </a:r>
            <a:r>
              <a:rPr lang="lt-LT" dirty="0">
                <a:solidFill>
                  <a:srgbClr val="302757"/>
                </a:solidFill>
                <a:latin typeface="Verdana" panose="020B0604030504040204" pitchFamily="34" charset="0"/>
                <a:ea typeface="Verdana" panose="020B0604030504040204" pitchFamily="34" charset="0"/>
              </a:rPr>
              <a:t> </a:t>
            </a:r>
            <a:r>
              <a:rPr lang="lt-LT" b="1" dirty="0">
                <a:solidFill>
                  <a:srgbClr val="302757"/>
                </a:solidFill>
                <a:latin typeface="Verdana" panose="020B0604030504040204" pitchFamily="34" charset="0"/>
                <a:ea typeface="Verdana" panose="020B0604030504040204" pitchFamily="34" charset="0"/>
              </a:rPr>
              <a:t>projekto vykdytojas</a:t>
            </a:r>
          </a:p>
        </p:txBody>
      </p:sp>
      <p:sp>
        <p:nvSpPr>
          <p:cNvPr id="16" name="Stačiakampis 15">
            <a:extLst>
              <a:ext uri="{FF2B5EF4-FFF2-40B4-BE49-F238E27FC236}">
                <a16:creationId xmlns:a16="http://schemas.microsoft.com/office/drawing/2014/main" id="{29955D75-F616-32E4-57C8-E9AB06AF7057}"/>
              </a:ext>
            </a:extLst>
          </p:cNvPr>
          <p:cNvSpPr/>
          <p:nvPr/>
        </p:nvSpPr>
        <p:spPr>
          <a:xfrm>
            <a:off x="7877769" y="2634648"/>
            <a:ext cx="4002178" cy="297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a:ln w="0"/>
                <a:solidFill>
                  <a:schemeClr val="tx1"/>
                </a:solidFill>
                <a:effectLst>
                  <a:outerShdw blurRad="38100" dist="19050" dir="2700000" algn="tl" rotWithShape="0">
                    <a:schemeClr val="dk1">
                      <a:alpha val="40000"/>
                    </a:schemeClr>
                  </a:outerShdw>
                </a:effectLst>
                <a:latin typeface="Verdana" panose="020B0604030504040204" pitchFamily="34" charset="0"/>
                <a:ea typeface="Verdana" panose="020B0604030504040204" pitchFamily="34" charset="0"/>
              </a:rPr>
              <a:t>Pasiekiami projekto pabaigoje</a:t>
            </a:r>
          </a:p>
        </p:txBody>
      </p:sp>
      <p:sp>
        <p:nvSpPr>
          <p:cNvPr id="23" name="Rectangle 494">
            <a:extLst>
              <a:ext uri="{FF2B5EF4-FFF2-40B4-BE49-F238E27FC236}">
                <a16:creationId xmlns:a16="http://schemas.microsoft.com/office/drawing/2014/main" id="{DC53F7D1-7EB2-CF4F-34B7-4EAA7E2C55E1}"/>
              </a:ext>
            </a:extLst>
          </p:cNvPr>
          <p:cNvSpPr/>
          <p:nvPr/>
        </p:nvSpPr>
        <p:spPr>
          <a:xfrm>
            <a:off x="6895605" y="3460788"/>
            <a:ext cx="4485055" cy="613994"/>
          </a:xfrm>
          <a:prstGeom prst="rect">
            <a:avLst/>
          </a:prstGeom>
          <a:solidFill>
            <a:srgbClr val="7E9CE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sz="1600" dirty="0">
                <a:solidFill>
                  <a:srgbClr val="302757"/>
                </a:solidFill>
                <a:latin typeface="Verdana" panose="020B0604030504040204" pitchFamily="34" charset="0"/>
                <a:ea typeface="Verdana" panose="020B0604030504040204" pitchFamily="34" charset="0"/>
              </a:rPr>
              <a:t>skaičiuojama </a:t>
            </a:r>
            <a:r>
              <a:rPr lang="lt-LT" sz="1600" b="1" dirty="0">
                <a:solidFill>
                  <a:srgbClr val="302757"/>
                </a:solidFill>
                <a:latin typeface="Verdana" panose="020B0604030504040204" pitchFamily="34" charset="0"/>
                <a:ea typeface="Verdana" panose="020B0604030504040204" pitchFamily="34" charset="0"/>
              </a:rPr>
              <a:t>projekto vykdytojo ir partnerių </a:t>
            </a:r>
            <a:r>
              <a:rPr lang="lt-LT" sz="1600" dirty="0">
                <a:solidFill>
                  <a:srgbClr val="302757"/>
                </a:solidFill>
                <a:latin typeface="Verdana" panose="020B0604030504040204" pitchFamily="34" charset="0"/>
                <a:ea typeface="Verdana" panose="020B0604030504040204" pitchFamily="34" charset="0"/>
              </a:rPr>
              <a:t>privačios investicijos</a:t>
            </a:r>
          </a:p>
        </p:txBody>
      </p:sp>
      <p:sp>
        <p:nvSpPr>
          <p:cNvPr id="24" name="Rectangle 494">
            <a:extLst>
              <a:ext uri="{FF2B5EF4-FFF2-40B4-BE49-F238E27FC236}">
                <a16:creationId xmlns:a16="http://schemas.microsoft.com/office/drawing/2014/main" id="{3FD43FC9-133E-857B-6F70-3E9A4982EEE4}"/>
              </a:ext>
            </a:extLst>
          </p:cNvPr>
          <p:cNvSpPr/>
          <p:nvPr/>
        </p:nvSpPr>
        <p:spPr>
          <a:xfrm>
            <a:off x="6895606" y="4408822"/>
            <a:ext cx="4485056" cy="613994"/>
          </a:xfrm>
          <a:prstGeom prst="rect">
            <a:avLst/>
          </a:prstGeom>
          <a:solidFill>
            <a:srgbClr val="7E9CE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sz="1600" dirty="0">
                <a:solidFill>
                  <a:srgbClr val="302757"/>
                </a:solidFill>
                <a:latin typeface="Verdana" panose="020B0604030504040204" pitchFamily="34" charset="0"/>
                <a:ea typeface="Verdana" panose="020B0604030504040204" pitchFamily="34" charset="0"/>
              </a:rPr>
              <a:t>skaičiuojama </a:t>
            </a:r>
            <a:r>
              <a:rPr lang="lt-LT" sz="1600" b="1" dirty="0">
                <a:solidFill>
                  <a:srgbClr val="302757"/>
                </a:solidFill>
                <a:latin typeface="Verdana" panose="020B0604030504040204" pitchFamily="34" charset="0"/>
                <a:ea typeface="Verdana" panose="020B0604030504040204" pitchFamily="34" charset="0"/>
              </a:rPr>
              <a:t>tik projekto vykdytojo</a:t>
            </a:r>
            <a:r>
              <a:rPr lang="lt-LT" sz="1600" dirty="0">
                <a:solidFill>
                  <a:srgbClr val="302757"/>
                </a:solidFill>
                <a:latin typeface="Verdana" panose="020B0604030504040204" pitchFamily="34" charset="0"/>
                <a:ea typeface="Verdana" panose="020B0604030504040204" pitchFamily="34" charset="0"/>
              </a:rPr>
              <a:t> sukurtos mokslo tiriamojo darbo vietos</a:t>
            </a:r>
          </a:p>
        </p:txBody>
      </p:sp>
      <p:sp>
        <p:nvSpPr>
          <p:cNvPr id="25" name="Rectangle 494">
            <a:extLst>
              <a:ext uri="{FF2B5EF4-FFF2-40B4-BE49-F238E27FC236}">
                <a16:creationId xmlns:a16="http://schemas.microsoft.com/office/drawing/2014/main" id="{BECDD152-E7EA-BDE2-F1A4-26C07CD4E6E9}"/>
              </a:ext>
            </a:extLst>
          </p:cNvPr>
          <p:cNvSpPr/>
          <p:nvPr/>
        </p:nvSpPr>
        <p:spPr>
          <a:xfrm>
            <a:off x="6864174" y="5707423"/>
            <a:ext cx="4516486" cy="613994"/>
          </a:xfrm>
          <a:prstGeom prst="rect">
            <a:avLst/>
          </a:prstGeom>
          <a:solidFill>
            <a:srgbClr val="7E9CE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sz="1600" dirty="0">
                <a:solidFill>
                  <a:srgbClr val="302757"/>
                </a:solidFill>
                <a:latin typeface="Verdana" panose="020B0604030504040204" pitchFamily="34" charset="0"/>
                <a:ea typeface="Verdana" panose="020B0604030504040204" pitchFamily="34" charset="0"/>
              </a:rPr>
              <a:t>skaičiuojamos </a:t>
            </a:r>
            <a:r>
              <a:rPr lang="lt-LT" sz="1600" b="1" dirty="0">
                <a:solidFill>
                  <a:srgbClr val="302757"/>
                </a:solidFill>
                <a:latin typeface="Verdana" panose="020B0604030504040204" pitchFamily="34" charset="0"/>
                <a:ea typeface="Verdana" panose="020B0604030504040204" pitchFamily="34" charset="0"/>
              </a:rPr>
              <a:t>tik projekto vykdytojo </a:t>
            </a:r>
            <a:r>
              <a:rPr lang="lt-LT" sz="1600" dirty="0">
                <a:solidFill>
                  <a:srgbClr val="302757"/>
                </a:solidFill>
                <a:latin typeface="Verdana" panose="020B0604030504040204" pitchFamily="34" charset="0"/>
                <a:ea typeface="Verdana" panose="020B0604030504040204" pitchFamily="34" charset="0"/>
              </a:rPr>
              <a:t>gautos pajamos</a:t>
            </a:r>
          </a:p>
        </p:txBody>
      </p:sp>
      <p:sp>
        <p:nvSpPr>
          <p:cNvPr id="26" name="Stačiakampis 25">
            <a:extLst>
              <a:ext uri="{FF2B5EF4-FFF2-40B4-BE49-F238E27FC236}">
                <a16:creationId xmlns:a16="http://schemas.microsoft.com/office/drawing/2014/main" id="{7554012E-7DFF-0D3C-E33F-8B0DC1E031E4}"/>
              </a:ext>
            </a:extLst>
          </p:cNvPr>
          <p:cNvSpPr/>
          <p:nvPr/>
        </p:nvSpPr>
        <p:spPr>
          <a:xfrm>
            <a:off x="7877769" y="6282369"/>
            <a:ext cx="4002178" cy="295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a:ln w="0"/>
                <a:solidFill>
                  <a:schemeClr val="tx1"/>
                </a:solidFill>
                <a:effectLst>
                  <a:outerShdw blurRad="38100" dist="19050" dir="2700000" algn="tl" rotWithShape="0">
                    <a:schemeClr val="dk1">
                      <a:alpha val="40000"/>
                    </a:schemeClr>
                  </a:outerShdw>
                </a:effectLst>
                <a:latin typeface="Verdana" panose="020B0604030504040204" pitchFamily="34" charset="0"/>
                <a:ea typeface="Verdana" panose="020B0604030504040204" pitchFamily="34" charset="0"/>
              </a:rPr>
              <a:t>Pasiekiamas 3 m. po projekto</a:t>
            </a:r>
          </a:p>
        </p:txBody>
      </p:sp>
      <p:sp>
        <p:nvSpPr>
          <p:cNvPr id="27" name="Rodyklė: dešinėn 26">
            <a:extLst>
              <a:ext uri="{FF2B5EF4-FFF2-40B4-BE49-F238E27FC236}">
                <a16:creationId xmlns:a16="http://schemas.microsoft.com/office/drawing/2014/main" id="{993C9E45-87ED-30C6-E3D9-B4E5F826ABB9}"/>
              </a:ext>
            </a:extLst>
          </p:cNvPr>
          <p:cNvSpPr/>
          <p:nvPr/>
        </p:nvSpPr>
        <p:spPr>
          <a:xfrm>
            <a:off x="5941795" y="1641927"/>
            <a:ext cx="768443" cy="1199725"/>
          </a:xfrm>
          <a:prstGeom prst="rightArrow">
            <a:avLst>
              <a:gd name="adj1" fmla="val 50000"/>
              <a:gd name="adj2" fmla="val 5000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9" name="Rodyklė: dešinėn 28">
            <a:extLst>
              <a:ext uri="{FF2B5EF4-FFF2-40B4-BE49-F238E27FC236}">
                <a16:creationId xmlns:a16="http://schemas.microsoft.com/office/drawing/2014/main" id="{E5D6222A-65D5-DFFF-8F1D-4A5EC91F771A}"/>
              </a:ext>
            </a:extLst>
          </p:cNvPr>
          <p:cNvSpPr/>
          <p:nvPr/>
        </p:nvSpPr>
        <p:spPr>
          <a:xfrm>
            <a:off x="5926467" y="3460788"/>
            <a:ext cx="768443" cy="613994"/>
          </a:xfrm>
          <a:prstGeom prst="rightArrow">
            <a:avLst>
              <a:gd name="adj1" fmla="val 50000"/>
              <a:gd name="adj2" fmla="val 5000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0" name="Rodyklė: dešinėn 29">
            <a:extLst>
              <a:ext uri="{FF2B5EF4-FFF2-40B4-BE49-F238E27FC236}">
                <a16:creationId xmlns:a16="http://schemas.microsoft.com/office/drawing/2014/main" id="{028DAEB2-6649-7B18-17AF-14C15D8F124E}"/>
              </a:ext>
            </a:extLst>
          </p:cNvPr>
          <p:cNvSpPr/>
          <p:nvPr/>
        </p:nvSpPr>
        <p:spPr>
          <a:xfrm>
            <a:off x="5916860" y="4401325"/>
            <a:ext cx="768443" cy="613994"/>
          </a:xfrm>
          <a:prstGeom prst="rightArrow">
            <a:avLst>
              <a:gd name="adj1" fmla="val 50000"/>
              <a:gd name="adj2" fmla="val 5000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1" name="Rodyklė: dešinėn 30">
            <a:extLst>
              <a:ext uri="{FF2B5EF4-FFF2-40B4-BE49-F238E27FC236}">
                <a16:creationId xmlns:a16="http://schemas.microsoft.com/office/drawing/2014/main" id="{FCD1F66B-9921-0DF8-F233-807B2978BBBD}"/>
              </a:ext>
            </a:extLst>
          </p:cNvPr>
          <p:cNvSpPr/>
          <p:nvPr/>
        </p:nvSpPr>
        <p:spPr>
          <a:xfrm>
            <a:off x="5941795" y="5630198"/>
            <a:ext cx="768443" cy="613994"/>
          </a:xfrm>
          <a:prstGeom prst="rightArrow">
            <a:avLst>
              <a:gd name="adj1" fmla="val 50000"/>
              <a:gd name="adj2" fmla="val 5000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2" name="Stačiakampis 31">
            <a:extLst>
              <a:ext uri="{FF2B5EF4-FFF2-40B4-BE49-F238E27FC236}">
                <a16:creationId xmlns:a16="http://schemas.microsoft.com/office/drawing/2014/main" id="{20A21AA2-6BE6-388B-43CB-AADED51606C4}"/>
              </a:ext>
            </a:extLst>
          </p:cNvPr>
          <p:cNvSpPr/>
          <p:nvPr/>
        </p:nvSpPr>
        <p:spPr>
          <a:xfrm>
            <a:off x="7877770" y="4013605"/>
            <a:ext cx="4002178" cy="297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a:ln w="0"/>
                <a:solidFill>
                  <a:schemeClr val="tx1"/>
                </a:solidFill>
                <a:effectLst>
                  <a:outerShdw blurRad="38100" dist="19050" dir="2700000" algn="tl" rotWithShape="0">
                    <a:schemeClr val="dk1">
                      <a:alpha val="40000"/>
                    </a:schemeClr>
                  </a:outerShdw>
                </a:effectLst>
                <a:latin typeface="Verdana" panose="020B0604030504040204" pitchFamily="34" charset="0"/>
                <a:ea typeface="Verdana" panose="020B0604030504040204" pitchFamily="34" charset="0"/>
              </a:rPr>
              <a:t>Pasiekiamas projekto pabaigoje</a:t>
            </a:r>
          </a:p>
        </p:txBody>
      </p:sp>
      <p:sp>
        <p:nvSpPr>
          <p:cNvPr id="17" name="Stačiakampis 16">
            <a:extLst>
              <a:ext uri="{FF2B5EF4-FFF2-40B4-BE49-F238E27FC236}">
                <a16:creationId xmlns:a16="http://schemas.microsoft.com/office/drawing/2014/main" id="{7E0C84AB-741F-7979-3275-D7E04717DB8B}"/>
              </a:ext>
            </a:extLst>
          </p:cNvPr>
          <p:cNvSpPr/>
          <p:nvPr/>
        </p:nvSpPr>
        <p:spPr>
          <a:xfrm>
            <a:off x="7877769" y="4975841"/>
            <a:ext cx="4002178" cy="297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a:ln w="0"/>
                <a:solidFill>
                  <a:schemeClr val="tx1"/>
                </a:solidFill>
                <a:effectLst>
                  <a:outerShdw blurRad="38100" dist="19050" dir="2700000" algn="tl" rotWithShape="0">
                    <a:schemeClr val="dk1">
                      <a:alpha val="40000"/>
                    </a:schemeClr>
                  </a:outerShdw>
                </a:effectLst>
                <a:latin typeface="Verdana" panose="020B0604030504040204" pitchFamily="34" charset="0"/>
                <a:ea typeface="Verdana" panose="020B0604030504040204" pitchFamily="34" charset="0"/>
              </a:rPr>
              <a:t>Pasiekiamas 1 m. po projekto</a:t>
            </a:r>
          </a:p>
        </p:txBody>
      </p:sp>
      <p:sp>
        <p:nvSpPr>
          <p:cNvPr id="2" name="Stačiakampis 1">
            <a:extLst>
              <a:ext uri="{FF2B5EF4-FFF2-40B4-BE49-F238E27FC236}">
                <a16:creationId xmlns:a16="http://schemas.microsoft.com/office/drawing/2014/main" id="{554F4AD5-AB94-F7C8-D318-47849BAA391B}"/>
              </a:ext>
            </a:extLst>
          </p:cNvPr>
          <p:cNvSpPr/>
          <p:nvPr/>
        </p:nvSpPr>
        <p:spPr>
          <a:xfrm>
            <a:off x="3366531" y="1382344"/>
            <a:ext cx="3052386" cy="238553"/>
          </a:xfrm>
          <a:prstGeom prst="rect">
            <a:avLst/>
          </a:prstGeom>
          <a:solidFill>
            <a:schemeClr val="accent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400" dirty="0">
                <a:ln w="0"/>
                <a:solidFill>
                  <a:schemeClr val="tx1"/>
                </a:solidFill>
                <a:effectLst>
                  <a:outerShdw blurRad="38100" dist="19050" dir="2700000" algn="tl" rotWithShape="0">
                    <a:schemeClr val="dk1">
                      <a:alpha val="40000"/>
                    </a:schemeClr>
                  </a:outerShdw>
                </a:effectLst>
                <a:latin typeface="Verdana" panose="020B0604030504040204" pitchFamily="34" charset="0"/>
                <a:ea typeface="Verdana" panose="020B0604030504040204" pitchFamily="34" charset="0"/>
              </a:rPr>
              <a:t>Kartu pasirenkamas subrodiklis</a:t>
            </a:r>
          </a:p>
        </p:txBody>
      </p:sp>
      <p:sp>
        <p:nvSpPr>
          <p:cNvPr id="3" name="Stačiakampis 2">
            <a:extLst>
              <a:ext uri="{FF2B5EF4-FFF2-40B4-BE49-F238E27FC236}">
                <a16:creationId xmlns:a16="http://schemas.microsoft.com/office/drawing/2014/main" id="{2A5E4EF7-500B-9B07-DBE3-94F30C067DC8}"/>
              </a:ext>
            </a:extLst>
          </p:cNvPr>
          <p:cNvSpPr/>
          <p:nvPr/>
        </p:nvSpPr>
        <p:spPr>
          <a:xfrm>
            <a:off x="3349615" y="3168781"/>
            <a:ext cx="3052386" cy="238553"/>
          </a:xfrm>
          <a:prstGeom prst="rect">
            <a:avLst/>
          </a:prstGeom>
          <a:solidFill>
            <a:schemeClr val="accent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400" dirty="0">
                <a:ln w="0"/>
                <a:solidFill>
                  <a:schemeClr val="tx1"/>
                </a:solidFill>
                <a:effectLst>
                  <a:outerShdw blurRad="38100" dist="19050" dir="2700000" algn="tl" rotWithShape="0">
                    <a:schemeClr val="dk1">
                      <a:alpha val="40000"/>
                    </a:schemeClr>
                  </a:outerShdw>
                </a:effectLst>
                <a:latin typeface="Verdana" panose="020B0604030504040204" pitchFamily="34" charset="0"/>
                <a:ea typeface="Verdana" panose="020B0604030504040204" pitchFamily="34" charset="0"/>
              </a:rPr>
              <a:t>Kartu pasirenkamas subrodiklis</a:t>
            </a:r>
          </a:p>
        </p:txBody>
      </p:sp>
    </p:spTree>
    <p:extLst>
      <p:ext uri="{BB962C8B-B14F-4D97-AF65-F5344CB8AC3E}">
        <p14:creationId xmlns:p14="http://schemas.microsoft.com/office/powerpoint/2010/main" val="680189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1">
            <a:extLst>
              <a:ext uri="{FF2B5EF4-FFF2-40B4-BE49-F238E27FC236}">
                <a16:creationId xmlns:a16="http://schemas.microsoft.com/office/drawing/2014/main" id="{188696CD-406D-B7D5-C70A-F8A77B22253A}"/>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rPr>
              <a:t>Rezultato stebėsenos rodikliai</a:t>
            </a:r>
          </a:p>
          <a:p>
            <a:r>
              <a:rPr lang="lt-LT" sz="1900" b="1" dirty="0">
                <a:solidFill>
                  <a:srgbClr val="C00000"/>
                </a:solidFill>
              </a:rPr>
              <a:t>aktualios versijos nuo 2024-08-01</a:t>
            </a:r>
          </a:p>
        </p:txBody>
      </p:sp>
      <p:sp>
        <p:nvSpPr>
          <p:cNvPr id="6" name="Stačiakampis 5">
            <a:extLst>
              <a:ext uri="{FF2B5EF4-FFF2-40B4-BE49-F238E27FC236}">
                <a16:creationId xmlns:a16="http://schemas.microsoft.com/office/drawing/2014/main" id="{915F588F-CF5E-C166-5043-D613E6E177F4}"/>
              </a:ext>
            </a:extLst>
          </p:cNvPr>
          <p:cNvSpPr/>
          <p:nvPr/>
        </p:nvSpPr>
        <p:spPr>
          <a:xfrm>
            <a:off x="2304725" y="4861564"/>
            <a:ext cx="8401743" cy="669747"/>
          </a:xfrm>
          <a:prstGeom prst="rect">
            <a:avLst/>
          </a:prstGeom>
          <a:solidFill>
            <a:srgbClr val="302957"/>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lt-LT" sz="1600" dirty="0">
                <a:solidFill>
                  <a:schemeClr val="bg1"/>
                </a:solidFill>
                <a:latin typeface="Verdana"/>
                <a:ea typeface="Verdana"/>
              </a:rPr>
              <a:t>Investicijas gavusios įmonės pajamos, gautos iš tiesiogiai projekto metu sukurtų ir rinkai pateiktų produktų </a:t>
            </a:r>
          </a:p>
        </p:txBody>
      </p:sp>
      <p:sp>
        <p:nvSpPr>
          <p:cNvPr id="7" name="Stačiakampis 6">
            <a:extLst>
              <a:ext uri="{FF2B5EF4-FFF2-40B4-BE49-F238E27FC236}">
                <a16:creationId xmlns:a16="http://schemas.microsoft.com/office/drawing/2014/main" id="{1A003B3F-5F6B-C958-6AAD-129DB9050D18}"/>
              </a:ext>
            </a:extLst>
          </p:cNvPr>
          <p:cNvSpPr/>
          <p:nvPr/>
        </p:nvSpPr>
        <p:spPr>
          <a:xfrm>
            <a:off x="2304726" y="1364577"/>
            <a:ext cx="8401743" cy="585754"/>
          </a:xfrm>
          <a:prstGeom prst="rect">
            <a:avLst/>
          </a:prstGeom>
          <a:solidFill>
            <a:srgbClr val="302957"/>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lt-LT" sz="1600" dirty="0">
                <a:solidFill>
                  <a:schemeClr val="bg1"/>
                </a:solidFill>
                <a:latin typeface="Verdana"/>
                <a:ea typeface="Verdana"/>
              </a:rPr>
              <a:t>Privačiosios investicijos, papildančios viešąją paramą, iš kurių dotacijos, finansinės priemonės</a:t>
            </a:r>
          </a:p>
        </p:txBody>
      </p:sp>
      <p:sp>
        <p:nvSpPr>
          <p:cNvPr id="8" name="Rectangle: Rounded Corners 8">
            <a:extLst>
              <a:ext uri="{FF2B5EF4-FFF2-40B4-BE49-F238E27FC236}">
                <a16:creationId xmlns:a16="http://schemas.microsoft.com/office/drawing/2014/main" id="{A3E24B1A-1B11-278C-E3C0-5802F7B2033B}"/>
              </a:ext>
            </a:extLst>
          </p:cNvPr>
          <p:cNvSpPr/>
          <p:nvPr/>
        </p:nvSpPr>
        <p:spPr>
          <a:xfrm>
            <a:off x="5075603" y="1952184"/>
            <a:ext cx="6728470" cy="1004631"/>
          </a:xfrm>
          <a:prstGeom prst="roundRect">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cs typeface="Calibri"/>
            </a:endParaRPr>
          </a:p>
          <a:p>
            <a:r>
              <a:rPr lang="lt-LT" sz="1600" dirty="0">
                <a:solidFill>
                  <a:srgbClr val="302957"/>
                </a:solidFill>
                <a:latin typeface="Verdana"/>
                <a:ea typeface="Verdana"/>
              </a:rPr>
              <a:t>Rodiklio siekiama visą projekto įgyvendinimo laikotarpį. Rodiklio galutinė pasiekta reikšmė apskaičiuojama projekto pabaigoje. Skaičiuojama </a:t>
            </a:r>
            <a:r>
              <a:rPr lang="lt-LT" sz="1600" b="1" dirty="0">
                <a:solidFill>
                  <a:srgbClr val="302957"/>
                </a:solidFill>
                <a:latin typeface="Verdana"/>
                <a:ea typeface="Verdana"/>
              </a:rPr>
              <a:t>projekto vykdytojo (partnerio) </a:t>
            </a:r>
            <a:r>
              <a:rPr lang="lt-LT" sz="1600" dirty="0">
                <a:solidFill>
                  <a:srgbClr val="302957"/>
                </a:solidFill>
                <a:latin typeface="Verdana"/>
                <a:ea typeface="Verdana"/>
              </a:rPr>
              <a:t>prisidėjimo prie projekto išlaidų dydis.</a:t>
            </a:r>
          </a:p>
          <a:p>
            <a:pPr algn="ctr"/>
            <a:endParaRPr lang="en-US" dirty="0">
              <a:cs typeface="Calibri"/>
            </a:endParaRPr>
          </a:p>
        </p:txBody>
      </p:sp>
      <p:sp>
        <p:nvSpPr>
          <p:cNvPr id="9" name="Rectangle: Rounded Corners 12">
            <a:extLst>
              <a:ext uri="{FF2B5EF4-FFF2-40B4-BE49-F238E27FC236}">
                <a16:creationId xmlns:a16="http://schemas.microsoft.com/office/drawing/2014/main" id="{2EBE2A56-ACC8-F650-AB36-721941DBBFEC}"/>
              </a:ext>
            </a:extLst>
          </p:cNvPr>
          <p:cNvSpPr/>
          <p:nvPr/>
        </p:nvSpPr>
        <p:spPr>
          <a:xfrm>
            <a:off x="5075602" y="5523193"/>
            <a:ext cx="6799384" cy="1027260"/>
          </a:xfrm>
          <a:prstGeom prst="roundRect">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lt-LT" sz="1600" dirty="0">
                <a:solidFill>
                  <a:srgbClr val="302957"/>
                </a:solidFill>
                <a:latin typeface="Verdana"/>
                <a:ea typeface="Verdana"/>
              </a:rPr>
              <a:t>Sumuojamos projekto įgyvendinimo metu ir </a:t>
            </a:r>
            <a:r>
              <a:rPr lang="lt-LT" sz="1600" b="1" dirty="0">
                <a:solidFill>
                  <a:srgbClr val="302957"/>
                </a:solidFill>
                <a:latin typeface="Verdana"/>
                <a:ea typeface="Verdana"/>
              </a:rPr>
              <a:t>per 3 metus po projekto finansavimo pabaigos </a:t>
            </a:r>
            <a:r>
              <a:rPr lang="lt-LT" sz="1600" dirty="0">
                <a:solidFill>
                  <a:srgbClr val="302957"/>
                </a:solidFill>
                <a:latin typeface="Verdana"/>
                <a:ea typeface="Verdana"/>
              </a:rPr>
              <a:t>projekto vykdytojo įmonės pajamos, gautos tiesiogiai iš projekto metu sukurtų ir rinkai pateiktų produktų.</a:t>
            </a:r>
            <a:endParaRPr lang="en-US" dirty="0">
              <a:cs typeface="Calibri"/>
            </a:endParaRPr>
          </a:p>
        </p:txBody>
      </p:sp>
      <p:pic>
        <p:nvPicPr>
          <p:cNvPr id="10" name="Picture 14" descr="A picture containing dark, night, night sky&#10;&#10;Description automatically generated">
            <a:extLst>
              <a:ext uri="{FF2B5EF4-FFF2-40B4-BE49-F238E27FC236}">
                <a16:creationId xmlns:a16="http://schemas.microsoft.com/office/drawing/2014/main" id="{6C9C1F58-25F1-A8CB-FCD9-598655F61375}"/>
              </a:ext>
            </a:extLst>
          </p:cNvPr>
          <p:cNvPicPr>
            <a:picLocks noChangeAspect="1"/>
          </p:cNvPicPr>
          <p:nvPr/>
        </p:nvPicPr>
        <p:blipFill>
          <a:blip r:embed="rId2"/>
          <a:stretch>
            <a:fillRect/>
          </a:stretch>
        </p:blipFill>
        <p:spPr>
          <a:xfrm>
            <a:off x="1037856" y="2956816"/>
            <a:ext cx="895350" cy="895350"/>
          </a:xfrm>
          <a:prstGeom prst="rect">
            <a:avLst/>
          </a:prstGeom>
        </p:spPr>
      </p:pic>
      <p:pic>
        <p:nvPicPr>
          <p:cNvPr id="11" name="Paveikslėlis 10">
            <a:extLst>
              <a:ext uri="{FF2B5EF4-FFF2-40B4-BE49-F238E27FC236}">
                <a16:creationId xmlns:a16="http://schemas.microsoft.com/office/drawing/2014/main" id="{8769A96F-F279-E1B5-F1A8-B24EE71C5F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625" y="1289717"/>
            <a:ext cx="755070" cy="755070"/>
          </a:xfrm>
          <a:prstGeom prst="rect">
            <a:avLst/>
          </a:prstGeom>
        </p:spPr>
      </p:pic>
      <p:pic>
        <p:nvPicPr>
          <p:cNvPr id="12" name="Paveikslėlis 11">
            <a:extLst>
              <a:ext uri="{FF2B5EF4-FFF2-40B4-BE49-F238E27FC236}">
                <a16:creationId xmlns:a16="http://schemas.microsoft.com/office/drawing/2014/main" id="{AA00CBB6-994C-F9EC-A257-83B4D64496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2066" y="4764195"/>
            <a:ext cx="718829" cy="718829"/>
          </a:xfrm>
          <a:prstGeom prst="rect">
            <a:avLst/>
          </a:prstGeom>
        </p:spPr>
      </p:pic>
      <p:sp>
        <p:nvSpPr>
          <p:cNvPr id="13" name="Stačiakampis 12">
            <a:extLst>
              <a:ext uri="{FF2B5EF4-FFF2-40B4-BE49-F238E27FC236}">
                <a16:creationId xmlns:a16="http://schemas.microsoft.com/office/drawing/2014/main" id="{B6162537-D456-C158-6042-09345ED40062}"/>
              </a:ext>
            </a:extLst>
          </p:cNvPr>
          <p:cNvSpPr/>
          <p:nvPr/>
        </p:nvSpPr>
        <p:spPr>
          <a:xfrm>
            <a:off x="2304726" y="3172673"/>
            <a:ext cx="8401743" cy="466547"/>
          </a:xfrm>
          <a:prstGeom prst="rect">
            <a:avLst/>
          </a:prstGeom>
          <a:solidFill>
            <a:srgbClr val="302957"/>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lt-LT" sz="1600" dirty="0">
                <a:solidFill>
                  <a:schemeClr val="bg1"/>
                </a:solidFill>
                <a:latin typeface="Verdana"/>
                <a:ea typeface="Verdana"/>
              </a:rPr>
              <a:t>Paramą gavusiuose subjektuose sukurtos mokslo tiriamojo darbo vietos </a:t>
            </a:r>
            <a:endParaRPr lang="en-US" dirty="0">
              <a:solidFill>
                <a:schemeClr val="bg1"/>
              </a:solidFill>
            </a:endParaRPr>
          </a:p>
        </p:txBody>
      </p:sp>
      <p:sp>
        <p:nvSpPr>
          <p:cNvPr id="14" name="Rectangle: Rounded Corners 8">
            <a:extLst>
              <a:ext uri="{FF2B5EF4-FFF2-40B4-BE49-F238E27FC236}">
                <a16:creationId xmlns:a16="http://schemas.microsoft.com/office/drawing/2014/main" id="{7E2E316F-F709-234A-05A7-6CA6013B5647}"/>
              </a:ext>
            </a:extLst>
          </p:cNvPr>
          <p:cNvSpPr/>
          <p:nvPr/>
        </p:nvSpPr>
        <p:spPr>
          <a:xfrm>
            <a:off x="5075603" y="3637846"/>
            <a:ext cx="6799384" cy="1027259"/>
          </a:xfrm>
          <a:prstGeom prst="roundRect">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cs typeface="Calibri"/>
            </a:endParaRPr>
          </a:p>
          <a:p>
            <a:r>
              <a:rPr lang="lt-LT" sz="1600" dirty="0">
                <a:solidFill>
                  <a:srgbClr val="302957"/>
                </a:solidFill>
                <a:latin typeface="Verdana"/>
                <a:ea typeface="Verdana"/>
              </a:rPr>
              <a:t>Rodiklio reikšmė apskaičiuojama projekto finansavimo pabaigoje ir </a:t>
            </a:r>
            <a:r>
              <a:rPr lang="lt-LT" sz="1600" b="1" dirty="0">
                <a:solidFill>
                  <a:srgbClr val="302957"/>
                </a:solidFill>
                <a:latin typeface="Verdana"/>
                <a:ea typeface="Verdana"/>
              </a:rPr>
              <a:t>praėjus vieneriems metams po projekto finansavimo pabaigos</a:t>
            </a:r>
            <a:r>
              <a:rPr lang="lt-LT" sz="1600" dirty="0">
                <a:solidFill>
                  <a:srgbClr val="302957"/>
                </a:solidFill>
                <a:latin typeface="Verdana"/>
                <a:ea typeface="Verdana"/>
              </a:rPr>
              <a:t>. Sukurta darbo vieta skaičiuojama metiniais darbo vietos ekvivalentais.</a:t>
            </a:r>
          </a:p>
          <a:p>
            <a:pPr algn="ctr"/>
            <a:endParaRPr lang="en-US" dirty="0">
              <a:cs typeface="Calibri"/>
            </a:endParaRPr>
          </a:p>
        </p:txBody>
      </p:sp>
    </p:spTree>
    <p:extLst>
      <p:ext uri="{BB962C8B-B14F-4D97-AF65-F5344CB8AC3E}">
        <p14:creationId xmlns:p14="http://schemas.microsoft.com/office/powerpoint/2010/main" val="316332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500"/>
                                  </p:stCondLst>
                                  <p:childTnLst>
                                    <p:animRot by="120000">
                                      <p:cBhvr>
                                        <p:cTn id="6" dur="100" fill="hold">
                                          <p:stCondLst>
                                            <p:cond delay="0"/>
                                          </p:stCondLst>
                                        </p:cTn>
                                        <p:tgtEl>
                                          <p:spTgt spid="11"/>
                                        </p:tgtEl>
                                        <p:attrNameLst>
                                          <p:attrName>r</p:attrName>
                                        </p:attrNameLst>
                                      </p:cBhvr>
                                    </p:animRot>
                                    <p:animRot by="-240000">
                                      <p:cBhvr>
                                        <p:cTn id="7" dur="200" fill="hold">
                                          <p:stCondLst>
                                            <p:cond delay="200"/>
                                          </p:stCondLst>
                                        </p:cTn>
                                        <p:tgtEl>
                                          <p:spTgt spid="11"/>
                                        </p:tgtEl>
                                        <p:attrNameLst>
                                          <p:attrName>r</p:attrName>
                                        </p:attrNameLst>
                                      </p:cBhvr>
                                    </p:animRot>
                                    <p:animRot by="240000">
                                      <p:cBhvr>
                                        <p:cTn id="8" dur="200" fill="hold">
                                          <p:stCondLst>
                                            <p:cond delay="400"/>
                                          </p:stCondLst>
                                        </p:cTn>
                                        <p:tgtEl>
                                          <p:spTgt spid="11"/>
                                        </p:tgtEl>
                                        <p:attrNameLst>
                                          <p:attrName>r</p:attrName>
                                        </p:attrNameLst>
                                      </p:cBhvr>
                                    </p:animRot>
                                    <p:animRot by="-240000">
                                      <p:cBhvr>
                                        <p:cTn id="9" dur="200" fill="hold">
                                          <p:stCondLst>
                                            <p:cond delay="600"/>
                                          </p:stCondLst>
                                        </p:cTn>
                                        <p:tgtEl>
                                          <p:spTgt spid="11"/>
                                        </p:tgtEl>
                                        <p:attrNameLst>
                                          <p:attrName>r</p:attrName>
                                        </p:attrNameLst>
                                      </p:cBhvr>
                                    </p:animRot>
                                    <p:animRot by="120000">
                                      <p:cBhvr>
                                        <p:cTn id="10" dur="200" fill="hold">
                                          <p:stCondLst>
                                            <p:cond delay="800"/>
                                          </p:stCondLst>
                                        </p:cTn>
                                        <p:tgtEl>
                                          <p:spTgt spid="11"/>
                                        </p:tgtEl>
                                        <p:attrNameLst>
                                          <p:attrName>r</p:attrName>
                                        </p:attrNameLst>
                                      </p:cBhvr>
                                    </p:animRot>
                                  </p:childTnLst>
                                </p:cTn>
                              </p:par>
                            </p:childTnLst>
                          </p:cTn>
                        </p:par>
                        <p:par>
                          <p:cTn id="11" fill="hold">
                            <p:stCondLst>
                              <p:cond delay="1500"/>
                            </p:stCondLst>
                            <p:childTnLst>
                              <p:par>
                                <p:cTn id="12" presetID="32" presetClass="emph" presetSubtype="0" fill="hold" nodeType="afterEffect">
                                  <p:stCondLst>
                                    <p:cond delay="500"/>
                                  </p:stCondLst>
                                  <p:childTnLst>
                                    <p:animRot by="120000">
                                      <p:cBhvr>
                                        <p:cTn id="13" dur="100" fill="hold">
                                          <p:stCondLst>
                                            <p:cond delay="0"/>
                                          </p:stCondLst>
                                        </p:cTn>
                                        <p:tgtEl>
                                          <p:spTgt spid="12"/>
                                        </p:tgtEl>
                                        <p:attrNameLst>
                                          <p:attrName>r</p:attrName>
                                        </p:attrNameLst>
                                      </p:cBhvr>
                                    </p:animRot>
                                    <p:animRot by="-240000">
                                      <p:cBhvr>
                                        <p:cTn id="14" dur="200" fill="hold">
                                          <p:stCondLst>
                                            <p:cond delay="200"/>
                                          </p:stCondLst>
                                        </p:cTn>
                                        <p:tgtEl>
                                          <p:spTgt spid="12"/>
                                        </p:tgtEl>
                                        <p:attrNameLst>
                                          <p:attrName>r</p:attrName>
                                        </p:attrNameLst>
                                      </p:cBhvr>
                                    </p:animRot>
                                    <p:animRot by="240000">
                                      <p:cBhvr>
                                        <p:cTn id="15" dur="200" fill="hold">
                                          <p:stCondLst>
                                            <p:cond delay="400"/>
                                          </p:stCondLst>
                                        </p:cTn>
                                        <p:tgtEl>
                                          <p:spTgt spid="12"/>
                                        </p:tgtEl>
                                        <p:attrNameLst>
                                          <p:attrName>r</p:attrName>
                                        </p:attrNameLst>
                                      </p:cBhvr>
                                    </p:animRot>
                                    <p:animRot by="-240000">
                                      <p:cBhvr>
                                        <p:cTn id="16" dur="200" fill="hold">
                                          <p:stCondLst>
                                            <p:cond delay="600"/>
                                          </p:stCondLst>
                                        </p:cTn>
                                        <p:tgtEl>
                                          <p:spTgt spid="12"/>
                                        </p:tgtEl>
                                        <p:attrNameLst>
                                          <p:attrName>r</p:attrName>
                                        </p:attrNameLst>
                                      </p:cBhvr>
                                    </p:animRot>
                                    <p:animRot by="120000">
                                      <p:cBhvr>
                                        <p:cTn id="17" dur="200" fill="hold">
                                          <p:stCondLst>
                                            <p:cond delay="80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avadinimas 1">
            <a:extLst>
              <a:ext uri="{FF2B5EF4-FFF2-40B4-BE49-F238E27FC236}">
                <a16:creationId xmlns:a16="http://schemas.microsoft.com/office/drawing/2014/main" id="{229A8C63-2F34-8677-9973-2079C95DA98E}"/>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rPr>
              <a:t>Projekto sutarties sąlygos</a:t>
            </a:r>
          </a:p>
        </p:txBody>
      </p:sp>
      <p:sp>
        <p:nvSpPr>
          <p:cNvPr id="20" name="Stačiakampis 19">
            <a:extLst>
              <a:ext uri="{FF2B5EF4-FFF2-40B4-BE49-F238E27FC236}">
                <a16:creationId xmlns:a16="http://schemas.microsoft.com/office/drawing/2014/main" id="{ACBCA73C-64A9-81BC-67F4-EF50968AF223}"/>
              </a:ext>
            </a:extLst>
          </p:cNvPr>
          <p:cNvSpPr/>
          <p:nvPr/>
        </p:nvSpPr>
        <p:spPr>
          <a:xfrm>
            <a:off x="1047596" y="1450217"/>
            <a:ext cx="9404290" cy="1509817"/>
          </a:xfrm>
          <a:prstGeom prst="rect">
            <a:avLst/>
          </a:prstGeom>
          <a:solidFill>
            <a:srgbClr val="302957"/>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lt-LT" sz="1600" dirty="0">
                <a:effectLst/>
                <a:latin typeface="Verdana" panose="020B0604030504040204" pitchFamily="34" charset="0"/>
                <a:ea typeface="Verdana" panose="020B0604030504040204" pitchFamily="34" charset="0"/>
              </a:rPr>
              <a:t>Projekto įgyvendinimo metu sukurta intelektinė nuosavybė 3 metus (kai projekto vykdytojas turi MVĮ statusą) ar 5 metus (kai projekto vykdytojas turi didelės įmonės statusą) po projekto finansavimo negali būti perduota neatlygintinai kitiems juridiniams ir (ar) fiziniams asmenims.</a:t>
            </a:r>
            <a:endParaRPr lang="lt-LT" sz="1600" dirty="0">
              <a:latin typeface="Verdana" panose="020B0604030504040204" pitchFamily="34" charset="0"/>
              <a:ea typeface="Verdana" panose="020B0604030504040204" pitchFamily="34" charset="0"/>
            </a:endParaRPr>
          </a:p>
        </p:txBody>
      </p:sp>
      <p:sp>
        <p:nvSpPr>
          <p:cNvPr id="21" name="Rectangle: Rounded Corners 8">
            <a:extLst>
              <a:ext uri="{FF2B5EF4-FFF2-40B4-BE49-F238E27FC236}">
                <a16:creationId xmlns:a16="http://schemas.microsoft.com/office/drawing/2014/main" id="{6E620792-8163-5694-010F-67A525134A81}"/>
              </a:ext>
            </a:extLst>
          </p:cNvPr>
          <p:cNvSpPr/>
          <p:nvPr/>
        </p:nvSpPr>
        <p:spPr>
          <a:xfrm>
            <a:off x="4574015" y="2875559"/>
            <a:ext cx="6904294" cy="359118"/>
          </a:xfrm>
          <a:prstGeom prst="roundRect">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lt-LT" sz="1600" dirty="0">
                <a:solidFill>
                  <a:srgbClr val="302957"/>
                </a:solidFill>
                <a:latin typeface="Verdana"/>
                <a:ea typeface="Verdana"/>
              </a:rPr>
              <a:t>Papildoma sąlyga pagal PFSA 11.1 papunktį</a:t>
            </a:r>
            <a:endParaRPr lang="en-US" dirty="0">
              <a:cs typeface="Calibri"/>
            </a:endParaRPr>
          </a:p>
        </p:txBody>
      </p:sp>
      <p:sp>
        <p:nvSpPr>
          <p:cNvPr id="23" name="TextBox 22">
            <a:extLst>
              <a:ext uri="{FF2B5EF4-FFF2-40B4-BE49-F238E27FC236}">
                <a16:creationId xmlns:a16="http://schemas.microsoft.com/office/drawing/2014/main" id="{E1545591-9A16-0148-8DDE-9B66E4C8D2EC}"/>
              </a:ext>
            </a:extLst>
          </p:cNvPr>
          <p:cNvSpPr txBox="1"/>
          <p:nvPr/>
        </p:nvSpPr>
        <p:spPr>
          <a:xfrm>
            <a:off x="1047596" y="3509320"/>
            <a:ext cx="9404290" cy="830997"/>
          </a:xfrm>
          <a:prstGeom prst="rect">
            <a:avLst/>
          </a:prstGeom>
          <a:solidFill>
            <a:srgbClr val="302757"/>
          </a:solidFill>
        </p:spPr>
        <p:txBody>
          <a:bodyPr wrap="square">
            <a:spAutoFit/>
          </a:bodyPr>
          <a:lstStyle/>
          <a:p>
            <a:pPr marL="285750" indent="-285750">
              <a:buClr>
                <a:schemeClr val="accent1"/>
              </a:buClr>
              <a:buSzPct val="150000"/>
              <a:buFont typeface="Wingdings" panose="05000000000000000000" pitchFamily="2" charset="2"/>
              <a:buChar char="§"/>
            </a:pPr>
            <a:r>
              <a:rPr lang="lt-LT" sz="1600" dirty="0">
                <a:solidFill>
                  <a:schemeClr val="bg1"/>
                </a:solidFill>
                <a:latin typeface="Verdana" panose="020B0604030504040204" pitchFamily="34" charset="0"/>
                <a:ea typeface="Verdana" panose="020B0604030504040204" pitchFamily="34" charset="0"/>
              </a:rPr>
              <a:t>MTEP veiklai skirtos išlaidos privalo būti  nurodytos metinėje pelno mokesčio deklaracijoje.</a:t>
            </a:r>
          </a:p>
          <a:p>
            <a:pPr marL="285750" indent="-285750">
              <a:buClr>
                <a:schemeClr val="accent1"/>
              </a:buClr>
              <a:buSzPct val="150000"/>
              <a:buFont typeface="Wingdings" panose="05000000000000000000" pitchFamily="2" charset="2"/>
              <a:buChar char="§"/>
            </a:pPr>
            <a:r>
              <a:rPr lang="lt-LT" sz="1600" dirty="0">
                <a:solidFill>
                  <a:schemeClr val="bg1"/>
                </a:solidFill>
                <a:latin typeface="Verdana" panose="020B0604030504040204" pitchFamily="34" charset="0"/>
                <a:ea typeface="Verdana" panose="020B0604030504040204" pitchFamily="34" charset="0"/>
              </a:rPr>
              <a:t>MTEP veiklai skirtos išlaidos privalo būti deklaruojamos Valstybės duomenų agentūrai.</a:t>
            </a:r>
          </a:p>
        </p:txBody>
      </p:sp>
      <p:sp>
        <p:nvSpPr>
          <p:cNvPr id="25" name="TextBox 24">
            <a:extLst>
              <a:ext uri="{FF2B5EF4-FFF2-40B4-BE49-F238E27FC236}">
                <a16:creationId xmlns:a16="http://schemas.microsoft.com/office/drawing/2014/main" id="{F2FC2047-333E-630B-134C-04827588E5E0}"/>
              </a:ext>
            </a:extLst>
          </p:cNvPr>
          <p:cNvSpPr txBox="1"/>
          <p:nvPr/>
        </p:nvSpPr>
        <p:spPr>
          <a:xfrm>
            <a:off x="1047596" y="5066618"/>
            <a:ext cx="9427009" cy="1077218"/>
          </a:xfrm>
          <a:prstGeom prst="rect">
            <a:avLst/>
          </a:prstGeom>
          <a:solidFill>
            <a:srgbClr val="302757"/>
          </a:solidFill>
        </p:spPr>
        <p:txBody>
          <a:bodyPr wrap="square">
            <a:spAutoFit/>
          </a:bodyPr>
          <a:lstStyle/>
          <a:p>
            <a:pPr marL="285750" indent="-285750">
              <a:buFont typeface="Wingdings" panose="05000000000000000000" pitchFamily="2" charset="2"/>
              <a:buChar char="§"/>
            </a:pPr>
            <a:r>
              <a:rPr lang="lt-LT" sz="1600" b="0" i="0" dirty="0">
                <a:solidFill>
                  <a:schemeClr val="bg1"/>
                </a:solidFill>
                <a:effectLst/>
                <a:latin typeface="Verdana" panose="020B0604030504040204" pitchFamily="34" charset="0"/>
                <a:ea typeface="Verdana" panose="020B0604030504040204" pitchFamily="34" charset="0"/>
              </a:rPr>
              <a:t>Projekto vykdytojas įsipareigoja, įgyvendinęs projekto taikomųjų mokslinių tyrimų veiklas, pateikti Inovacijų agentūrai mokslinių tyrimų veiklos ataskaitą. </a:t>
            </a:r>
          </a:p>
          <a:p>
            <a:pPr marL="285750" indent="-285750">
              <a:buFont typeface="Wingdings" panose="05000000000000000000" pitchFamily="2" charset="2"/>
              <a:buChar char="§"/>
            </a:pPr>
            <a:r>
              <a:rPr lang="lt-LT" sz="1600" b="0" i="0" dirty="0">
                <a:solidFill>
                  <a:schemeClr val="bg1"/>
                </a:solidFill>
                <a:effectLst/>
                <a:latin typeface="Verdana" panose="020B0604030504040204" pitchFamily="34" charset="0"/>
                <a:ea typeface="Verdana" panose="020B0604030504040204" pitchFamily="34" charset="0"/>
              </a:rPr>
              <a:t>Projekto vykdytojas įsipareigoja, įgyvendinęs projekto eksperimentinės plėtros veiklas, pateikti Inovacijų agentūrai eksperimentinės plėtros ataskaitą. </a:t>
            </a:r>
          </a:p>
        </p:txBody>
      </p:sp>
      <p:sp>
        <p:nvSpPr>
          <p:cNvPr id="2" name="Rectangle: Rounded Corners 8">
            <a:extLst>
              <a:ext uri="{FF2B5EF4-FFF2-40B4-BE49-F238E27FC236}">
                <a16:creationId xmlns:a16="http://schemas.microsoft.com/office/drawing/2014/main" id="{D4366F92-123C-9324-5B77-E2A39F0F217E}"/>
              </a:ext>
            </a:extLst>
          </p:cNvPr>
          <p:cNvSpPr/>
          <p:nvPr/>
        </p:nvSpPr>
        <p:spPr>
          <a:xfrm>
            <a:off x="4574015" y="4340317"/>
            <a:ext cx="6904294" cy="359118"/>
          </a:xfrm>
          <a:prstGeom prst="roundRect">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lt-LT" sz="1600" dirty="0">
                <a:solidFill>
                  <a:srgbClr val="302957"/>
                </a:solidFill>
                <a:latin typeface="Verdana"/>
                <a:ea typeface="Verdana"/>
              </a:rPr>
              <a:t>Papildoma sąlyga pagal PFSA 11.2-11.3 papunkčiai</a:t>
            </a:r>
            <a:endParaRPr lang="en-US" dirty="0">
              <a:cs typeface="Calibri"/>
            </a:endParaRPr>
          </a:p>
        </p:txBody>
      </p:sp>
      <p:sp>
        <p:nvSpPr>
          <p:cNvPr id="3" name="Rectangle: Rounded Corners 8">
            <a:extLst>
              <a:ext uri="{FF2B5EF4-FFF2-40B4-BE49-F238E27FC236}">
                <a16:creationId xmlns:a16="http://schemas.microsoft.com/office/drawing/2014/main" id="{723FE4F3-6B1F-C6A2-BCCC-3C1C997948D7}"/>
              </a:ext>
            </a:extLst>
          </p:cNvPr>
          <p:cNvSpPr/>
          <p:nvPr/>
        </p:nvSpPr>
        <p:spPr>
          <a:xfrm>
            <a:off x="4574015" y="6071537"/>
            <a:ext cx="6904294" cy="359118"/>
          </a:xfrm>
          <a:prstGeom prst="roundRect">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600" dirty="0">
                <a:solidFill>
                  <a:srgbClr val="302957"/>
                </a:solidFill>
                <a:latin typeface="Verdana"/>
                <a:ea typeface="Verdana"/>
              </a:rPr>
              <a:t>MTEP veikl</a:t>
            </a:r>
            <a:r>
              <a:rPr lang="lt-LT" sz="1600" dirty="0">
                <a:solidFill>
                  <a:srgbClr val="302957"/>
                </a:solidFill>
                <a:latin typeface="Verdana"/>
                <a:ea typeface="Verdana"/>
              </a:rPr>
              <a:t>ų atkartojamumo kriterijus</a:t>
            </a:r>
            <a:endParaRPr lang="en-US" dirty="0">
              <a:cs typeface="Calibri"/>
            </a:endParaRPr>
          </a:p>
        </p:txBody>
      </p:sp>
    </p:spTree>
    <p:extLst>
      <p:ext uri="{BB962C8B-B14F-4D97-AF65-F5344CB8AC3E}">
        <p14:creationId xmlns:p14="http://schemas.microsoft.com/office/powerpoint/2010/main" val="1625672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B0ECBE0B-1F18-5BD7-5F97-99702EE167AB}"/>
              </a:ext>
            </a:extLst>
          </p:cNvPr>
          <p:cNvSpPr txBox="1"/>
          <p:nvPr/>
        </p:nvSpPr>
        <p:spPr>
          <a:xfrm>
            <a:off x="885893" y="1797784"/>
            <a:ext cx="10074896" cy="1631216"/>
          </a:xfrm>
          <a:prstGeom prst="rect">
            <a:avLst/>
          </a:prstGeom>
          <a:solidFill>
            <a:srgbClr val="302757"/>
          </a:solidFill>
        </p:spPr>
        <p:txBody>
          <a:bodyPr wrap="square">
            <a:spAutoFit/>
          </a:bodyPr>
          <a:lstStyle/>
          <a:p>
            <a:pPr algn="ctr">
              <a:buClr>
                <a:schemeClr val="accent2"/>
              </a:buClr>
            </a:pPr>
            <a:r>
              <a:rPr lang="lt-LT" sz="2000" dirty="0">
                <a:solidFill>
                  <a:schemeClr val="bg1"/>
                </a:solidFill>
                <a:latin typeface="Verdana" panose="020B0604030504040204" pitchFamily="34" charset="0"/>
                <a:ea typeface="Verdana" panose="020B0604030504040204" pitchFamily="34" charset="0"/>
              </a:rPr>
              <a:t>Projekto vykdytojas privalo informuoti Inovacijų agentūrą apie įvykusius arba numatomus projekto planuoto įgyvendinimo nukrypimus, dėl kurių keičiasi projekto apimtis, projekto veiklos, išlaidos, vykdytojas, pratęsiamas projekto įgyvendinimo laikotarpis ar kitaip keičiasi projektas ar projekto sutartyje nustatyti projekto vykdytojo įsipareigojimai.</a:t>
            </a:r>
          </a:p>
        </p:txBody>
      </p:sp>
      <p:sp>
        <p:nvSpPr>
          <p:cNvPr id="26" name="Rectangle 2">
            <a:extLst>
              <a:ext uri="{FF2B5EF4-FFF2-40B4-BE49-F238E27FC236}">
                <a16:creationId xmlns:a16="http://schemas.microsoft.com/office/drawing/2014/main" id="{B25A043A-68EB-A7D1-A580-611694CF8CCB}"/>
              </a:ext>
            </a:extLst>
          </p:cNvPr>
          <p:cNvSpPr/>
          <p:nvPr/>
        </p:nvSpPr>
        <p:spPr>
          <a:xfrm>
            <a:off x="365311" y="4361143"/>
            <a:ext cx="11116060" cy="6466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a:solidFill>
                  <a:srgbClr val="FF0000"/>
                </a:solidFill>
                <a:latin typeface="Verdana" panose="020B0604030504040204" pitchFamily="34" charset="0"/>
                <a:ea typeface="Verdana" panose="020B0604030504040204" pitchFamily="34" charset="0"/>
              </a:rPr>
              <a:t>!</a:t>
            </a:r>
            <a:r>
              <a:rPr lang="en-US" b="1" i="1" dirty="0">
                <a:solidFill>
                  <a:srgbClr val="FF0000"/>
                </a:solidFill>
                <a:latin typeface="Verdana" panose="020B0604030504040204" pitchFamily="34" charset="0"/>
                <a:ea typeface="Verdana" panose="020B0604030504040204" pitchFamily="34" charset="0"/>
              </a:rPr>
              <a:t> </a:t>
            </a:r>
            <a:r>
              <a:rPr lang="lt-LT" b="1" i="1" dirty="0">
                <a:solidFill>
                  <a:schemeClr val="accent2"/>
                </a:solidFill>
                <a:latin typeface="Verdana" panose="020B0604030504040204" pitchFamily="34" charset="0"/>
                <a:ea typeface="Verdana" panose="020B0604030504040204" pitchFamily="34" charset="0"/>
              </a:rPr>
              <a:t>Visi nukrypimai nuo planuoto projekto įgyvendinimo turi būti suderinti su Inovacijų agentūra. Pakeitimų poreikis turi būti pagrįstas.</a:t>
            </a:r>
          </a:p>
        </p:txBody>
      </p:sp>
      <p:sp>
        <p:nvSpPr>
          <p:cNvPr id="5" name="Pavadinimas 1">
            <a:extLst>
              <a:ext uri="{FF2B5EF4-FFF2-40B4-BE49-F238E27FC236}">
                <a16:creationId xmlns:a16="http://schemas.microsoft.com/office/drawing/2014/main" id="{E3F03F28-423E-3699-DBAD-26EC38DDF2B7}"/>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rPr>
              <a:t>Projekto sutarties sąlygos</a:t>
            </a:r>
          </a:p>
        </p:txBody>
      </p:sp>
    </p:spTree>
    <p:extLst>
      <p:ext uri="{BB962C8B-B14F-4D97-AF65-F5344CB8AC3E}">
        <p14:creationId xmlns:p14="http://schemas.microsoft.com/office/powerpoint/2010/main" val="3007263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DA67A2-0F8F-1C49-9CA5-98F89C7A3604}"/>
              </a:ext>
            </a:extLst>
          </p:cNvPr>
          <p:cNvSpPr>
            <a:spLocks noGrp="1"/>
          </p:cNvSpPr>
          <p:nvPr>
            <p:ph type="title"/>
          </p:nvPr>
        </p:nvSpPr>
        <p:spPr>
          <a:xfrm>
            <a:off x="1025072" y="99547"/>
            <a:ext cx="4184189" cy="1075895"/>
          </a:xfrm>
        </p:spPr>
        <p:txBody>
          <a:bodyPr>
            <a:normAutofit/>
          </a:bodyPr>
          <a:lstStyle/>
          <a:p>
            <a:r>
              <a:rPr lang="lt-LT" sz="3200" b="1" dirty="0"/>
              <a:t>Turinys</a:t>
            </a:r>
          </a:p>
        </p:txBody>
      </p:sp>
      <p:sp>
        <p:nvSpPr>
          <p:cNvPr id="4" name="Teksto vietos rezervavimo ženklas 3">
            <a:extLst>
              <a:ext uri="{FF2B5EF4-FFF2-40B4-BE49-F238E27FC236}">
                <a16:creationId xmlns:a16="http://schemas.microsoft.com/office/drawing/2014/main" id="{6F0573B7-61AB-EE1B-69FD-F0CBE4EADBCA}"/>
              </a:ext>
            </a:extLst>
          </p:cNvPr>
          <p:cNvSpPr>
            <a:spLocks noGrp="1"/>
          </p:cNvSpPr>
          <p:nvPr>
            <p:ph type="body" sz="half" idx="10"/>
          </p:nvPr>
        </p:nvSpPr>
        <p:spPr>
          <a:xfrm>
            <a:off x="363415" y="1430216"/>
            <a:ext cx="6752493" cy="4790290"/>
          </a:xfrm>
        </p:spPr>
        <p:txBody>
          <a:bodyPr vert="horz" lIns="91440" tIns="45720" rIns="91440" bIns="45720" rtlCol="0" anchor="t">
            <a:normAutofit/>
          </a:bodyPr>
          <a:lstStyle/>
          <a:p>
            <a:pPr marL="342900" indent="-342900">
              <a:buClr>
                <a:srgbClr val="EDE731"/>
              </a:buClr>
              <a:buSzPct val="120000"/>
              <a:buFont typeface="Wingdings" panose="05000000000000000000" pitchFamily="2" charset="2"/>
              <a:buChar char="§"/>
            </a:pPr>
            <a:r>
              <a:rPr lang="lt-LT" sz="2100" dirty="0"/>
              <a:t>Pateiktų projektų įgyvendinimo planų (PĮP) informacija</a:t>
            </a:r>
          </a:p>
          <a:p>
            <a:pPr marL="342900" indent="-342900">
              <a:buClr>
                <a:srgbClr val="EDE731"/>
              </a:buClr>
              <a:buSzPct val="120000"/>
              <a:buFont typeface="Wingdings" panose="05000000000000000000" pitchFamily="2" charset="2"/>
              <a:buChar char="§"/>
            </a:pPr>
            <a:r>
              <a:rPr lang="lt-LT" sz="2100" dirty="0"/>
              <a:t>Projektų įgyvendinimo reikalavimai</a:t>
            </a:r>
          </a:p>
          <a:p>
            <a:pPr marL="342900" indent="-342900">
              <a:buClr>
                <a:srgbClr val="EDE731"/>
              </a:buClr>
              <a:buSzPct val="120000"/>
              <a:buFont typeface="Wingdings" panose="05000000000000000000" pitchFamily="2" charset="2"/>
              <a:buChar char="§"/>
            </a:pPr>
            <a:r>
              <a:rPr lang="lt-LT" sz="2100" dirty="0">
                <a:latin typeface="Verdana"/>
                <a:ea typeface="Verdana"/>
              </a:rPr>
              <a:t>Tinkamos finansuoti išlaidos</a:t>
            </a:r>
          </a:p>
          <a:p>
            <a:pPr marL="342900" indent="-342900">
              <a:buClr>
                <a:srgbClr val="EDE731"/>
              </a:buClr>
              <a:buSzPct val="120000"/>
              <a:buFont typeface="Wingdings" panose="05000000000000000000" pitchFamily="2" charset="2"/>
              <a:buChar char="§"/>
            </a:pPr>
            <a:r>
              <a:rPr lang="lt-LT" sz="2100" dirty="0"/>
              <a:t>Stebėsenos rodikliai</a:t>
            </a:r>
          </a:p>
          <a:p>
            <a:pPr marL="342900" indent="-342900">
              <a:buClr>
                <a:srgbClr val="EDE731"/>
              </a:buClr>
              <a:buSzPct val="120000"/>
              <a:buFont typeface="Wingdings" panose="05000000000000000000" pitchFamily="2" charset="2"/>
              <a:buChar char="§"/>
            </a:pPr>
            <a:r>
              <a:rPr lang="lt-LT" sz="2100" dirty="0"/>
              <a:t>Pirkimų vykdymas</a:t>
            </a:r>
          </a:p>
          <a:p>
            <a:pPr marL="342900" indent="-342900">
              <a:buClr>
                <a:srgbClr val="EDE731"/>
              </a:buClr>
              <a:buSzPct val="120000"/>
              <a:buFont typeface="Wingdings" panose="05000000000000000000" pitchFamily="2" charset="2"/>
              <a:buChar char="§"/>
            </a:pPr>
            <a:r>
              <a:rPr lang="lt-LT" sz="2100" dirty="0" err="1"/>
              <a:t>Poprojektiniai</a:t>
            </a:r>
            <a:r>
              <a:rPr lang="lt-LT" sz="2100" dirty="0"/>
              <a:t> reikalavimai</a:t>
            </a:r>
          </a:p>
          <a:p>
            <a:pPr marL="342900" indent="-342900">
              <a:buClr>
                <a:srgbClr val="EDE731"/>
              </a:buClr>
              <a:buSzPct val="120000"/>
              <a:buFont typeface="Wingdings" panose="05000000000000000000" pitchFamily="2" charset="2"/>
              <a:buChar char="§"/>
            </a:pPr>
            <a:r>
              <a:rPr lang="pt-BR" sz="2100" dirty="0"/>
              <a:t>Veiklos ataskaitos pildymas ir teikimas</a:t>
            </a:r>
          </a:p>
          <a:p>
            <a:pPr>
              <a:buClr>
                <a:srgbClr val="EDE731"/>
              </a:buClr>
              <a:buSzPct val="120000"/>
            </a:pPr>
            <a:endParaRPr lang="lt-LT" dirty="0"/>
          </a:p>
        </p:txBody>
      </p:sp>
      <p:pic>
        <p:nvPicPr>
          <p:cNvPr id="8" name="Paveikslėlis 7">
            <a:extLst>
              <a:ext uri="{FF2B5EF4-FFF2-40B4-BE49-F238E27FC236}">
                <a16:creationId xmlns:a16="http://schemas.microsoft.com/office/drawing/2014/main" id="{568E892E-CDE4-C0CD-D028-951A93CD4D55}"/>
              </a:ext>
            </a:extLst>
          </p:cNvPr>
          <p:cNvPicPr>
            <a:picLocks noChangeAspect="1"/>
          </p:cNvPicPr>
          <p:nvPr/>
        </p:nvPicPr>
        <p:blipFill>
          <a:blip r:embed="rId2"/>
          <a:stretch>
            <a:fillRect/>
          </a:stretch>
        </p:blipFill>
        <p:spPr>
          <a:xfrm>
            <a:off x="7822764" y="720089"/>
            <a:ext cx="3912557" cy="5123963"/>
          </a:xfrm>
          <a:prstGeom prst="rect">
            <a:avLst/>
          </a:prstGeom>
        </p:spPr>
      </p:pic>
    </p:spTree>
    <p:extLst>
      <p:ext uri="{BB962C8B-B14F-4D97-AF65-F5344CB8AC3E}">
        <p14:creationId xmlns:p14="http://schemas.microsoft.com/office/powerpoint/2010/main" val="4021972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tačiakampis: suapvalinti kampai 9">
            <a:extLst>
              <a:ext uri="{FF2B5EF4-FFF2-40B4-BE49-F238E27FC236}">
                <a16:creationId xmlns:a16="http://schemas.microsoft.com/office/drawing/2014/main" id="{5D54AAAC-F114-3A2E-4EAC-80D4A7D1944D}"/>
              </a:ext>
            </a:extLst>
          </p:cNvPr>
          <p:cNvSpPr/>
          <p:nvPr/>
        </p:nvSpPr>
        <p:spPr>
          <a:xfrm>
            <a:off x="502380" y="4013393"/>
            <a:ext cx="5593620" cy="1446693"/>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7" name="Stačiakampis: suapvalinti kampai 6">
            <a:extLst>
              <a:ext uri="{FF2B5EF4-FFF2-40B4-BE49-F238E27FC236}">
                <a16:creationId xmlns:a16="http://schemas.microsoft.com/office/drawing/2014/main" id="{E94F8D5D-E072-C0CE-5163-218ED4F60258}"/>
              </a:ext>
            </a:extLst>
          </p:cNvPr>
          <p:cNvSpPr/>
          <p:nvPr/>
        </p:nvSpPr>
        <p:spPr>
          <a:xfrm>
            <a:off x="502380" y="2657826"/>
            <a:ext cx="5593620" cy="923330"/>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Pavadinimas 1">
            <a:extLst>
              <a:ext uri="{FF2B5EF4-FFF2-40B4-BE49-F238E27FC236}">
                <a16:creationId xmlns:a16="http://schemas.microsoft.com/office/drawing/2014/main" id="{77AE6785-4187-4D0C-F43C-B093BFFD259D}"/>
              </a:ext>
            </a:extLst>
          </p:cNvPr>
          <p:cNvSpPr txBox="1">
            <a:spLocks/>
          </p:cNvSpPr>
          <p:nvPr/>
        </p:nvSpPr>
        <p:spPr>
          <a:xfrm>
            <a:off x="783862" y="353495"/>
            <a:ext cx="5796047" cy="996889"/>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rPr>
              <a:t>Veiklos ataskaita ir pirkimų duomenys</a:t>
            </a:r>
          </a:p>
        </p:txBody>
      </p:sp>
      <p:sp>
        <p:nvSpPr>
          <p:cNvPr id="6" name="Teksto vietos rezervavimo ženklas 11">
            <a:extLst>
              <a:ext uri="{FF2B5EF4-FFF2-40B4-BE49-F238E27FC236}">
                <a16:creationId xmlns:a16="http://schemas.microsoft.com/office/drawing/2014/main" id="{1890124D-9116-BC67-D6CE-89562E4BB366}"/>
              </a:ext>
            </a:extLst>
          </p:cNvPr>
          <p:cNvSpPr>
            <a:spLocks noGrp="1"/>
          </p:cNvSpPr>
          <p:nvPr>
            <p:ph type="body" sz="half" idx="10"/>
          </p:nvPr>
        </p:nvSpPr>
        <p:spPr>
          <a:xfrm>
            <a:off x="502380" y="1706997"/>
            <a:ext cx="5593620" cy="996890"/>
          </a:xfrm>
        </p:spPr>
        <p:txBody>
          <a:bodyPr>
            <a:normAutofit fontScale="47500" lnSpcReduction="20000"/>
          </a:bodyPr>
          <a:lstStyle/>
          <a:p>
            <a:r>
              <a:rPr lang="lt-LT" sz="3500" b="1" dirty="0"/>
              <a:t>Projekto vykdytojas po projekto sutarties pasirašymo </a:t>
            </a:r>
            <a:r>
              <a:rPr lang="lt-LT" sz="3500" b="1" dirty="0">
                <a:solidFill>
                  <a:srgbClr val="C00000"/>
                </a:solidFill>
              </a:rPr>
              <a:t>per 10 d. d. </a:t>
            </a:r>
            <a:r>
              <a:rPr lang="lt-LT" sz="3500" b="1" dirty="0"/>
              <a:t>teikia pirmą veiklos ataskaitą. </a:t>
            </a:r>
          </a:p>
          <a:p>
            <a:pPr marL="171450" indent="-171450">
              <a:buFont typeface="Wingdings" panose="05000000000000000000" pitchFamily="2" charset="2"/>
              <a:buChar char="Ø"/>
            </a:pPr>
            <a:endParaRPr lang="lt-LT" sz="1800" dirty="0"/>
          </a:p>
          <a:p>
            <a:endParaRPr lang="lt-LT" sz="2800" dirty="0">
              <a:solidFill>
                <a:srgbClr val="302957"/>
              </a:solidFill>
              <a:latin typeface="Verdana" panose="020B0604030504040204" pitchFamily="34" charset="0"/>
              <a:ea typeface="Verdana" panose="020B0604030504040204" pitchFamily="34" charset="0"/>
            </a:endParaRPr>
          </a:p>
          <a:p>
            <a:endParaRPr lang="lt-LT" dirty="0"/>
          </a:p>
        </p:txBody>
      </p:sp>
      <p:sp>
        <p:nvSpPr>
          <p:cNvPr id="8" name="TextBox 7">
            <a:extLst>
              <a:ext uri="{FF2B5EF4-FFF2-40B4-BE49-F238E27FC236}">
                <a16:creationId xmlns:a16="http://schemas.microsoft.com/office/drawing/2014/main" id="{78E38A5C-DF6C-D03D-45D8-87BE461B608A}"/>
              </a:ext>
            </a:extLst>
          </p:cNvPr>
          <p:cNvSpPr txBox="1"/>
          <p:nvPr/>
        </p:nvSpPr>
        <p:spPr>
          <a:xfrm>
            <a:off x="502380" y="2657826"/>
            <a:ext cx="4656306" cy="923330"/>
          </a:xfrm>
          <a:prstGeom prst="rect">
            <a:avLst/>
          </a:prstGeom>
          <a:noFill/>
        </p:spPr>
        <p:txBody>
          <a:bodyPr wrap="square">
            <a:spAutoFit/>
          </a:bodyPr>
          <a:lstStyle/>
          <a:p>
            <a:r>
              <a:rPr lang="lt-LT" sz="1800" b="1" dirty="0">
                <a:solidFill>
                  <a:srgbClr val="302757"/>
                </a:solidFill>
                <a:latin typeface="Verdana" panose="020B0604030504040204" pitchFamily="34" charset="0"/>
                <a:ea typeface="Verdana" panose="020B0604030504040204" pitchFamily="34" charset="0"/>
              </a:rPr>
              <a:t>Veiklos ataskaitos forma: </a:t>
            </a:r>
            <a:r>
              <a:rPr lang="pt-BR" sz="1800" dirty="0">
                <a:solidFill>
                  <a:srgbClr val="302757"/>
                </a:solidFill>
                <a:latin typeface="Verdana" panose="020B0604030504040204" pitchFamily="34" charset="0"/>
                <a:ea typeface="Verdana" panose="020B0604030504040204" pitchFamily="34" charset="0"/>
                <a:hlinkClick r:id="rId2">
                  <a:extLst>
                    <a:ext uri="{A12FA001-AC4F-418D-AE19-62706E023703}">
                      <ahyp:hlinkClr xmlns:ahyp="http://schemas.microsoft.com/office/drawing/2018/hyperlinkcolor" val="tx"/>
                    </a:ext>
                  </a:extLst>
                </a:hlinkClick>
              </a:rPr>
              <a:t>https://esinvesticijos.lt/dokumentai/</a:t>
            </a:r>
            <a:br>
              <a:rPr lang="pt-BR" sz="1800" dirty="0">
                <a:solidFill>
                  <a:srgbClr val="302757"/>
                </a:solidFill>
                <a:latin typeface="Verdana" panose="020B0604030504040204" pitchFamily="34" charset="0"/>
                <a:ea typeface="Verdana" panose="020B0604030504040204" pitchFamily="34" charset="0"/>
                <a:hlinkClick r:id="rId2">
                  <a:extLst>
                    <a:ext uri="{A12FA001-AC4F-418D-AE19-62706E023703}">
                      <ahyp:hlinkClr xmlns:ahyp="http://schemas.microsoft.com/office/drawing/2018/hyperlinkcolor" val="tx"/>
                    </a:ext>
                  </a:extLst>
                </a:hlinkClick>
              </a:rPr>
            </a:br>
            <a:r>
              <a:rPr lang="pt-BR" sz="1800" dirty="0">
                <a:solidFill>
                  <a:srgbClr val="302757"/>
                </a:solidFill>
                <a:latin typeface="Verdana" panose="020B0604030504040204" pitchFamily="34" charset="0"/>
                <a:ea typeface="Verdana" panose="020B0604030504040204" pitchFamily="34" charset="0"/>
                <a:hlinkClick r:id="rId2">
                  <a:extLst>
                    <a:ext uri="{A12FA001-AC4F-418D-AE19-62706E023703}">
                      <ahyp:hlinkClr xmlns:ahyp="http://schemas.microsoft.com/office/drawing/2018/hyperlinkcolor" val="tx"/>
                    </a:ext>
                  </a:extLst>
                </a:hlinkClick>
              </a:rPr>
              <a:t>veiklos-ataskaitos-forma</a:t>
            </a:r>
            <a:endParaRPr lang="lt-LT" dirty="0">
              <a:solidFill>
                <a:srgbClr val="302757"/>
              </a:solidFill>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FC27DD6B-1BF2-F5ED-2332-E8E0F281688E}"/>
              </a:ext>
            </a:extLst>
          </p:cNvPr>
          <p:cNvSpPr txBox="1"/>
          <p:nvPr/>
        </p:nvSpPr>
        <p:spPr>
          <a:xfrm>
            <a:off x="502380" y="3797431"/>
            <a:ext cx="5593620" cy="2031325"/>
          </a:xfrm>
          <a:prstGeom prst="rect">
            <a:avLst/>
          </a:prstGeom>
          <a:noFill/>
        </p:spPr>
        <p:txBody>
          <a:bodyPr wrap="square">
            <a:spAutoFit/>
          </a:bodyPr>
          <a:lstStyle/>
          <a:p>
            <a:endParaRPr lang="lt-LT" u="sng" dirty="0">
              <a:solidFill>
                <a:srgbClr val="302757"/>
              </a:solidFill>
              <a:highlight>
                <a:srgbClr val="FFFF00"/>
              </a:highlight>
              <a:latin typeface="Verdana" panose="020B0604030504040204" pitchFamily="34" charset="0"/>
              <a:ea typeface="Verdana" panose="020B0604030504040204" pitchFamily="34" charset="0"/>
            </a:endParaRPr>
          </a:p>
          <a:p>
            <a:r>
              <a:rPr lang="lt-LT" b="1" dirty="0">
                <a:solidFill>
                  <a:srgbClr val="302757"/>
                </a:solidFill>
                <a:latin typeface="Verdana" panose="020B0604030504040204" pitchFamily="34" charset="0"/>
                <a:ea typeface="Verdana" panose="020B0604030504040204" pitchFamily="34" charset="0"/>
              </a:rPr>
              <a:t>Mokomąją medžiagą apie pirkimų sutarčių duomenų teikimą ir keitimą DMS galima rasti </a:t>
            </a:r>
            <a:r>
              <a:rPr lang="lt-LT" dirty="0">
                <a:solidFill>
                  <a:schemeClr val="accent2"/>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Duomenų mainų svetainė |2021-2027 ES investicijų interneto svetainė (</a:t>
            </a:r>
            <a:r>
              <a:rPr lang="lt-LT" dirty="0" err="1">
                <a:solidFill>
                  <a:schemeClr val="accent2"/>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esinvesticijos.lt</a:t>
            </a:r>
            <a:r>
              <a:rPr lang="lt-LT" dirty="0">
                <a:solidFill>
                  <a:schemeClr val="accent2"/>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a:t>
            </a:r>
            <a:endParaRPr lang="lt-LT" u="sng" dirty="0">
              <a:solidFill>
                <a:schemeClr val="accent2"/>
              </a:solidFill>
              <a:highlight>
                <a:srgbClr val="FFFF00"/>
              </a:highlight>
              <a:latin typeface="Verdana" panose="020B0604030504040204" pitchFamily="34" charset="0"/>
              <a:ea typeface="Verdana" panose="020B0604030504040204" pitchFamily="34" charset="0"/>
            </a:endParaRPr>
          </a:p>
          <a:p>
            <a:endParaRPr lang="lt-LT" dirty="0">
              <a:solidFill>
                <a:srgbClr val="302757"/>
              </a:solidFill>
              <a:highlight>
                <a:srgbClr val="FFFF00"/>
              </a:highlight>
              <a:latin typeface="Verdana" panose="020B0604030504040204" pitchFamily="34" charset="0"/>
              <a:ea typeface="Verdana" panose="020B0604030504040204" pitchFamily="34" charset="0"/>
            </a:endParaRPr>
          </a:p>
        </p:txBody>
      </p:sp>
      <p:pic>
        <p:nvPicPr>
          <p:cNvPr id="2" name="Paveikslėlis 1">
            <a:extLst>
              <a:ext uri="{FF2B5EF4-FFF2-40B4-BE49-F238E27FC236}">
                <a16:creationId xmlns:a16="http://schemas.microsoft.com/office/drawing/2014/main" id="{C1B2C75F-FD39-4A64-248E-17F3A39799C6}"/>
              </a:ext>
            </a:extLst>
          </p:cNvPr>
          <p:cNvPicPr>
            <a:picLocks noChangeAspect="1"/>
          </p:cNvPicPr>
          <p:nvPr/>
        </p:nvPicPr>
        <p:blipFill>
          <a:blip r:embed="rId4"/>
          <a:stretch>
            <a:fillRect/>
          </a:stretch>
        </p:blipFill>
        <p:spPr>
          <a:xfrm>
            <a:off x="6642156" y="1"/>
            <a:ext cx="5549843" cy="6858000"/>
          </a:xfrm>
          <a:prstGeom prst="rect">
            <a:avLst/>
          </a:prstGeom>
          <a:noFill/>
        </p:spPr>
      </p:pic>
    </p:spTree>
    <p:extLst>
      <p:ext uri="{BB962C8B-B14F-4D97-AF65-F5344CB8AC3E}">
        <p14:creationId xmlns:p14="http://schemas.microsoft.com/office/powerpoint/2010/main" val="14683700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suapvalinti kampai 1">
            <a:extLst>
              <a:ext uri="{FF2B5EF4-FFF2-40B4-BE49-F238E27FC236}">
                <a16:creationId xmlns:a16="http://schemas.microsoft.com/office/drawing/2014/main" id="{0AE12751-6A85-CE10-6406-569CDA8F0DAB}"/>
              </a:ext>
            </a:extLst>
          </p:cNvPr>
          <p:cNvSpPr/>
          <p:nvPr/>
        </p:nvSpPr>
        <p:spPr>
          <a:xfrm>
            <a:off x="305578" y="1730124"/>
            <a:ext cx="6096000" cy="1340600"/>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Pavadinimas 1">
            <a:extLst>
              <a:ext uri="{FF2B5EF4-FFF2-40B4-BE49-F238E27FC236}">
                <a16:creationId xmlns:a16="http://schemas.microsoft.com/office/drawing/2014/main" id="{419E1F00-35F5-6591-361B-ACB0A92DCBAC}"/>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rPr>
              <a:t>Pirkimų vykdymas</a:t>
            </a:r>
          </a:p>
        </p:txBody>
      </p:sp>
      <p:sp>
        <p:nvSpPr>
          <p:cNvPr id="10" name="TextBox 9">
            <a:extLst>
              <a:ext uri="{FF2B5EF4-FFF2-40B4-BE49-F238E27FC236}">
                <a16:creationId xmlns:a16="http://schemas.microsoft.com/office/drawing/2014/main" id="{D93233DC-4F2E-BD71-5B08-A124B6315CB3}"/>
              </a:ext>
            </a:extLst>
          </p:cNvPr>
          <p:cNvSpPr txBox="1"/>
          <p:nvPr/>
        </p:nvSpPr>
        <p:spPr>
          <a:xfrm>
            <a:off x="327612" y="1385517"/>
            <a:ext cx="6248320" cy="954107"/>
          </a:xfrm>
          <a:prstGeom prst="rect">
            <a:avLst/>
          </a:prstGeom>
          <a:noFill/>
        </p:spPr>
        <p:txBody>
          <a:bodyPr wrap="square" lIns="91440" tIns="45720" rIns="91440" bIns="45720" rtlCol="0" anchor="t">
            <a:spAutoFit/>
          </a:bodyPr>
          <a:lstStyle/>
          <a:p>
            <a:r>
              <a:rPr lang="lt-LT" sz="2000" b="1" dirty="0">
                <a:solidFill>
                  <a:srgbClr val="302757"/>
                </a:solidFill>
                <a:latin typeface="Verdana"/>
                <a:ea typeface="Verdana"/>
              </a:rPr>
              <a:t>NPO</a:t>
            </a:r>
          </a:p>
          <a:p>
            <a:r>
              <a:rPr lang="lt-LT" dirty="0">
                <a:solidFill>
                  <a:srgbClr val="302757"/>
                </a:solidFill>
                <a:latin typeface="Verdana"/>
                <a:ea typeface="Verdana"/>
              </a:rPr>
              <a:t>Projektų finansavimo ir administravimo taisyklių (PAFT) </a:t>
            </a:r>
            <a:r>
              <a:rPr lang="lt-LT" dirty="0">
                <a:solidFill>
                  <a:srgbClr val="302757"/>
                </a:solidFill>
                <a:latin typeface="Verdana"/>
                <a:ea typeface="Verdana"/>
                <a:hlinkClick r:id="rId2"/>
              </a:rPr>
              <a:t>7 priedas „Pirkimų taisyklės“</a:t>
            </a:r>
            <a:endParaRPr lang="lt-LT" dirty="0">
              <a:solidFill>
                <a:srgbClr val="302757"/>
              </a:solidFill>
              <a:latin typeface="Verdana"/>
              <a:ea typeface="Verdana"/>
            </a:endParaRPr>
          </a:p>
        </p:txBody>
      </p:sp>
      <p:sp>
        <p:nvSpPr>
          <p:cNvPr id="12" name="TextBox 11">
            <a:extLst>
              <a:ext uri="{FF2B5EF4-FFF2-40B4-BE49-F238E27FC236}">
                <a16:creationId xmlns:a16="http://schemas.microsoft.com/office/drawing/2014/main" id="{A1A8318B-B2F7-BAA2-A5BF-9D7AE4DC48D4}"/>
              </a:ext>
            </a:extLst>
          </p:cNvPr>
          <p:cNvSpPr txBox="1"/>
          <p:nvPr/>
        </p:nvSpPr>
        <p:spPr>
          <a:xfrm>
            <a:off x="6783423" y="1379885"/>
            <a:ext cx="4454821" cy="1015663"/>
          </a:xfrm>
          <a:prstGeom prst="rect">
            <a:avLst/>
          </a:prstGeom>
          <a:noFill/>
        </p:spPr>
        <p:txBody>
          <a:bodyPr wrap="square" lIns="91440" tIns="45720" rIns="91440" bIns="45720" rtlCol="0" anchor="t">
            <a:spAutoFit/>
          </a:bodyPr>
          <a:lstStyle/>
          <a:p>
            <a:r>
              <a:rPr lang="lt-LT" sz="2000" b="1" dirty="0">
                <a:solidFill>
                  <a:schemeClr val="bg1"/>
                </a:solidFill>
                <a:latin typeface="Verdana"/>
                <a:ea typeface="Verdana"/>
              </a:rPr>
              <a:t>PO</a:t>
            </a:r>
          </a:p>
          <a:p>
            <a:endParaRPr lang="lt-LT" sz="2000" dirty="0">
              <a:solidFill>
                <a:schemeClr val="bg1"/>
              </a:solidFill>
              <a:latin typeface="Verdana"/>
              <a:ea typeface="Verdana"/>
            </a:endParaRPr>
          </a:p>
          <a:p>
            <a:r>
              <a:rPr lang="lt-LT" dirty="0">
                <a:solidFill>
                  <a:schemeClr val="bg1"/>
                </a:solidFill>
                <a:latin typeface="Verdana"/>
                <a:ea typeface="Verdana"/>
                <a:hlinkClick r:id="rId3">
                  <a:extLst>
                    <a:ext uri="{A12FA001-AC4F-418D-AE19-62706E023703}">
                      <ahyp:hlinkClr xmlns:ahyp="http://schemas.microsoft.com/office/drawing/2018/hyperlinkcolor" val="tx"/>
                    </a:ext>
                  </a:extLst>
                </a:hlinkClick>
              </a:rPr>
              <a:t>Viešųjų pirkimų įstatymas</a:t>
            </a:r>
            <a:endParaRPr lang="lt-LT" dirty="0">
              <a:solidFill>
                <a:schemeClr val="bg1"/>
              </a:solidFill>
              <a:latin typeface="Verdana"/>
              <a:ea typeface="Verdana"/>
            </a:endParaRPr>
          </a:p>
        </p:txBody>
      </p:sp>
      <p:sp>
        <p:nvSpPr>
          <p:cNvPr id="13" name="TextBox 12">
            <a:extLst>
              <a:ext uri="{FF2B5EF4-FFF2-40B4-BE49-F238E27FC236}">
                <a16:creationId xmlns:a16="http://schemas.microsoft.com/office/drawing/2014/main" id="{D71AE621-ED2E-DA14-A8FA-8A461C35FB79}"/>
              </a:ext>
            </a:extLst>
          </p:cNvPr>
          <p:cNvSpPr txBox="1"/>
          <p:nvPr/>
        </p:nvSpPr>
        <p:spPr>
          <a:xfrm>
            <a:off x="6783423" y="2904557"/>
            <a:ext cx="5282886" cy="3847207"/>
          </a:xfrm>
          <a:prstGeom prst="rect">
            <a:avLst/>
          </a:prstGeom>
          <a:noFill/>
        </p:spPr>
        <p:txBody>
          <a:bodyPr wrap="square" rtlCol="0">
            <a:spAutoFit/>
          </a:bodyPr>
          <a:lstStyle/>
          <a:p>
            <a:r>
              <a:rPr lang="lt-LT" sz="1600" dirty="0">
                <a:solidFill>
                  <a:schemeClr val="bg1"/>
                </a:solidFill>
                <a:latin typeface="Verdana" panose="020B0604030504040204" pitchFamily="34" charset="0"/>
                <a:ea typeface="Verdana" panose="020B0604030504040204" pitchFamily="34" charset="0"/>
              </a:rPr>
              <a:t>Pagalbiniai teisės aktai (taikomi PO):</a:t>
            </a:r>
          </a:p>
          <a:p>
            <a:endParaRPr lang="lt-LT" sz="1600" dirty="0">
              <a:solidFill>
                <a:schemeClr val="bg1"/>
              </a:solidFill>
              <a:latin typeface="Verdana" panose="020B0604030504040204" pitchFamily="34" charset="0"/>
              <a:ea typeface="Verdana" panose="020B0604030504040204" pitchFamily="34" charset="0"/>
            </a:endParaRPr>
          </a:p>
          <a:p>
            <a:r>
              <a:rPr lang="lt-LT" sz="1600" dirty="0">
                <a:solidFill>
                  <a:schemeClr val="bg1"/>
                </a:solidFill>
                <a:latin typeface="Verdana" panose="020B0604030504040204" pitchFamily="34" charset="0"/>
                <a:ea typeface="Verdana" panose="020B0604030504040204" pitchFamily="34" charset="0"/>
              </a:rPr>
              <a:t>Tiekėjo kvalifikacijos reikalavimų nustatymo metodika</a:t>
            </a:r>
          </a:p>
          <a:p>
            <a:r>
              <a:rPr lang="lt-LT" sz="1200" dirty="0">
                <a:solidFill>
                  <a:schemeClr val="bg1"/>
                </a:solidFill>
                <a:latin typeface="Verdana" panose="020B0604030504040204" pitchFamily="34" charset="0"/>
                <a:ea typeface="Verdana" panose="020B0604030504040204" pitchFamily="34" charset="0"/>
                <a:hlinkClick r:id="rId4">
                  <a:extLst>
                    <a:ext uri="{A12FA001-AC4F-418D-AE19-62706E023703}">
                      <ahyp:hlinkClr xmlns:ahyp="http://schemas.microsoft.com/office/drawing/2018/hyperlinkcolor" val="tx"/>
                    </a:ext>
                  </a:extLst>
                </a:hlinkClick>
              </a:rPr>
              <a:t>https://e-seimas.lrs.lt/portal/legalAct/lt/TAD/01aeb1815d8c11e7a53b83ca0142260e/asr</a:t>
            </a:r>
            <a:endParaRPr lang="lt-LT" sz="1200" dirty="0">
              <a:solidFill>
                <a:schemeClr val="bg1"/>
              </a:solidFill>
              <a:latin typeface="Verdana" panose="020B0604030504040204" pitchFamily="34" charset="0"/>
              <a:ea typeface="Verdana" panose="020B0604030504040204" pitchFamily="34" charset="0"/>
            </a:endParaRPr>
          </a:p>
          <a:p>
            <a:endParaRPr lang="lt-LT" sz="1200" dirty="0">
              <a:solidFill>
                <a:schemeClr val="bg1"/>
              </a:solidFill>
              <a:latin typeface="Verdana" panose="020B0604030504040204" pitchFamily="34" charset="0"/>
              <a:ea typeface="Verdana" panose="020B0604030504040204" pitchFamily="34" charset="0"/>
            </a:endParaRPr>
          </a:p>
          <a:p>
            <a:r>
              <a:rPr lang="lt-LT" sz="1600" dirty="0">
                <a:solidFill>
                  <a:schemeClr val="bg1"/>
                </a:solidFill>
                <a:latin typeface="Verdana" panose="020B0604030504040204" pitchFamily="34" charset="0"/>
                <a:ea typeface="Verdana" panose="020B0604030504040204" pitchFamily="34" charset="0"/>
              </a:rPr>
              <a:t>Ekonomiškai naudingiausio pasiūlymo vertinimo gairės</a:t>
            </a:r>
          </a:p>
          <a:p>
            <a:r>
              <a:rPr lang="lt-LT" sz="1200" dirty="0">
                <a:solidFill>
                  <a:schemeClr val="bg1"/>
                </a:solidFill>
                <a:latin typeface="Verdana" panose="020B0604030504040204" pitchFamily="34" charset="0"/>
                <a:ea typeface="Verdana" panose="020B0604030504040204" pitchFamily="34" charset="0"/>
                <a:hlinkClick r:id="rId5">
                  <a:extLst>
                    <a:ext uri="{A12FA001-AC4F-418D-AE19-62706E023703}">
                      <ahyp:hlinkClr xmlns:ahyp="http://schemas.microsoft.com/office/drawing/2018/hyperlinkcolor" val="tx"/>
                    </a:ext>
                  </a:extLst>
                </a:hlinkClick>
              </a:rPr>
              <a:t>https://vpt.lrv.lt/uploads/vpt/documents/files/mp/ENPV_gaires.pdf</a:t>
            </a:r>
            <a:endParaRPr lang="lt-LT" sz="1200" dirty="0">
              <a:solidFill>
                <a:schemeClr val="bg1"/>
              </a:solidFill>
              <a:latin typeface="Verdana" panose="020B0604030504040204" pitchFamily="34" charset="0"/>
              <a:ea typeface="Verdana" panose="020B0604030504040204" pitchFamily="34" charset="0"/>
            </a:endParaRPr>
          </a:p>
          <a:p>
            <a:endParaRPr lang="lt-LT" sz="1200" dirty="0">
              <a:solidFill>
                <a:schemeClr val="bg1"/>
              </a:solidFill>
              <a:latin typeface="Verdana" panose="020B0604030504040204" pitchFamily="34" charset="0"/>
              <a:ea typeface="Verdana" panose="020B0604030504040204" pitchFamily="34" charset="0"/>
            </a:endParaRPr>
          </a:p>
          <a:p>
            <a:r>
              <a:rPr lang="lt-LT" sz="1600" dirty="0">
                <a:solidFill>
                  <a:schemeClr val="bg1"/>
                </a:solidFill>
                <a:latin typeface="Verdana" panose="020B0604030504040204" pitchFamily="34" charset="0"/>
                <a:ea typeface="Verdana" panose="020B0604030504040204" pitchFamily="34" charset="0"/>
              </a:rPr>
              <a:t>Kainodaros taisyklių nustatymo metodika</a:t>
            </a:r>
          </a:p>
          <a:p>
            <a:r>
              <a:rPr lang="lt-LT" sz="1200" dirty="0">
                <a:solidFill>
                  <a:schemeClr val="bg1"/>
                </a:solidFill>
                <a:latin typeface="Verdana" panose="020B0604030504040204" pitchFamily="34" charset="0"/>
                <a:ea typeface="Verdana" panose="020B0604030504040204" pitchFamily="34" charset="0"/>
                <a:hlinkClick r:id="rId6">
                  <a:extLst>
                    <a:ext uri="{A12FA001-AC4F-418D-AE19-62706E023703}">
                      <ahyp:hlinkClr xmlns:ahyp="http://schemas.microsoft.com/office/drawing/2018/hyperlinkcolor" val="tx"/>
                    </a:ext>
                  </a:extLst>
                </a:hlinkClick>
              </a:rPr>
              <a:t>https://e-seimas.lrs.lt/portal/legalAct/lt/TAD/daa0e4a05c3c11e7a53b83ca0142260e/asr</a:t>
            </a:r>
            <a:endParaRPr lang="lt-LT" sz="1200" dirty="0">
              <a:solidFill>
                <a:schemeClr val="bg1"/>
              </a:solidFill>
              <a:latin typeface="Verdana" panose="020B0604030504040204" pitchFamily="34" charset="0"/>
              <a:ea typeface="Verdana" panose="020B0604030504040204" pitchFamily="34" charset="0"/>
            </a:endParaRPr>
          </a:p>
          <a:p>
            <a:endParaRPr lang="lt-LT" sz="1200" dirty="0">
              <a:solidFill>
                <a:schemeClr val="bg1"/>
              </a:solidFill>
              <a:latin typeface="Verdana" panose="020B0604030504040204" pitchFamily="34" charset="0"/>
              <a:ea typeface="Verdana" panose="020B0604030504040204" pitchFamily="34" charset="0"/>
            </a:endParaRPr>
          </a:p>
        </p:txBody>
      </p:sp>
      <p:sp>
        <p:nvSpPr>
          <p:cNvPr id="15" name="TextBox 14">
            <a:extLst>
              <a:ext uri="{FF2B5EF4-FFF2-40B4-BE49-F238E27FC236}">
                <a16:creationId xmlns:a16="http://schemas.microsoft.com/office/drawing/2014/main" id="{BBC1DE75-0BFD-BF9F-AD48-8B96CD96D938}"/>
              </a:ext>
            </a:extLst>
          </p:cNvPr>
          <p:cNvSpPr txBox="1"/>
          <p:nvPr/>
        </p:nvSpPr>
        <p:spPr>
          <a:xfrm>
            <a:off x="282703" y="3236330"/>
            <a:ext cx="6096000" cy="1477328"/>
          </a:xfrm>
          <a:prstGeom prst="rect">
            <a:avLst/>
          </a:prstGeom>
          <a:noFill/>
        </p:spPr>
        <p:txBody>
          <a:bodyPr wrap="square">
            <a:spAutoFit/>
          </a:bodyPr>
          <a:lstStyle/>
          <a:p>
            <a:r>
              <a:rPr lang="lt-LT" dirty="0">
                <a:solidFill>
                  <a:srgbClr val="302757"/>
                </a:solidFill>
                <a:latin typeface="Verdana" panose="020B0604030504040204" pitchFamily="34" charset="0"/>
                <a:ea typeface="Verdana" panose="020B0604030504040204" pitchFamily="34" charset="0"/>
              </a:rPr>
              <a:t>Pirkimo būdai:</a:t>
            </a:r>
          </a:p>
          <a:p>
            <a:pPr marL="285750" indent="-285750">
              <a:buFontTx/>
              <a:buChar char="-"/>
            </a:pPr>
            <a:r>
              <a:rPr lang="lt-LT" dirty="0">
                <a:solidFill>
                  <a:srgbClr val="302757"/>
                </a:solidFill>
                <a:latin typeface="Verdana" panose="020B0604030504040204" pitchFamily="34" charset="0"/>
                <a:ea typeface="Verdana" panose="020B0604030504040204" pitchFamily="34" charset="0"/>
              </a:rPr>
              <a:t>Konkursas (su galimybe derėtis arba be derybų)</a:t>
            </a:r>
          </a:p>
          <a:p>
            <a:pPr marL="285750" indent="-285750">
              <a:buFontTx/>
              <a:buChar char="-"/>
            </a:pPr>
            <a:r>
              <a:rPr lang="lt-LT" dirty="0">
                <a:solidFill>
                  <a:srgbClr val="302757"/>
                </a:solidFill>
                <a:latin typeface="Verdana" panose="020B0604030504040204" pitchFamily="34" charset="0"/>
                <a:ea typeface="Verdana" panose="020B0604030504040204" pitchFamily="34" charset="0"/>
              </a:rPr>
              <a:t>Derybos</a:t>
            </a:r>
          </a:p>
          <a:p>
            <a:pPr marL="285750" indent="-285750">
              <a:buFontTx/>
              <a:buChar char="-"/>
            </a:pPr>
            <a:r>
              <a:rPr lang="lt-LT" dirty="0">
                <a:solidFill>
                  <a:srgbClr val="302757"/>
                </a:solidFill>
                <a:latin typeface="Verdana" panose="020B0604030504040204" pitchFamily="34" charset="0"/>
                <a:ea typeface="Verdana" panose="020B0604030504040204" pitchFamily="34" charset="0"/>
              </a:rPr>
              <a:t>Pirkimas iš vieno tiekėjo tik esant PAFT numatytiems atvejams</a:t>
            </a:r>
          </a:p>
        </p:txBody>
      </p:sp>
      <p:sp>
        <p:nvSpPr>
          <p:cNvPr id="3" name="TextBox 2">
            <a:extLst>
              <a:ext uri="{FF2B5EF4-FFF2-40B4-BE49-F238E27FC236}">
                <a16:creationId xmlns:a16="http://schemas.microsoft.com/office/drawing/2014/main" id="{76B18916-4119-157B-F725-A470F631F983}"/>
              </a:ext>
            </a:extLst>
          </p:cNvPr>
          <p:cNvSpPr txBox="1"/>
          <p:nvPr/>
        </p:nvSpPr>
        <p:spPr>
          <a:xfrm>
            <a:off x="305578" y="2332060"/>
            <a:ext cx="6096000" cy="738664"/>
          </a:xfrm>
          <a:prstGeom prst="rect">
            <a:avLst/>
          </a:prstGeom>
          <a:noFill/>
        </p:spPr>
        <p:txBody>
          <a:bodyPr wrap="square">
            <a:spAutoFit/>
          </a:bodyPr>
          <a:lstStyle/>
          <a:p>
            <a:r>
              <a:rPr lang="lt-LT" dirty="0">
                <a:solidFill>
                  <a:srgbClr val="302757"/>
                </a:solidFill>
                <a:latin typeface="Verdana" panose="020B0604030504040204" pitchFamily="34" charset="0"/>
                <a:ea typeface="Verdana" panose="020B0604030504040204" pitchFamily="34" charset="0"/>
                <a:hlinkClick r:id="rId7">
                  <a:extLst>
                    <a:ext uri="{A12FA001-AC4F-418D-AE19-62706E023703}">
                      <ahyp:hlinkClr xmlns:ahyp="http://schemas.microsoft.com/office/drawing/2018/hyperlinkcolor" val="tx"/>
                    </a:ext>
                  </a:extLst>
                </a:hlinkClick>
              </a:rPr>
              <a:t>Metodinė medžiaga ir kita informacija: </a:t>
            </a:r>
            <a:r>
              <a:rPr lang="lt-LT" sz="1200" dirty="0">
                <a:solidFill>
                  <a:srgbClr val="302757"/>
                </a:solidFill>
                <a:latin typeface="Verdana" panose="020B0604030504040204" pitchFamily="34" charset="0"/>
                <a:ea typeface="Verdana" panose="020B0604030504040204" pitchFamily="34" charset="0"/>
                <a:hlinkClick r:id="rId7">
                  <a:extLst>
                    <a:ext uri="{A12FA001-AC4F-418D-AE19-62706E023703}">
                      <ahyp:hlinkClr xmlns:ahyp="http://schemas.microsoft.com/office/drawing/2018/hyperlinkcolor" val="tx"/>
                    </a:ext>
                  </a:extLst>
                </a:hlinkClick>
              </a:rPr>
              <a:t>https://inovacijuagentura.lt/turinys/bendra-informacija-projektu-vykdytojams.html?lang=lt</a:t>
            </a:r>
            <a:endParaRPr lang="lt-LT" dirty="0">
              <a:solidFill>
                <a:srgbClr val="302757"/>
              </a:solidFill>
              <a:latin typeface="Verdana" panose="020B0604030504040204" pitchFamily="34" charset="0"/>
              <a:ea typeface="Verdana" panose="020B0604030504040204" pitchFamily="34" charset="0"/>
            </a:endParaRPr>
          </a:p>
        </p:txBody>
      </p:sp>
      <p:sp>
        <p:nvSpPr>
          <p:cNvPr id="4" name="TextBox 3">
            <a:extLst>
              <a:ext uri="{FF2B5EF4-FFF2-40B4-BE49-F238E27FC236}">
                <a16:creationId xmlns:a16="http://schemas.microsoft.com/office/drawing/2014/main" id="{CD912621-B494-06F4-CEEF-801EE6C7D309}"/>
              </a:ext>
            </a:extLst>
          </p:cNvPr>
          <p:cNvSpPr txBox="1"/>
          <p:nvPr/>
        </p:nvSpPr>
        <p:spPr>
          <a:xfrm>
            <a:off x="282703" y="4754773"/>
            <a:ext cx="6096000" cy="1754326"/>
          </a:xfrm>
          <a:prstGeom prst="rect">
            <a:avLst/>
          </a:prstGeom>
          <a:noFill/>
        </p:spPr>
        <p:txBody>
          <a:bodyPr wrap="square">
            <a:spAutoFit/>
          </a:bodyPr>
          <a:lstStyle/>
          <a:p>
            <a:r>
              <a:rPr lang="lt-LT" dirty="0">
                <a:solidFill>
                  <a:srgbClr val="302757"/>
                </a:solidFill>
                <a:latin typeface="Verdana" panose="020B0604030504040204" pitchFamily="34" charset="0"/>
                <a:ea typeface="Verdana" panose="020B0604030504040204" pitchFamily="34" charset="0"/>
              </a:rPr>
              <a:t>Pirkimai žodžiu:</a:t>
            </a:r>
          </a:p>
          <a:p>
            <a:pPr marL="285750" indent="-285750">
              <a:buFontTx/>
              <a:buChar char="-"/>
            </a:pPr>
            <a:r>
              <a:rPr lang="lt-LT" dirty="0">
                <a:solidFill>
                  <a:srgbClr val="302757"/>
                </a:solidFill>
                <a:latin typeface="Verdana" panose="020B0604030504040204" pitchFamily="34" charset="0"/>
                <a:ea typeface="Verdana" panose="020B0604030504040204" pitchFamily="34" charset="0"/>
              </a:rPr>
              <a:t>Galimi, kai kreipiamasi į vieną tiekėją</a:t>
            </a:r>
          </a:p>
          <a:p>
            <a:pPr marL="285750" indent="-285750">
              <a:buFontTx/>
              <a:buChar char="-"/>
            </a:pPr>
            <a:r>
              <a:rPr lang="lt-LT" dirty="0">
                <a:solidFill>
                  <a:srgbClr val="302757"/>
                </a:solidFill>
                <a:latin typeface="Verdana" panose="020B0604030504040204" pitchFamily="34" charset="0"/>
                <a:ea typeface="Verdana" panose="020B0604030504040204" pitchFamily="34" charset="0"/>
              </a:rPr>
              <a:t>Sutartims iki 10 000 Eur (be PVM), o kai perkamos prekės ir (ar) paslaugos, skirtos moksliniams tyrimams ir (ar) eksperimentinei veiklai iki 15 000 Eur (be PVM)</a:t>
            </a:r>
          </a:p>
        </p:txBody>
      </p:sp>
    </p:spTree>
    <p:extLst>
      <p:ext uri="{BB962C8B-B14F-4D97-AF65-F5344CB8AC3E}">
        <p14:creationId xmlns:p14="http://schemas.microsoft.com/office/powerpoint/2010/main" val="2678878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suapvalinti kampai 1">
            <a:extLst>
              <a:ext uri="{FF2B5EF4-FFF2-40B4-BE49-F238E27FC236}">
                <a16:creationId xmlns:a16="http://schemas.microsoft.com/office/drawing/2014/main" id="{A1CAFEA7-26A7-ABAF-59CF-CD53ACC19914}"/>
              </a:ext>
            </a:extLst>
          </p:cNvPr>
          <p:cNvSpPr/>
          <p:nvPr/>
        </p:nvSpPr>
        <p:spPr>
          <a:xfrm>
            <a:off x="203931" y="999919"/>
            <a:ext cx="11143839" cy="5196950"/>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TextBox 5">
            <a:extLst>
              <a:ext uri="{FF2B5EF4-FFF2-40B4-BE49-F238E27FC236}">
                <a16:creationId xmlns:a16="http://schemas.microsoft.com/office/drawing/2014/main" id="{0CFB79BD-ED29-BA39-8EC8-3672B4FC397C}"/>
              </a:ext>
            </a:extLst>
          </p:cNvPr>
          <p:cNvSpPr txBox="1"/>
          <p:nvPr/>
        </p:nvSpPr>
        <p:spPr>
          <a:xfrm>
            <a:off x="510317" y="1151453"/>
            <a:ext cx="10631077" cy="4247317"/>
          </a:xfrm>
          <a:prstGeom prst="rect">
            <a:avLst/>
          </a:prstGeom>
          <a:noFill/>
        </p:spPr>
        <p:txBody>
          <a:bodyPr wrap="square">
            <a:spAutoFit/>
          </a:bodyPr>
          <a:lstStyle/>
          <a:p>
            <a:endParaRPr lang="lt-LT" sz="1600" b="1" dirty="0">
              <a:solidFill>
                <a:srgbClr val="302957"/>
              </a:solidFill>
              <a:latin typeface="Verdana" panose="020B0604030504040204" pitchFamily="34" charset="0"/>
              <a:ea typeface="Verdana" panose="020B0604030504040204" pitchFamily="34" charset="0"/>
            </a:endParaRPr>
          </a:p>
          <a:p>
            <a:endParaRPr lang="lt-LT" sz="1600" b="1" dirty="0">
              <a:solidFill>
                <a:srgbClr val="302957"/>
              </a:solidFill>
              <a:latin typeface="Verdana" panose="020B0604030504040204" pitchFamily="34" charset="0"/>
              <a:ea typeface="Verdana" panose="020B0604030504040204" pitchFamily="34" charset="0"/>
            </a:endParaRPr>
          </a:p>
          <a:p>
            <a:r>
              <a:rPr lang="lt-LT" sz="1600" b="1" dirty="0">
                <a:solidFill>
                  <a:srgbClr val="302957"/>
                </a:solidFill>
                <a:latin typeface="Verdana" panose="020B0604030504040204" pitchFamily="34" charset="0"/>
                <a:ea typeface="Verdana" panose="020B0604030504040204" pitchFamily="34" charset="0"/>
              </a:rPr>
              <a:t>Pirkimai iš vieno tiekėjo galimi, kai:</a:t>
            </a:r>
          </a:p>
          <a:p>
            <a:endParaRPr lang="lt-LT" sz="1600" b="1" dirty="0">
              <a:solidFill>
                <a:srgbClr val="302957"/>
              </a:solidFill>
              <a:latin typeface="Verdana" panose="020B0604030504040204" pitchFamily="34" charset="0"/>
              <a:ea typeface="Verdana" panose="020B0604030504040204" pitchFamily="34" charset="0"/>
            </a:endParaRPr>
          </a:p>
          <a:p>
            <a:pPr marL="342900" indent="-342900" algn="just">
              <a:spcBef>
                <a:spcPts val="600"/>
              </a:spcBef>
              <a:buClr>
                <a:schemeClr val="accent1"/>
              </a:buClr>
              <a:buSzPct val="150000"/>
              <a:buFont typeface="Wingdings" panose="05000000000000000000" pitchFamily="2" charset="2"/>
              <a:buChar char="ü"/>
            </a:pPr>
            <a:r>
              <a:rPr lang="lt-LT" sz="1600" dirty="0">
                <a:solidFill>
                  <a:srgbClr val="302957"/>
                </a:solidFill>
                <a:latin typeface="Verdana" panose="020B0604030504040204" pitchFamily="34" charset="0"/>
                <a:ea typeface="Verdana" panose="020B0604030504040204" pitchFamily="34" charset="0"/>
              </a:rPr>
              <a:t>paskelbus kvietimą nebuvo gauta nė vieno nustatytus reikalavimus atitinkančio pasiūlymo, o pirminės pirkimo sąlygos iš esmės nekeičiamos;</a:t>
            </a:r>
          </a:p>
          <a:p>
            <a:pPr marL="342900" indent="-342900" algn="just">
              <a:spcBef>
                <a:spcPts val="600"/>
              </a:spcBef>
              <a:buClr>
                <a:schemeClr val="accent1"/>
              </a:buClr>
              <a:buSzPct val="150000"/>
              <a:buFont typeface="Wingdings" panose="05000000000000000000" pitchFamily="2" charset="2"/>
              <a:buChar char="ü"/>
            </a:pPr>
            <a:r>
              <a:rPr lang="lt-LT" sz="1600" dirty="0">
                <a:solidFill>
                  <a:srgbClr val="302957"/>
                </a:solidFill>
                <a:latin typeface="Verdana" panose="020B0604030504040204" pitchFamily="34" charset="0"/>
                <a:ea typeface="Verdana" panose="020B0604030504040204" pitchFamily="34" charset="0"/>
              </a:rPr>
              <a:t>dėl meninių ar techninių priežasčių yra tik vienintelis tiekėjas arba tiekėjas, turintis išimtines teises;</a:t>
            </a:r>
          </a:p>
          <a:p>
            <a:pPr marL="342900" indent="-342900" algn="just">
              <a:spcBef>
                <a:spcPts val="600"/>
              </a:spcBef>
              <a:buClr>
                <a:schemeClr val="accent1"/>
              </a:buClr>
              <a:buSzPct val="150000"/>
              <a:buFont typeface="Wingdings" panose="05000000000000000000" pitchFamily="2" charset="2"/>
              <a:buChar char="ü"/>
            </a:pPr>
            <a:r>
              <a:rPr lang="lt-LT" sz="1600" dirty="0">
                <a:solidFill>
                  <a:srgbClr val="302957"/>
                </a:solidFill>
                <a:latin typeface="Verdana" panose="020B0604030504040204" pitchFamily="34" charset="0"/>
                <a:ea typeface="Verdana" panose="020B0604030504040204" pitchFamily="34" charset="0"/>
              </a:rPr>
              <a:t>NPO pagal ankstesnę pirkimo sutartį iš tiekėjo pirko prekių ir nustatė, kad iš jo verta pirkti papildomai dėl techninio suderinamumo;</a:t>
            </a:r>
          </a:p>
          <a:p>
            <a:pPr marL="342900" indent="-342900" algn="just">
              <a:spcBef>
                <a:spcPts val="600"/>
              </a:spcBef>
              <a:buClr>
                <a:schemeClr val="accent1"/>
              </a:buClr>
              <a:buSzPct val="150000"/>
              <a:buFont typeface="Wingdings" panose="05000000000000000000" pitchFamily="2" charset="2"/>
              <a:buChar char="ü"/>
            </a:pPr>
            <a:r>
              <a:rPr lang="lt-LT" sz="1600" dirty="0">
                <a:solidFill>
                  <a:srgbClr val="302957"/>
                </a:solidFill>
                <a:latin typeface="Verdana" panose="020B0604030504040204" pitchFamily="34" charset="0"/>
                <a:ea typeface="Verdana" panose="020B0604030504040204" pitchFamily="34" charset="0"/>
              </a:rPr>
              <a:t>perkamos literatūros, mokslo ir meno kūrinių autorių, atlikėjų paslaugos;</a:t>
            </a:r>
          </a:p>
          <a:p>
            <a:pPr marL="342900" indent="-342900" algn="just">
              <a:spcBef>
                <a:spcPts val="600"/>
              </a:spcBef>
              <a:buClr>
                <a:schemeClr val="accent1"/>
              </a:buClr>
              <a:buSzPct val="150000"/>
              <a:buFont typeface="Wingdings" panose="05000000000000000000" pitchFamily="2" charset="2"/>
              <a:buChar char="ü"/>
            </a:pPr>
            <a:r>
              <a:rPr lang="lt-LT" sz="1600" dirty="0">
                <a:solidFill>
                  <a:srgbClr val="302957"/>
                </a:solidFill>
                <a:latin typeface="Verdana" panose="020B0604030504040204" pitchFamily="34" charset="0"/>
                <a:ea typeface="Verdana" panose="020B0604030504040204" pitchFamily="34" charset="0"/>
              </a:rPr>
              <a:t>perkamos MTEP paslaugos, medžiagos, reagentai ir panašūs produktai;</a:t>
            </a:r>
          </a:p>
          <a:p>
            <a:pPr marL="342900" indent="-342900" algn="just">
              <a:spcBef>
                <a:spcPts val="600"/>
              </a:spcBef>
              <a:buClr>
                <a:schemeClr val="accent1"/>
              </a:buClr>
              <a:buSzPct val="150000"/>
              <a:buFont typeface="Wingdings" panose="05000000000000000000" pitchFamily="2" charset="2"/>
              <a:buChar char="ü"/>
            </a:pPr>
            <a:r>
              <a:rPr lang="lt-LT" sz="1600" b="1" dirty="0">
                <a:solidFill>
                  <a:srgbClr val="302957"/>
                </a:solidFill>
                <a:latin typeface="Verdana" panose="020B0604030504040204" pitchFamily="34" charset="0"/>
                <a:ea typeface="Verdana" panose="020B0604030504040204" pitchFamily="34" charset="0"/>
              </a:rPr>
              <a:t>pirkimo sutarties vertė*, finansuojama iš projekto tinkamų finansuoti išlaidų finansavimo šaltinių, padauginta iš projekto finansuojamosios dalies, yra mažesnė kaip 70 000 Eur, kai perkamos prekės ar paslaugos.</a:t>
            </a:r>
          </a:p>
        </p:txBody>
      </p:sp>
      <p:sp>
        <p:nvSpPr>
          <p:cNvPr id="7" name="TextBox 6">
            <a:extLst>
              <a:ext uri="{FF2B5EF4-FFF2-40B4-BE49-F238E27FC236}">
                <a16:creationId xmlns:a16="http://schemas.microsoft.com/office/drawing/2014/main" id="{9435F467-37AD-8E86-A157-36BC08D50213}"/>
              </a:ext>
            </a:extLst>
          </p:cNvPr>
          <p:cNvSpPr txBox="1"/>
          <p:nvPr/>
        </p:nvSpPr>
        <p:spPr>
          <a:xfrm>
            <a:off x="510317" y="6283398"/>
            <a:ext cx="10333174" cy="276999"/>
          </a:xfrm>
          <a:prstGeom prst="rect">
            <a:avLst/>
          </a:prstGeom>
          <a:noFill/>
        </p:spPr>
        <p:txBody>
          <a:bodyPr wrap="square" lIns="91440" tIns="45720" rIns="91440" bIns="45720" rtlCol="0" anchor="t">
            <a:spAutoFit/>
          </a:bodyPr>
          <a:lstStyle/>
          <a:p>
            <a:pPr>
              <a:spcBef>
                <a:spcPct val="0"/>
              </a:spcBef>
            </a:pPr>
            <a:r>
              <a:rPr lang="lt-LT" sz="1200" dirty="0">
                <a:latin typeface="Verdana"/>
                <a:ea typeface="Verdana"/>
              </a:rPr>
              <a:t>* Tos pačios rūšies prekės ir paslaugos, jeigu priskiriamos tam pačiam BVPŽ kodui, vertinant pirmus penkis BVPŽ kodo skaičius</a:t>
            </a:r>
            <a:endParaRPr lang="en-US" sz="2000" dirty="0">
              <a:cs typeface="Calibri" panose="020F0502020204030204"/>
            </a:endParaRPr>
          </a:p>
        </p:txBody>
      </p:sp>
      <p:sp>
        <p:nvSpPr>
          <p:cNvPr id="8" name="Pavadinimas 1">
            <a:extLst>
              <a:ext uri="{FF2B5EF4-FFF2-40B4-BE49-F238E27FC236}">
                <a16:creationId xmlns:a16="http://schemas.microsoft.com/office/drawing/2014/main" id="{CDD7BCB1-9DC1-36F3-E5C6-A7A0EAD01D3E}"/>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rPr>
              <a:t>NPO pirkimų vykdymas</a:t>
            </a:r>
          </a:p>
        </p:txBody>
      </p:sp>
    </p:spTree>
    <p:extLst>
      <p:ext uri="{BB962C8B-B14F-4D97-AF65-F5344CB8AC3E}">
        <p14:creationId xmlns:p14="http://schemas.microsoft.com/office/powerpoint/2010/main" val="256732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61481-467E-6CF7-3DB4-397FFF05116A}"/>
            </a:ext>
          </a:extLst>
        </p:cNvPr>
        <p:cNvGrpSpPr/>
        <p:nvPr/>
      </p:nvGrpSpPr>
      <p:grpSpPr>
        <a:xfrm>
          <a:off x="0" y="0"/>
          <a:ext cx="0" cy="0"/>
          <a:chOff x="0" y="0"/>
          <a:chExt cx="0" cy="0"/>
        </a:xfrm>
      </p:grpSpPr>
      <p:sp>
        <p:nvSpPr>
          <p:cNvPr id="3" name="Stačiakampis: suapvalinti kampai 2">
            <a:extLst>
              <a:ext uri="{FF2B5EF4-FFF2-40B4-BE49-F238E27FC236}">
                <a16:creationId xmlns:a16="http://schemas.microsoft.com/office/drawing/2014/main" id="{8EBCF65B-3529-1548-DC94-23E22C1586CD}"/>
              </a:ext>
            </a:extLst>
          </p:cNvPr>
          <p:cNvSpPr/>
          <p:nvPr/>
        </p:nvSpPr>
        <p:spPr>
          <a:xfrm>
            <a:off x="4553282" y="2953709"/>
            <a:ext cx="6999436" cy="332867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Stačiakampis: suapvalinti kampai 1">
            <a:extLst>
              <a:ext uri="{FF2B5EF4-FFF2-40B4-BE49-F238E27FC236}">
                <a16:creationId xmlns:a16="http://schemas.microsoft.com/office/drawing/2014/main" id="{34269F8F-3151-1194-D71B-0FBD31EA96BA}"/>
              </a:ext>
            </a:extLst>
          </p:cNvPr>
          <p:cNvSpPr/>
          <p:nvPr/>
        </p:nvSpPr>
        <p:spPr>
          <a:xfrm>
            <a:off x="4553281" y="730204"/>
            <a:ext cx="6999436" cy="2506377"/>
          </a:xfrm>
          <a:prstGeom prst="roundRect">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8" name="TextBox 27">
            <a:extLst>
              <a:ext uri="{FF2B5EF4-FFF2-40B4-BE49-F238E27FC236}">
                <a16:creationId xmlns:a16="http://schemas.microsoft.com/office/drawing/2014/main" id="{4453D662-67ED-B977-B2D6-494C377D91AA}"/>
              </a:ext>
            </a:extLst>
          </p:cNvPr>
          <p:cNvSpPr txBox="1"/>
          <p:nvPr/>
        </p:nvSpPr>
        <p:spPr>
          <a:xfrm>
            <a:off x="576707" y="1228397"/>
            <a:ext cx="3732156" cy="5509200"/>
          </a:xfrm>
          <a:prstGeom prst="rect">
            <a:avLst/>
          </a:prstGeom>
          <a:solidFill>
            <a:srgbClr val="302757"/>
          </a:solidFill>
        </p:spPr>
        <p:txBody>
          <a:bodyPr wrap="square">
            <a:spAutoFit/>
          </a:bodyPr>
          <a:lstStyle/>
          <a:p>
            <a:pPr marL="342900" indent="-342900">
              <a:buFontTx/>
              <a:buChar char="-"/>
            </a:pPr>
            <a:r>
              <a:rPr lang="lt-LT" sz="1600" dirty="0">
                <a:solidFill>
                  <a:schemeClr val="bg1"/>
                </a:solidFill>
                <a:latin typeface="Verdana" panose="020B0604030504040204" pitchFamily="34" charset="0"/>
                <a:ea typeface="Verdana" panose="020B0604030504040204" pitchFamily="34" charset="0"/>
              </a:rPr>
              <a:t>Pareiškėjai, projekto vykdytojai ir partneriai, vykdydami visus pirkimus, išskyrus žodžiu vykdomus pirkimus, turi taikyti žaliųjų pirkimų reikalavimus.</a:t>
            </a:r>
          </a:p>
          <a:p>
            <a:pPr marL="342900" indent="-342900">
              <a:buFontTx/>
              <a:buChar char="-"/>
            </a:pPr>
            <a:endParaRPr lang="lt-LT" sz="1600" dirty="0">
              <a:solidFill>
                <a:schemeClr val="bg1"/>
              </a:solidFill>
              <a:latin typeface="Verdana" panose="020B0604030504040204" pitchFamily="34" charset="0"/>
              <a:ea typeface="Verdana" panose="020B0604030504040204" pitchFamily="34" charset="0"/>
            </a:endParaRPr>
          </a:p>
          <a:p>
            <a:pPr marL="342900" indent="-342900">
              <a:buFontTx/>
              <a:buChar char="-"/>
            </a:pPr>
            <a:r>
              <a:rPr lang="lt-LT" sz="1600" dirty="0">
                <a:solidFill>
                  <a:schemeClr val="bg1"/>
                </a:solidFill>
                <a:latin typeface="Verdana" panose="020B0604030504040204" pitchFamily="34" charset="0"/>
                <a:ea typeface="Verdana" panose="020B0604030504040204" pitchFamily="34" charset="0"/>
              </a:rPr>
              <a:t>Lietuvos Respublikos aplinkos ministro 2011 m. birželio 28 d. įsakymas Nr. D1-508 „Dėl Produktų, kurių viešiesiems pirkimams ir pirkimams taikytini aplinkos apsaugos kriterijai, sąrašo, Aplinkos apsaugos kriterijų ir Aplinkos apsaugos kriterijų, kuriuos perkančiosios organizacijos ir perkantieji subjektai turi taikyti pirkdami prekes, paslaugas ar darbus, taikymo tvarkos aprašo patvirtinimo“ (</a:t>
            </a:r>
            <a:r>
              <a:rPr lang="lt-LT" sz="1600" dirty="0">
                <a:solidFill>
                  <a:schemeClr val="bg1"/>
                </a:solidFill>
                <a:latin typeface="Verdana" panose="020B0604030504040204" pitchFamily="34" charset="0"/>
                <a:ea typeface="Verdana" panose="020B0604030504040204" pitchFamily="34" charset="0"/>
                <a:hlinkClick r:id="rId2">
                  <a:extLst>
                    <a:ext uri="{A12FA001-AC4F-418D-AE19-62706E023703}">
                      <ahyp:hlinkClr xmlns:ahyp="http://schemas.microsoft.com/office/drawing/2018/hyperlinkcolor" val="tx"/>
                    </a:ext>
                  </a:extLst>
                </a:hlinkClick>
              </a:rPr>
              <a:t>nuoroda</a:t>
            </a:r>
            <a:r>
              <a:rPr lang="lt-LT" sz="1600" dirty="0">
                <a:solidFill>
                  <a:schemeClr val="bg1"/>
                </a:solidFill>
                <a:latin typeface="Verdana" panose="020B0604030504040204" pitchFamily="34" charset="0"/>
                <a:ea typeface="Verdana" panose="020B0604030504040204" pitchFamily="34" charset="0"/>
              </a:rPr>
              <a:t>).</a:t>
            </a:r>
          </a:p>
        </p:txBody>
      </p:sp>
      <p:sp>
        <p:nvSpPr>
          <p:cNvPr id="26" name="Rectangle 2">
            <a:extLst>
              <a:ext uri="{FF2B5EF4-FFF2-40B4-BE49-F238E27FC236}">
                <a16:creationId xmlns:a16="http://schemas.microsoft.com/office/drawing/2014/main" id="{B0E22DA8-D086-FE94-80DE-FCFE75D3B265}"/>
              </a:ext>
            </a:extLst>
          </p:cNvPr>
          <p:cNvSpPr/>
          <p:nvPr/>
        </p:nvSpPr>
        <p:spPr>
          <a:xfrm>
            <a:off x="4670676" y="1289370"/>
            <a:ext cx="6764646" cy="46838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t-LT" sz="1400" b="1" i="0" u="sng" dirty="0">
                <a:solidFill>
                  <a:srgbClr val="002060"/>
                </a:solidFill>
                <a:effectLst/>
                <a:latin typeface="Verdana" panose="020B0604030504040204" pitchFamily="34" charset="0"/>
                <a:ea typeface="Verdana" panose="020B0604030504040204" pitchFamily="34" charset="0"/>
              </a:rPr>
              <a:t>Kas yra žaliasis pirkimas?</a:t>
            </a:r>
          </a:p>
          <a:p>
            <a:endParaRPr lang="lt-LT" sz="1200" dirty="0">
              <a:solidFill>
                <a:srgbClr val="002060"/>
              </a:solidFill>
              <a:highlight>
                <a:srgbClr val="FFFFFF"/>
              </a:highlight>
              <a:latin typeface="Verdana" panose="020B0604030504040204" pitchFamily="34" charset="0"/>
              <a:ea typeface="Verdana" panose="020B0604030504040204" pitchFamily="34" charset="0"/>
            </a:endParaRPr>
          </a:p>
          <a:p>
            <a:r>
              <a:rPr lang="lt-LT" sz="1400" b="0" i="0" dirty="0">
                <a:solidFill>
                  <a:srgbClr val="002060"/>
                </a:solidFill>
                <a:effectLst/>
                <a:latin typeface="Verdana" panose="020B0604030504040204" pitchFamily="34" charset="0"/>
                <a:ea typeface="Verdana" panose="020B0604030504040204" pitchFamily="34" charset="0"/>
              </a:rPr>
              <a:t>Kai prekė, paslauga arba darbas tenkina </a:t>
            </a:r>
            <a:r>
              <a:rPr lang="lt-LT" sz="1400" b="1" i="0" u="sng" dirty="0">
                <a:solidFill>
                  <a:srgbClr val="002060"/>
                </a:solidFill>
                <a:effectLst/>
                <a:latin typeface="Verdana" panose="020B0604030504040204" pitchFamily="34" charset="0"/>
                <a:ea typeface="Verdana" panose="020B0604030504040204" pitchFamily="34" charset="0"/>
              </a:rPr>
              <a:t>bent vieną iš kriterijų</a:t>
            </a:r>
            <a:r>
              <a:rPr lang="lt-LT" sz="1400" b="0" i="0" dirty="0">
                <a:solidFill>
                  <a:srgbClr val="002060"/>
                </a:solidFill>
                <a:effectLst/>
                <a:latin typeface="Verdana" panose="020B0604030504040204" pitchFamily="34" charset="0"/>
                <a:ea typeface="Verdana" panose="020B0604030504040204" pitchFamily="34" charset="0"/>
              </a:rPr>
              <a:t>: </a:t>
            </a:r>
          </a:p>
          <a:p>
            <a:pPr marL="285750" indent="-285750">
              <a:buFont typeface="Arial" panose="020B0604020202020204" pitchFamily="34" charset="0"/>
              <a:buChar char="•"/>
            </a:pPr>
            <a:r>
              <a:rPr lang="lt-LT" sz="1400" b="1" i="0" dirty="0">
                <a:solidFill>
                  <a:srgbClr val="002060"/>
                </a:solidFill>
                <a:effectLst/>
                <a:latin typeface="Verdana" panose="020B0604030504040204" pitchFamily="34" charset="0"/>
                <a:ea typeface="Verdana" panose="020B0604030504040204" pitchFamily="34" charset="0"/>
              </a:rPr>
              <a:t>yra Produktų sąraše</a:t>
            </a:r>
            <a:r>
              <a:rPr lang="lt-LT" sz="1400" b="0" i="0" dirty="0">
                <a:solidFill>
                  <a:srgbClr val="002060"/>
                </a:solidFill>
                <a:effectLst/>
                <a:latin typeface="Verdana" panose="020B0604030504040204" pitchFamily="34" charset="0"/>
                <a:ea typeface="Verdana" panose="020B0604030504040204" pitchFamily="34" charset="0"/>
              </a:rPr>
              <a:t>, nurodytame Aprašo 1 priede ir atitinka visus produktui nustatytus minimalius aplinkosauginius kriterijus, nurodytus Aprašo 2 priede. (Pvz.  popierius ir jo gaminiai, biuro įranga ir buitinė technika, kompiuteriai ir planšetės ir t.t.)</a:t>
            </a:r>
          </a:p>
          <a:p>
            <a:pPr marL="285750" indent="-285750">
              <a:buFont typeface="Arial" panose="020B0604020202020204" pitchFamily="34" charset="0"/>
              <a:buChar char="•"/>
            </a:pPr>
            <a:r>
              <a:rPr lang="lt-LT" sz="1400" b="0" i="0" dirty="0">
                <a:solidFill>
                  <a:srgbClr val="002060"/>
                </a:solidFill>
                <a:effectLst/>
                <a:latin typeface="Verdana" panose="020B0604030504040204" pitchFamily="34" charset="0"/>
                <a:ea typeface="Verdana" panose="020B0604030504040204" pitchFamily="34" charset="0"/>
              </a:rPr>
              <a:t>neatsižvelgiant, ar yra produktų sąraše, atitinka jam nustatytus </a:t>
            </a:r>
            <a:r>
              <a:rPr lang="lt-LT" sz="1400" b="1" i="0" dirty="0">
                <a:solidFill>
                  <a:srgbClr val="002060"/>
                </a:solidFill>
                <a:effectLst/>
                <a:latin typeface="Verdana" panose="020B0604030504040204" pitchFamily="34" charset="0"/>
                <a:ea typeface="Verdana" panose="020B0604030504040204" pitchFamily="34" charset="0"/>
              </a:rPr>
              <a:t>I tipo ekologinio ženklo reikalavimus </a:t>
            </a:r>
            <a:r>
              <a:rPr lang="lt-LT" sz="1400" b="0" i="0" dirty="0">
                <a:solidFill>
                  <a:srgbClr val="002060"/>
                </a:solidFill>
                <a:effectLst/>
                <a:latin typeface="Verdana" panose="020B0604030504040204" pitchFamily="34" charset="0"/>
                <a:ea typeface="Verdana" panose="020B0604030504040204" pitchFamily="34" charset="0"/>
              </a:rPr>
              <a:t>(pvz., EU </a:t>
            </a:r>
            <a:r>
              <a:rPr lang="lt-LT" sz="1400" b="0" i="0" dirty="0" err="1">
                <a:solidFill>
                  <a:srgbClr val="002060"/>
                </a:solidFill>
                <a:effectLst/>
                <a:latin typeface="Verdana" panose="020B0604030504040204" pitchFamily="34" charset="0"/>
                <a:ea typeface="Verdana" panose="020B0604030504040204" pitchFamily="34" charset="0"/>
              </a:rPr>
              <a:t>Ecolabel</a:t>
            </a:r>
            <a:r>
              <a:rPr lang="lt-LT" sz="1400" b="0" i="0" dirty="0">
                <a:solidFill>
                  <a:srgbClr val="002060"/>
                </a:solidFill>
                <a:effectLst/>
                <a:latin typeface="Verdana" panose="020B0604030504040204" pitchFamily="34" charset="0"/>
                <a:ea typeface="Verdana" panose="020B0604030504040204" pitchFamily="34" charset="0"/>
              </a:rPr>
              <a:t>, </a:t>
            </a:r>
            <a:r>
              <a:rPr lang="lt-LT" sz="1400" b="0" i="0" dirty="0" err="1">
                <a:solidFill>
                  <a:srgbClr val="002060"/>
                </a:solidFill>
                <a:effectLst/>
                <a:latin typeface="Verdana" panose="020B0604030504040204" pitchFamily="34" charset="0"/>
                <a:ea typeface="Verdana" panose="020B0604030504040204" pitchFamily="34" charset="0"/>
              </a:rPr>
              <a:t>Nordic</a:t>
            </a:r>
            <a:r>
              <a:rPr lang="lt-LT" sz="1400" b="0" i="0" dirty="0">
                <a:solidFill>
                  <a:srgbClr val="002060"/>
                </a:solidFill>
                <a:effectLst/>
                <a:latin typeface="Verdana" panose="020B0604030504040204" pitchFamily="34" charset="0"/>
                <a:ea typeface="Verdana" panose="020B0604030504040204" pitchFamily="34" charset="0"/>
              </a:rPr>
              <a:t> </a:t>
            </a:r>
            <a:r>
              <a:rPr lang="lt-LT" sz="1400" b="0" i="0" dirty="0" err="1">
                <a:solidFill>
                  <a:srgbClr val="002060"/>
                </a:solidFill>
                <a:effectLst/>
                <a:latin typeface="Verdana" panose="020B0604030504040204" pitchFamily="34" charset="0"/>
                <a:ea typeface="Verdana" panose="020B0604030504040204" pitchFamily="34" charset="0"/>
              </a:rPr>
              <a:t>Swan</a:t>
            </a:r>
            <a:r>
              <a:rPr lang="lt-LT" sz="1400" b="0" i="0" dirty="0">
                <a:solidFill>
                  <a:srgbClr val="002060"/>
                </a:solidFill>
                <a:effectLst/>
                <a:latin typeface="Verdana" panose="020B0604030504040204" pitchFamily="34" charset="0"/>
                <a:ea typeface="Verdana" panose="020B0604030504040204" pitchFamily="34" charset="0"/>
              </a:rPr>
              <a:t>, </a:t>
            </a:r>
            <a:r>
              <a:rPr lang="lt-LT" sz="1400" b="0" i="0" dirty="0" err="1">
                <a:solidFill>
                  <a:srgbClr val="002060"/>
                </a:solidFill>
                <a:effectLst/>
                <a:latin typeface="Verdana" panose="020B0604030504040204" pitchFamily="34" charset="0"/>
                <a:ea typeface="Verdana" panose="020B0604030504040204" pitchFamily="34" charset="0"/>
              </a:rPr>
              <a:t>Blue</a:t>
            </a:r>
            <a:r>
              <a:rPr lang="lt-LT" sz="1400" b="0" i="0" dirty="0">
                <a:solidFill>
                  <a:srgbClr val="002060"/>
                </a:solidFill>
                <a:effectLst/>
                <a:latin typeface="Verdana" panose="020B0604030504040204" pitchFamily="34" charset="0"/>
                <a:ea typeface="Verdana" panose="020B0604030504040204" pitchFamily="34" charset="0"/>
              </a:rPr>
              <a:t> </a:t>
            </a:r>
            <a:r>
              <a:rPr lang="lt-LT" sz="1400" b="0" i="0" dirty="0" err="1">
                <a:solidFill>
                  <a:srgbClr val="002060"/>
                </a:solidFill>
                <a:effectLst/>
                <a:latin typeface="Verdana" panose="020B0604030504040204" pitchFamily="34" charset="0"/>
                <a:ea typeface="Verdana" panose="020B0604030504040204" pitchFamily="34" charset="0"/>
              </a:rPr>
              <a:t>Angel</a:t>
            </a:r>
            <a:r>
              <a:rPr lang="lt-LT" sz="1400" dirty="0">
                <a:solidFill>
                  <a:srgbClr val="002060"/>
                </a:solidFill>
                <a:latin typeface="Verdana" panose="020B0604030504040204" pitchFamily="34" charset="0"/>
                <a:ea typeface="Verdana" panose="020B0604030504040204" pitchFamily="34" charset="0"/>
              </a:rPr>
              <a:t>),</a:t>
            </a:r>
          </a:p>
          <a:p>
            <a:pPr marL="285750" indent="-285750">
              <a:lnSpc>
                <a:spcPct val="120000"/>
              </a:lnSpc>
              <a:buFont typeface="Arial" panose="020B0604020202020204" pitchFamily="34" charset="0"/>
              <a:buChar char="•"/>
            </a:pPr>
            <a:r>
              <a:rPr lang="lt-LT" sz="1400" b="1" i="0" dirty="0">
                <a:solidFill>
                  <a:srgbClr val="002060"/>
                </a:solidFill>
                <a:effectLst/>
                <a:latin typeface="Verdana" panose="020B0604030504040204" pitchFamily="34" charset="0"/>
                <a:ea typeface="Verdana" panose="020B0604030504040204" pitchFamily="34" charset="0"/>
              </a:rPr>
              <a:t>nėra produktų sąraše</a:t>
            </a:r>
            <a:r>
              <a:rPr lang="lt-LT" sz="1400" b="0" i="0" dirty="0">
                <a:solidFill>
                  <a:srgbClr val="002060"/>
                </a:solidFill>
                <a:effectLst/>
                <a:latin typeface="Verdana" panose="020B0604030504040204" pitchFamily="34" charset="0"/>
                <a:ea typeface="Verdana" panose="020B0604030504040204" pitchFamily="34" charset="0"/>
              </a:rPr>
              <a:t>, bet:</a:t>
            </a:r>
          </a:p>
          <a:p>
            <a:pPr marL="285750" indent="-285750">
              <a:lnSpc>
                <a:spcPct val="120000"/>
              </a:lnSpc>
              <a:buFont typeface="Arial" panose="020B0604020202020204" pitchFamily="34" charset="0"/>
              <a:buChar char="•"/>
            </a:pPr>
            <a:r>
              <a:rPr lang="lt-LT" sz="1200" b="0" i="0" dirty="0">
                <a:solidFill>
                  <a:srgbClr val="002060"/>
                </a:solidFill>
                <a:effectLst/>
                <a:latin typeface="Verdana" panose="020B0604030504040204" pitchFamily="34" charset="0"/>
                <a:ea typeface="Verdana" panose="020B0604030504040204" pitchFamily="34" charset="0"/>
              </a:rPr>
              <a:t>perkamai </a:t>
            </a:r>
            <a:r>
              <a:rPr lang="lt-LT" sz="1200" b="1" i="0" u="sng" dirty="0">
                <a:solidFill>
                  <a:srgbClr val="002060"/>
                </a:solidFill>
                <a:effectLst/>
                <a:latin typeface="Verdana" panose="020B0604030504040204" pitchFamily="34" charset="0"/>
                <a:ea typeface="Verdana" panose="020B0604030504040204" pitchFamily="34" charset="0"/>
              </a:rPr>
              <a:t>paslaugai ar darbui </a:t>
            </a:r>
            <a:r>
              <a:rPr lang="lt-LT" sz="1200" b="0" i="0" dirty="0">
                <a:solidFill>
                  <a:srgbClr val="002060"/>
                </a:solidFill>
                <a:effectLst/>
                <a:latin typeface="Verdana" panose="020B0604030504040204" pitchFamily="34" charset="0"/>
                <a:ea typeface="Verdana" panose="020B0604030504040204" pitchFamily="34" charset="0"/>
              </a:rPr>
              <a:t>tiekėjas taiko </a:t>
            </a:r>
            <a:r>
              <a:rPr lang="lt-LT" sz="1200" b="1" i="0" dirty="0">
                <a:solidFill>
                  <a:srgbClr val="002060"/>
                </a:solidFill>
                <a:effectLst/>
                <a:latin typeface="Verdana" panose="020B0604030504040204" pitchFamily="34" charset="0"/>
                <a:ea typeface="Verdana" panose="020B0604030504040204" pitchFamily="34" charset="0"/>
              </a:rPr>
              <a:t>aplinkos apsaugos vadybos sistemos reikalavimus;</a:t>
            </a:r>
          </a:p>
          <a:p>
            <a:pPr marL="285750" indent="-285750">
              <a:buFont typeface="Arial" panose="020B0604020202020204" pitchFamily="34" charset="0"/>
              <a:buChar char="•"/>
            </a:pPr>
            <a:r>
              <a:rPr lang="lt-LT" sz="1200" b="0" i="0" dirty="0">
                <a:solidFill>
                  <a:srgbClr val="002060"/>
                </a:solidFill>
                <a:effectLst/>
                <a:latin typeface="Verdana" panose="020B0604030504040204" pitchFamily="34" charset="0"/>
                <a:ea typeface="Verdana" panose="020B0604030504040204" pitchFamily="34" charset="0"/>
              </a:rPr>
              <a:t>perkamas aplinkosauginis ir aplinkai palankus produktas, kuris </a:t>
            </a:r>
            <a:r>
              <a:rPr lang="lt-LT" sz="1200" b="1" i="0" dirty="0">
                <a:solidFill>
                  <a:srgbClr val="002060"/>
                </a:solidFill>
                <a:effectLst/>
                <a:latin typeface="Verdana" panose="020B0604030504040204" pitchFamily="34" charset="0"/>
                <a:ea typeface="Verdana" panose="020B0604030504040204" pitchFamily="34" charset="0"/>
              </a:rPr>
              <a:t>patenka į orientacinį aplinkosauginių ir aplinkai palankių prekių bei paslaugų sąrašą</a:t>
            </a:r>
            <a:r>
              <a:rPr lang="lt-LT" sz="1200" b="0" i="0" dirty="0">
                <a:solidFill>
                  <a:srgbClr val="002060"/>
                </a:solidFill>
                <a:effectLst/>
                <a:latin typeface="Verdana" panose="020B0604030504040204" pitchFamily="34" charset="0"/>
                <a:ea typeface="Verdana" panose="020B0604030504040204" pitchFamily="34" charset="0"/>
              </a:rPr>
              <a:t> pagal 2015 m. lapkričio 24 d. Komisijos įgyvendinimo reglamentą (ES) 2015/2174;</a:t>
            </a:r>
          </a:p>
          <a:p>
            <a:pPr marL="285750" indent="-285750">
              <a:buFont typeface="Arial" panose="020B0604020202020204" pitchFamily="34" charset="0"/>
              <a:buChar char="•"/>
            </a:pPr>
            <a:r>
              <a:rPr lang="lt-LT" sz="1200" b="0" i="0" dirty="0">
                <a:solidFill>
                  <a:srgbClr val="002060"/>
                </a:solidFill>
                <a:effectLst/>
                <a:latin typeface="Verdana" panose="020B0604030504040204" pitchFamily="34" charset="0"/>
                <a:ea typeface="Verdana" panose="020B0604030504040204" pitchFamily="34" charset="0"/>
              </a:rPr>
              <a:t>perkama inovacija, sukuriant naują arba iš esmės pagerintą produktą, paslaugas ar procesą, darantį </a:t>
            </a:r>
            <a:r>
              <a:rPr lang="lt-LT" sz="1200" b="1" i="0" dirty="0">
                <a:solidFill>
                  <a:srgbClr val="002060"/>
                </a:solidFill>
                <a:effectLst/>
                <a:latin typeface="Verdana" panose="020B0604030504040204" pitchFamily="34" charset="0"/>
                <a:ea typeface="Verdana" panose="020B0604030504040204" pitchFamily="34" charset="0"/>
              </a:rPr>
              <a:t>kuo mažesnę neigiamą įtaką aplinkai</a:t>
            </a:r>
            <a:r>
              <a:rPr lang="lt-LT" sz="1200" dirty="0">
                <a:solidFill>
                  <a:srgbClr val="002060"/>
                </a:solidFill>
                <a:latin typeface="Verdana" panose="020B0604030504040204" pitchFamily="34" charset="0"/>
                <a:ea typeface="Verdana" panose="020B0604030504040204" pitchFamily="34" charset="0"/>
              </a:rPr>
              <a:t>;</a:t>
            </a:r>
            <a:endParaRPr lang="lt-LT" sz="1200" b="0" i="0" dirty="0">
              <a:solidFill>
                <a:srgbClr val="002060"/>
              </a:solidFill>
              <a:effectLst/>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lt-LT" sz="1200" b="0" i="0" dirty="0">
                <a:solidFill>
                  <a:srgbClr val="002060"/>
                </a:solidFill>
                <a:effectLst/>
                <a:latin typeface="Verdana" panose="020B0604030504040204" pitchFamily="34" charset="0"/>
                <a:ea typeface="Verdana" panose="020B0604030504040204" pitchFamily="34" charset="0"/>
              </a:rPr>
              <a:t>perkama tik nematerialaus pobūdžio (intelektinė) ar kitokia </a:t>
            </a:r>
            <a:r>
              <a:rPr lang="lt-LT" sz="1200" b="0" i="0" u="sng" dirty="0">
                <a:solidFill>
                  <a:srgbClr val="002060"/>
                </a:solidFill>
                <a:effectLst/>
                <a:latin typeface="Verdana" panose="020B0604030504040204" pitchFamily="34" charset="0"/>
                <a:ea typeface="Verdana" panose="020B0604030504040204" pitchFamily="34" charset="0"/>
              </a:rPr>
              <a:t>paslauga</a:t>
            </a:r>
            <a:r>
              <a:rPr lang="lt-LT" sz="1200" b="0" i="0" dirty="0">
                <a:solidFill>
                  <a:srgbClr val="002060"/>
                </a:solidFill>
                <a:effectLst/>
                <a:latin typeface="Verdana" panose="020B0604030504040204" pitchFamily="34" charset="0"/>
                <a:ea typeface="Verdana" panose="020B0604030504040204" pitchFamily="34" charset="0"/>
              </a:rPr>
              <a:t>, kurios teikimo metu </a:t>
            </a:r>
            <a:r>
              <a:rPr lang="lt-LT" sz="1200" b="1" i="0" dirty="0">
                <a:solidFill>
                  <a:srgbClr val="002060"/>
                </a:solidFill>
                <a:effectLst/>
                <a:latin typeface="Verdana" panose="020B0604030504040204" pitchFamily="34" charset="0"/>
                <a:ea typeface="Verdana" panose="020B0604030504040204" pitchFamily="34" charset="0"/>
              </a:rPr>
              <a:t>nėra numatomas reikšmingas neigiamas poveikis aplinkai</a:t>
            </a:r>
            <a:r>
              <a:rPr lang="lt-LT" sz="1200" dirty="0">
                <a:solidFill>
                  <a:srgbClr val="002060"/>
                </a:solidFill>
                <a:latin typeface="Verdana" panose="020B0604030504040204" pitchFamily="34" charset="0"/>
                <a:ea typeface="Verdana" panose="020B0604030504040204" pitchFamily="34" charset="0"/>
              </a:rPr>
              <a:t> </a:t>
            </a:r>
            <a:r>
              <a:rPr lang="lt-LT" sz="1200" b="0" i="0" dirty="0">
                <a:solidFill>
                  <a:srgbClr val="002060"/>
                </a:solidFill>
                <a:effectLst/>
                <a:latin typeface="Verdana" panose="020B0604030504040204" pitchFamily="34" charset="0"/>
                <a:ea typeface="Verdana" panose="020B0604030504040204" pitchFamily="34" charset="0"/>
              </a:rPr>
              <a:t>(</a:t>
            </a:r>
            <a:r>
              <a:rPr lang="lt-LT" sz="1200" b="0" i="1" dirty="0">
                <a:solidFill>
                  <a:srgbClr val="002060"/>
                </a:solidFill>
                <a:effectLst/>
                <a:latin typeface="Verdana" panose="020B0604030504040204" pitchFamily="34" charset="0"/>
                <a:ea typeface="Verdana" panose="020B0604030504040204" pitchFamily="34" charset="0"/>
              </a:rPr>
              <a:t>pvz., atlikėjų, fotografų, dizaino, renginių vedėjų, vertėjų,; mokymų, socialinių ir mokslinių tyrimų, studijų ir koncepcijų parengimo paslaugos ir </a:t>
            </a:r>
            <a:r>
              <a:rPr lang="lt-LT" sz="1200" b="0" i="1" dirty="0" err="1">
                <a:solidFill>
                  <a:srgbClr val="002060"/>
                </a:solidFill>
                <a:effectLst/>
                <a:latin typeface="Verdana" panose="020B0604030504040204" pitchFamily="34" charset="0"/>
                <a:ea typeface="Verdana" panose="020B0604030504040204" pitchFamily="34" charset="0"/>
              </a:rPr>
              <a:t>kt</a:t>
            </a:r>
            <a:r>
              <a:rPr lang="lt-LT" sz="1200" b="0" i="0" dirty="0">
                <a:solidFill>
                  <a:srgbClr val="002060"/>
                </a:solidFill>
                <a:effectLst/>
                <a:latin typeface="Verdana" panose="020B0604030504040204" pitchFamily="34" charset="0"/>
                <a:ea typeface="Verdana" panose="020B0604030504040204" pitchFamily="34" charset="0"/>
              </a:rPr>
              <a:t> ) arba perkama </a:t>
            </a:r>
            <a:r>
              <a:rPr lang="lt-LT" sz="1200" b="0" i="0" u="sng" dirty="0">
                <a:solidFill>
                  <a:srgbClr val="002060"/>
                </a:solidFill>
                <a:effectLst/>
                <a:latin typeface="Verdana" panose="020B0604030504040204" pitchFamily="34" charset="0"/>
                <a:ea typeface="Verdana" panose="020B0604030504040204" pitchFamily="34" charset="0"/>
              </a:rPr>
              <a:t>prekė:</a:t>
            </a:r>
            <a:r>
              <a:rPr lang="lt-LT" sz="1200" b="0" i="0" dirty="0">
                <a:solidFill>
                  <a:srgbClr val="002060"/>
                </a:solidFill>
                <a:effectLst/>
                <a:latin typeface="Verdana" panose="020B0604030504040204" pitchFamily="34" charset="0"/>
                <a:ea typeface="Verdana" panose="020B0604030504040204" pitchFamily="34" charset="0"/>
              </a:rPr>
              <a:t> </a:t>
            </a:r>
            <a:r>
              <a:rPr lang="lt-LT" sz="1200" b="0" i="1" dirty="0">
                <a:solidFill>
                  <a:srgbClr val="002060"/>
                </a:solidFill>
                <a:effectLst/>
                <a:latin typeface="Verdana" panose="020B0604030504040204" pitchFamily="34" charset="0"/>
                <a:ea typeface="Verdana" panose="020B0604030504040204" pitchFamily="34" charset="0"/>
              </a:rPr>
              <a:t>programinė įranga, programinės įrangos nuoma, licencijos, elektroniniai leidiniai ar elektroninės knygos</a:t>
            </a:r>
            <a:r>
              <a:rPr lang="lt-LT" sz="1200" dirty="0">
                <a:solidFill>
                  <a:srgbClr val="002060"/>
                </a:solidFill>
                <a:latin typeface="Verdana" panose="020B0604030504040204" pitchFamily="34" charset="0"/>
                <a:ea typeface="Verdana" panose="020B0604030504040204" pitchFamily="34" charset="0"/>
              </a:rPr>
              <a:t>;</a:t>
            </a:r>
          </a:p>
          <a:p>
            <a:pPr marL="285750" indent="-285750">
              <a:buFont typeface="Arial" panose="020B0604020202020204" pitchFamily="34" charset="0"/>
              <a:buChar char="•"/>
            </a:pPr>
            <a:r>
              <a:rPr lang="lt-LT" sz="1200" b="1" dirty="0">
                <a:solidFill>
                  <a:srgbClr val="002060"/>
                </a:solidFill>
                <a:latin typeface="Verdana" panose="020B0604030504040204" pitchFamily="34" charset="0"/>
                <a:ea typeface="Verdana" panose="020B0604030504040204" pitchFamily="34" charset="0"/>
              </a:rPr>
              <a:t>savarankiškai</a:t>
            </a:r>
            <a:r>
              <a:rPr lang="lt-LT" sz="1200" dirty="0">
                <a:solidFill>
                  <a:srgbClr val="002060"/>
                </a:solidFill>
                <a:latin typeface="Verdana" panose="020B0604030504040204" pitchFamily="34" charset="0"/>
                <a:ea typeface="Verdana" panose="020B0604030504040204" pitchFamily="34" charset="0"/>
              </a:rPr>
              <a:t> nusistatomi </a:t>
            </a:r>
            <a:r>
              <a:rPr lang="lt-LT" sz="1200" b="0" i="0" dirty="0">
                <a:solidFill>
                  <a:srgbClr val="002060"/>
                </a:solidFill>
                <a:effectLst/>
                <a:latin typeface="Verdana" panose="020B0604030504040204" pitchFamily="34" charset="0"/>
                <a:ea typeface="Verdana" panose="020B0604030504040204" pitchFamily="34" charset="0"/>
              </a:rPr>
              <a:t>aplinkos apsaugos kriterijai, kurie yra susiję su pirkimo objektu.</a:t>
            </a:r>
          </a:p>
          <a:p>
            <a:pPr marL="285750" indent="-285750">
              <a:lnSpc>
                <a:spcPct val="120000"/>
              </a:lnSpc>
              <a:buFont typeface="Arial" panose="020B0604020202020204" pitchFamily="34" charset="0"/>
              <a:buChar char="•"/>
            </a:pPr>
            <a:endParaRPr lang="lt-LT" sz="1200" b="1" i="1" dirty="0">
              <a:solidFill>
                <a:schemeClr val="accent2"/>
              </a:solidFill>
              <a:latin typeface="Verdana" panose="020B0604030504040204" pitchFamily="34" charset="0"/>
              <a:ea typeface="Verdana" panose="020B0604030504040204" pitchFamily="34" charset="0"/>
            </a:endParaRPr>
          </a:p>
        </p:txBody>
      </p:sp>
      <p:sp>
        <p:nvSpPr>
          <p:cNvPr id="5" name="Pavadinimas 1">
            <a:extLst>
              <a:ext uri="{FF2B5EF4-FFF2-40B4-BE49-F238E27FC236}">
                <a16:creationId xmlns:a16="http://schemas.microsoft.com/office/drawing/2014/main" id="{0B133359-86BB-1EA3-7D4C-B24A488D9C47}"/>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rPr>
              <a:t>Žalieji pirkimai</a:t>
            </a:r>
          </a:p>
        </p:txBody>
      </p:sp>
    </p:spTree>
    <p:extLst>
      <p:ext uri="{BB962C8B-B14F-4D97-AF65-F5344CB8AC3E}">
        <p14:creationId xmlns:p14="http://schemas.microsoft.com/office/powerpoint/2010/main" val="42898125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ačiakampis: suapvalinti kampai 3">
            <a:extLst>
              <a:ext uri="{FF2B5EF4-FFF2-40B4-BE49-F238E27FC236}">
                <a16:creationId xmlns:a16="http://schemas.microsoft.com/office/drawing/2014/main" id="{1999518C-6ADF-7EE3-1A53-E52347B24E7A}"/>
              </a:ext>
            </a:extLst>
          </p:cNvPr>
          <p:cNvSpPr/>
          <p:nvPr/>
        </p:nvSpPr>
        <p:spPr>
          <a:xfrm>
            <a:off x="967027" y="5539026"/>
            <a:ext cx="10735977" cy="1097443"/>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Stačiakampis: suapvalinti kampai 2">
            <a:extLst>
              <a:ext uri="{FF2B5EF4-FFF2-40B4-BE49-F238E27FC236}">
                <a16:creationId xmlns:a16="http://schemas.microsoft.com/office/drawing/2014/main" id="{0942DB1E-6702-EA45-D456-D0871B13D3FA}"/>
              </a:ext>
            </a:extLst>
          </p:cNvPr>
          <p:cNvSpPr/>
          <p:nvPr/>
        </p:nvSpPr>
        <p:spPr>
          <a:xfrm>
            <a:off x="967027" y="4177295"/>
            <a:ext cx="10735977" cy="1179405"/>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Stačiakampis 1">
            <a:extLst>
              <a:ext uri="{FF2B5EF4-FFF2-40B4-BE49-F238E27FC236}">
                <a16:creationId xmlns:a16="http://schemas.microsoft.com/office/drawing/2014/main" id="{3A53E184-421F-0C16-E11C-ED3960CA9D57}"/>
              </a:ext>
            </a:extLst>
          </p:cNvPr>
          <p:cNvSpPr/>
          <p:nvPr/>
        </p:nvSpPr>
        <p:spPr>
          <a:xfrm>
            <a:off x="967027" y="1374889"/>
            <a:ext cx="10735977" cy="2572161"/>
          </a:xfrm>
          <a:prstGeom prst="rect">
            <a:avLst/>
          </a:prstGeom>
          <a:solidFill>
            <a:schemeClr val="tx2">
              <a:lumMod val="25000"/>
            </a:schemeClr>
          </a:solidFill>
          <a:ln>
            <a:solidFill>
              <a:schemeClr val="tx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2" name="Teksto vietos rezervavimo ženklas 2">
            <a:extLst>
              <a:ext uri="{FF2B5EF4-FFF2-40B4-BE49-F238E27FC236}">
                <a16:creationId xmlns:a16="http://schemas.microsoft.com/office/drawing/2014/main" id="{0B215F97-E4D2-C27F-F991-0722E641A933}"/>
              </a:ext>
            </a:extLst>
          </p:cNvPr>
          <p:cNvSpPr txBox="1">
            <a:spLocks/>
          </p:cNvSpPr>
          <p:nvPr/>
        </p:nvSpPr>
        <p:spPr>
          <a:xfrm>
            <a:off x="1065229" y="1501300"/>
            <a:ext cx="10406478" cy="51351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Clr>
                <a:schemeClr val="accent1"/>
              </a:buClr>
              <a:buSzPct val="200000"/>
              <a:buFont typeface="Wingdings" panose="05000000000000000000" pitchFamily="2" charset="2"/>
              <a:buChar char="ü"/>
            </a:pPr>
            <a:r>
              <a:rPr lang="lt-LT" sz="1600" dirty="0">
                <a:solidFill>
                  <a:schemeClr val="bg1"/>
                </a:solidFill>
              </a:rPr>
              <a:t>Užbaigus įgyvendinti projektą, projekto priežiūra tęsiama dar 3 (MVĮ) arba 5 (didelėms įmonėms) metus nuo projekto finansavimo pabaigos. </a:t>
            </a:r>
            <a:r>
              <a:rPr lang="lt-LT" sz="1600" b="1" dirty="0">
                <a:solidFill>
                  <a:schemeClr val="bg1"/>
                </a:solidFill>
              </a:rPr>
              <a:t>Tą laikotarpį, kasmet per </a:t>
            </a:r>
            <a:r>
              <a:rPr lang="en-US" sz="1600" b="1" dirty="0">
                <a:solidFill>
                  <a:schemeClr val="bg1"/>
                </a:solidFill>
              </a:rPr>
              <a:t>20</a:t>
            </a:r>
            <a:r>
              <a:rPr lang="lt-LT" sz="1600" b="1" dirty="0">
                <a:solidFill>
                  <a:schemeClr val="bg1"/>
                </a:solidFill>
              </a:rPr>
              <a:t> d</a:t>
            </a:r>
            <a:r>
              <a:rPr lang="en-US" sz="1600" b="1" dirty="0">
                <a:solidFill>
                  <a:schemeClr val="bg1"/>
                </a:solidFill>
              </a:rPr>
              <a:t>. d.</a:t>
            </a:r>
            <a:r>
              <a:rPr lang="lt-LT" sz="1600" b="1" dirty="0">
                <a:solidFill>
                  <a:schemeClr val="bg1"/>
                </a:solidFill>
              </a:rPr>
              <a:t> nuo kalendorinių metų pabaigos</a:t>
            </a:r>
            <a:r>
              <a:rPr lang="en-US" sz="1600" b="1" dirty="0">
                <a:solidFill>
                  <a:schemeClr val="bg1"/>
                </a:solidFill>
              </a:rPr>
              <a:t>, </a:t>
            </a:r>
            <a:r>
              <a:rPr lang="lt-LT" sz="1600" b="1" dirty="0">
                <a:solidFill>
                  <a:schemeClr val="bg1"/>
                </a:solidFill>
              </a:rPr>
              <a:t>teikiamos ataskaitos po projekto finansavimo pabaigos</a:t>
            </a:r>
            <a:r>
              <a:rPr lang="en-US" sz="1600" b="1" dirty="0">
                <a:solidFill>
                  <a:schemeClr val="bg1"/>
                </a:solidFill>
              </a:rPr>
              <a:t>.</a:t>
            </a:r>
            <a:endParaRPr lang="lt-LT" sz="1600" b="1" dirty="0">
              <a:solidFill>
                <a:schemeClr val="bg1"/>
              </a:solidFill>
            </a:endParaRPr>
          </a:p>
          <a:p>
            <a:pPr marL="0" marR="0" indent="0" algn="l" defTabSz="914400" rtl="0" fontAlgn="auto" latinLnBrk="0" hangingPunct="0">
              <a:lnSpc>
                <a:spcPct val="100000"/>
              </a:lnSpc>
              <a:spcBef>
                <a:spcPts val="0"/>
              </a:spcBef>
              <a:spcAft>
                <a:spcPts val="0"/>
              </a:spcAft>
              <a:buClr>
                <a:schemeClr val="accent1"/>
              </a:buClr>
              <a:buSzPct val="200000"/>
              <a:buNone/>
              <a:tabLst/>
            </a:pPr>
            <a:r>
              <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Pvz.: pareiškėjas MVI, projekto pabaigos metai - 2026</a:t>
            </a:r>
            <a:r>
              <a:rPr lang="lt-LT" sz="1600" dirty="0">
                <a:solidFill>
                  <a:schemeClr val="bg1"/>
                </a:solidFill>
                <a:latin typeface="Verdana" panose="020B0604030504040204" pitchFamily="34" charset="0"/>
                <a:ea typeface="Verdana" panose="020B0604030504040204" pitchFamily="34" charset="0"/>
                <a:sym typeface="Helvetica"/>
              </a:rPr>
              <a:t>-05-01</a:t>
            </a:r>
            <a:r>
              <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 </a:t>
            </a:r>
          </a:p>
          <a:p>
            <a:pPr marL="0" marR="0" indent="0" algn="l" defTabSz="914400" rtl="0" fontAlgn="auto" latinLnBrk="0" hangingPunct="0">
              <a:lnSpc>
                <a:spcPct val="100000"/>
              </a:lnSpc>
              <a:spcBef>
                <a:spcPts val="0"/>
              </a:spcBef>
              <a:buClr>
                <a:schemeClr val="accent1"/>
              </a:buClr>
              <a:buSzPct val="200000"/>
              <a:buNone/>
              <a:tabLst/>
            </a:pPr>
            <a:r>
              <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N-toji ataskaita turi būti pateikta iki 202</a:t>
            </a:r>
            <a:r>
              <a:rPr lang="lt-LT" sz="1600" dirty="0">
                <a:solidFill>
                  <a:schemeClr val="bg1"/>
                </a:solidFill>
                <a:sym typeface="Helvetica"/>
              </a:rPr>
              <a:t>7</a:t>
            </a:r>
            <a:r>
              <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-01-</a:t>
            </a:r>
            <a:r>
              <a:rPr kumimoji="0" lang="en-US"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29</a:t>
            </a:r>
            <a:r>
              <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 už laikotarpį 2026-05-02 – 2026-12-31)</a:t>
            </a:r>
          </a:p>
          <a:p>
            <a:pPr marL="0" indent="0">
              <a:spcBef>
                <a:spcPts val="0"/>
              </a:spcBef>
              <a:buClr>
                <a:schemeClr val="accent1"/>
              </a:buClr>
              <a:buSzPct val="200000"/>
              <a:buNone/>
            </a:pPr>
            <a:r>
              <a:rPr lang="lt-LT" sz="1600" dirty="0">
                <a:solidFill>
                  <a:schemeClr val="bg1"/>
                </a:solidFill>
                <a:latin typeface="Verdana" panose="020B0604030504040204" pitchFamily="34" charset="0"/>
                <a:ea typeface="Verdana" panose="020B0604030504040204" pitchFamily="34" charset="0"/>
              </a:rPr>
              <a:t>N+1 </a:t>
            </a:r>
            <a:r>
              <a:rPr kumimoji="0" lang="lt-LT" sz="1600" i="0"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ataskaita pateikiama iki 2028-01-</a:t>
            </a:r>
            <a:r>
              <a:rPr kumimoji="0" lang="en-US" sz="1600" i="0"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29</a:t>
            </a:r>
            <a:r>
              <a:rPr kumimoji="0" lang="lt-LT" sz="1600" i="0"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 u</a:t>
            </a:r>
            <a:r>
              <a:rPr lang="lt-LT" sz="1600" dirty="0">
                <a:solidFill>
                  <a:schemeClr val="bg1"/>
                </a:solidFill>
              </a:rPr>
              <a:t>ž pilnus 2027 m. </a:t>
            </a:r>
            <a:endParaRPr kumimoji="0" lang="lt-LT" sz="1600" i="0"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endParaRPr>
          </a:p>
          <a:p>
            <a:pPr marL="0" indent="0" hangingPunct="0">
              <a:lnSpc>
                <a:spcPct val="100000"/>
              </a:lnSpc>
              <a:spcBef>
                <a:spcPts val="0"/>
              </a:spcBef>
              <a:buClr>
                <a:schemeClr val="accent1"/>
              </a:buClr>
              <a:buSzPct val="200000"/>
              <a:buNone/>
            </a:pPr>
            <a:r>
              <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N+2 ataskaita pateikiama iki 2029-01-</a:t>
            </a:r>
            <a:r>
              <a:rPr kumimoji="0" lang="en-US"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29</a:t>
            </a:r>
            <a:r>
              <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 už pilnus</a:t>
            </a:r>
            <a:r>
              <a:rPr lang="lt-LT" sz="1600" dirty="0">
                <a:solidFill>
                  <a:schemeClr val="bg1"/>
                </a:solidFill>
                <a:sym typeface="Helvetica"/>
              </a:rPr>
              <a:t> 2028 m.  </a:t>
            </a:r>
            <a:endPar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endParaRPr>
          </a:p>
          <a:p>
            <a:pPr marL="0" indent="0" hangingPunct="0">
              <a:lnSpc>
                <a:spcPct val="100000"/>
              </a:lnSpc>
              <a:spcBef>
                <a:spcPts val="0"/>
              </a:spcBef>
              <a:buClr>
                <a:schemeClr val="accent1"/>
              </a:buClr>
              <a:buSzPct val="200000"/>
              <a:buNone/>
            </a:pPr>
            <a:r>
              <a:rPr lang="lt-LT" sz="1600" dirty="0">
                <a:solidFill>
                  <a:schemeClr val="bg1"/>
                </a:solidFill>
                <a:latin typeface="Verdana" panose="020B0604030504040204" pitchFamily="34" charset="0"/>
                <a:ea typeface="Verdana" panose="020B0604030504040204" pitchFamily="34" charset="0"/>
              </a:rPr>
              <a:t>N+3</a:t>
            </a:r>
            <a:r>
              <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 ataskaita pateikiama iki 2030-01-</a:t>
            </a:r>
            <a:r>
              <a:rPr kumimoji="0" lang="en-US"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29</a:t>
            </a:r>
            <a:r>
              <a:rPr kumimoji="0" lang="lt-LT" sz="1600" b="0" i="0" u="none" strike="noStrike" cap="none" spc="0" normalizeH="0" baseline="0" dirty="0">
                <a:ln>
                  <a:noFill/>
                </a:ln>
                <a:solidFill>
                  <a:schemeClr val="bg1"/>
                </a:solidFill>
                <a:effectLst/>
                <a:uFillTx/>
                <a:latin typeface="Verdana" panose="020B0604030504040204" pitchFamily="34" charset="0"/>
                <a:ea typeface="Verdana" panose="020B0604030504040204" pitchFamily="34" charset="0"/>
                <a:sym typeface="Helvetica"/>
              </a:rPr>
              <a:t> (</a:t>
            </a:r>
            <a:r>
              <a:rPr lang="lt-LT" sz="1600" dirty="0">
                <a:solidFill>
                  <a:schemeClr val="bg1"/>
                </a:solidFill>
                <a:latin typeface="Verdana" panose="020B0604030504040204" pitchFamily="34" charset="0"/>
                <a:ea typeface="Verdana" panose="020B0604030504040204" pitchFamily="34" charset="0"/>
                <a:sym typeface="Helvetica"/>
              </a:rPr>
              <a:t>už laikotarpį 2029-01-01 – 2029-05-01)</a:t>
            </a:r>
          </a:p>
          <a:p>
            <a:pPr marR="0" algn="l" defTabSz="914400" rtl="0" fontAlgn="auto" latinLnBrk="0" hangingPunct="0">
              <a:lnSpc>
                <a:spcPct val="100000"/>
              </a:lnSpc>
              <a:spcBef>
                <a:spcPts val="0"/>
              </a:spcBef>
              <a:spcAft>
                <a:spcPts val="0"/>
              </a:spcAft>
              <a:buClr>
                <a:schemeClr val="accent1"/>
              </a:buClr>
              <a:buSzPct val="200000"/>
              <a:buFont typeface="Wingdings" panose="05000000000000000000" pitchFamily="2" charset="2"/>
              <a:buChar char="§"/>
              <a:tabLst/>
            </a:pPr>
            <a:endParaRPr lang="lt-LT" sz="1600" dirty="0">
              <a:solidFill>
                <a:srgbClr val="302757"/>
              </a:solidFill>
              <a:cs typeface="Calibri" panose="020F0502020204030204" pitchFamily="34" charset="0"/>
              <a:sym typeface="Helvetica"/>
            </a:endParaRPr>
          </a:p>
          <a:p>
            <a:pPr marR="0" algn="l" defTabSz="914400" rtl="0" fontAlgn="auto" latinLnBrk="0" hangingPunct="0">
              <a:lnSpc>
                <a:spcPct val="100000"/>
              </a:lnSpc>
              <a:spcBef>
                <a:spcPts val="0"/>
              </a:spcBef>
              <a:spcAft>
                <a:spcPts val="0"/>
              </a:spcAft>
              <a:buClr>
                <a:schemeClr val="accent1"/>
              </a:buClr>
              <a:buSzPct val="200000"/>
              <a:buFont typeface="Wingdings" panose="05000000000000000000" pitchFamily="2" charset="2"/>
              <a:buChar char="§"/>
              <a:tabLst/>
            </a:pPr>
            <a:endParaRPr lang="lt-LT" sz="1600" dirty="0">
              <a:solidFill>
                <a:srgbClr val="302757"/>
              </a:solidFill>
              <a:cs typeface="Calibri" panose="020F0502020204030204" pitchFamily="34" charset="0"/>
              <a:sym typeface="Helvetica"/>
            </a:endParaRPr>
          </a:p>
          <a:p>
            <a:pPr marR="0" algn="l" defTabSz="914400" rtl="0" fontAlgn="auto" latinLnBrk="0" hangingPunct="0">
              <a:lnSpc>
                <a:spcPct val="100000"/>
              </a:lnSpc>
              <a:spcBef>
                <a:spcPts val="0"/>
              </a:spcBef>
              <a:spcAft>
                <a:spcPts val="0"/>
              </a:spcAft>
              <a:buClr>
                <a:schemeClr val="accent1"/>
              </a:buClr>
              <a:buSzPct val="200000"/>
              <a:buFont typeface="Wingdings" panose="05000000000000000000" pitchFamily="2" charset="2"/>
              <a:buChar char="§"/>
              <a:tabLst/>
            </a:pPr>
            <a:endParaRPr lang="lt-LT" sz="1600" dirty="0">
              <a:solidFill>
                <a:srgbClr val="302757"/>
              </a:solidFill>
              <a:cs typeface="Calibri" panose="020F0502020204030204" pitchFamily="34" charset="0"/>
              <a:sym typeface="Helvetica"/>
            </a:endParaRPr>
          </a:p>
          <a:p>
            <a:pPr marR="0" algn="l" defTabSz="914400" rtl="0" fontAlgn="auto" latinLnBrk="0" hangingPunct="0">
              <a:lnSpc>
                <a:spcPct val="100000"/>
              </a:lnSpc>
              <a:spcBef>
                <a:spcPts val="0"/>
              </a:spcBef>
              <a:spcAft>
                <a:spcPts val="0"/>
              </a:spcAft>
              <a:buClr>
                <a:schemeClr val="accent1"/>
              </a:buClr>
              <a:buSzPct val="200000"/>
              <a:buFont typeface="Wingdings" panose="05000000000000000000" pitchFamily="2" charset="2"/>
              <a:buChar char="ü"/>
              <a:tabLst/>
            </a:pPr>
            <a:endParaRPr lang="lt-LT" sz="1600" dirty="0">
              <a:solidFill>
                <a:srgbClr val="302757"/>
              </a:solidFill>
              <a:latin typeface="Verdana" panose="020B0604030504040204" pitchFamily="34" charset="0"/>
              <a:ea typeface="Verdana" panose="020B0604030504040204" pitchFamily="34" charset="0"/>
              <a:cs typeface="Calibri" panose="020F0502020204030204" pitchFamily="34" charset="0"/>
            </a:endParaRPr>
          </a:p>
          <a:p>
            <a:pPr marR="0" algn="l" defTabSz="914400" rtl="0" fontAlgn="auto" latinLnBrk="0" hangingPunct="0">
              <a:lnSpc>
                <a:spcPct val="100000"/>
              </a:lnSpc>
              <a:spcBef>
                <a:spcPts val="0"/>
              </a:spcBef>
              <a:spcAft>
                <a:spcPts val="0"/>
              </a:spcAft>
              <a:buClr>
                <a:schemeClr val="accent1"/>
              </a:buClr>
              <a:buSzPct val="200000"/>
              <a:buFont typeface="Wingdings" panose="05000000000000000000" pitchFamily="2" charset="2"/>
              <a:buChar char="ü"/>
              <a:tabLst/>
            </a:pPr>
            <a:r>
              <a:rPr lang="lt-LT" sz="1600" dirty="0">
                <a:solidFill>
                  <a:srgbClr val="302757"/>
                </a:solidFill>
                <a:latin typeface="Verdana" panose="020B0604030504040204" pitchFamily="34" charset="0"/>
                <a:ea typeface="Verdana" panose="020B0604030504040204" pitchFamily="34" charset="0"/>
                <a:cs typeface="Calibri" panose="020F0502020204030204" pitchFamily="34" charset="0"/>
              </a:rPr>
              <a:t>Su N+2 ataskaita galutinai atsiskaitoma už pasiektą stebėsenos rodiklio „Paramą gavusiuose subjektuose sukurtos mokslo tiriamojo darbo vietos“ reikšmę, t. y. teikiami </a:t>
            </a:r>
            <a:r>
              <a:rPr lang="lt-LT" sz="1600" dirty="0">
                <a:solidFill>
                  <a:srgbClr val="302757"/>
                </a:solidFill>
                <a:cs typeface="Calibri" panose="020F0502020204030204" pitchFamily="34" charset="0"/>
              </a:rPr>
              <a:t>į</a:t>
            </a:r>
            <a:r>
              <a:rPr lang="lt-LT" sz="1600" dirty="0">
                <a:solidFill>
                  <a:srgbClr val="302757"/>
                </a:solidFill>
                <a:latin typeface="Verdana" panose="020B0604030504040204" pitchFamily="34" charset="0"/>
                <a:ea typeface="Verdana" panose="020B0604030504040204" pitchFamily="34" charset="0"/>
                <a:cs typeface="Calibri" panose="020F0502020204030204" pitchFamily="34" charset="0"/>
              </a:rPr>
              <a:t>monės etatų sąrašai, darbo sutarčių pažymos, įsakymai dėl MT darbuotojų priskyrimo ir kiti dokumentai.</a:t>
            </a:r>
          </a:p>
          <a:p>
            <a:pPr marR="0" algn="l" defTabSz="914400" rtl="0" fontAlgn="auto" latinLnBrk="0" hangingPunct="0">
              <a:lnSpc>
                <a:spcPct val="100000"/>
              </a:lnSpc>
              <a:spcBef>
                <a:spcPts val="0"/>
              </a:spcBef>
              <a:spcAft>
                <a:spcPts val="0"/>
              </a:spcAft>
              <a:buClr>
                <a:schemeClr val="accent1"/>
              </a:buClr>
              <a:buSzPct val="200000"/>
              <a:buFont typeface="Wingdings" panose="05000000000000000000" pitchFamily="2" charset="2"/>
              <a:buChar char="§"/>
              <a:tabLst/>
            </a:pPr>
            <a:endParaRPr lang="lt-LT" sz="1600" dirty="0">
              <a:solidFill>
                <a:srgbClr val="302757"/>
              </a:solidFill>
              <a:effectLst/>
              <a:latin typeface="Verdana" panose="020B0604030504040204" pitchFamily="34" charset="0"/>
              <a:ea typeface="Verdana" panose="020B0604030504040204" pitchFamily="34" charset="0"/>
              <a:cs typeface="Calibri" panose="020F0502020204030204" pitchFamily="34" charset="0"/>
            </a:endParaRPr>
          </a:p>
          <a:p>
            <a:pPr marR="0" algn="l" defTabSz="914400" rtl="0" fontAlgn="auto" latinLnBrk="0" hangingPunct="0">
              <a:lnSpc>
                <a:spcPct val="100000"/>
              </a:lnSpc>
              <a:spcBef>
                <a:spcPts val="0"/>
              </a:spcBef>
              <a:spcAft>
                <a:spcPts val="0"/>
              </a:spcAft>
              <a:buClr>
                <a:schemeClr val="accent1"/>
              </a:buClr>
              <a:buSzPct val="200000"/>
              <a:buFont typeface="Wingdings" panose="05000000000000000000" pitchFamily="2" charset="2"/>
              <a:buChar char="§"/>
              <a:tabLst/>
            </a:pPr>
            <a:endParaRPr lang="lt-LT" sz="1600" dirty="0">
              <a:solidFill>
                <a:srgbClr val="302757"/>
              </a:solidFill>
              <a:effectLst/>
              <a:latin typeface="Verdana" panose="020B0604030504040204" pitchFamily="34" charset="0"/>
              <a:ea typeface="Verdana" panose="020B0604030504040204" pitchFamily="34" charset="0"/>
              <a:cs typeface="Calibri" panose="020F0502020204030204" pitchFamily="34" charset="0"/>
            </a:endParaRPr>
          </a:p>
          <a:p>
            <a:pPr hangingPunct="0">
              <a:lnSpc>
                <a:spcPct val="100000"/>
              </a:lnSpc>
              <a:spcBef>
                <a:spcPts val="0"/>
              </a:spcBef>
              <a:buClr>
                <a:schemeClr val="accent1"/>
              </a:buClr>
              <a:buSzPct val="200000"/>
              <a:buFont typeface="Wingdings" panose="05000000000000000000" pitchFamily="2" charset="2"/>
              <a:buChar char="ü"/>
            </a:pPr>
            <a:r>
              <a:rPr lang="lt-LT" sz="1600" dirty="0">
                <a:solidFill>
                  <a:srgbClr val="302757"/>
                </a:solidFill>
                <a:latin typeface="Verdana" panose="020B0604030504040204" pitchFamily="34" charset="0"/>
                <a:ea typeface="Verdana" panose="020B0604030504040204" pitchFamily="34" charset="0"/>
                <a:cs typeface="Calibri" panose="020F0502020204030204" pitchFamily="34" charset="0"/>
              </a:rPr>
              <a:t>Vėliausiai su N+3 ataskaita atsiskaitoma už pasiektą stebėsenos rodiklio „Investicijas gavusios įmonės pajamos, gautos iš tiesiogiai projekto metu sukurtų ir rinkai pateiktų produktų“ reikšmę, t. y. teikiami pajamų, gautų iš projekto metu sukurto produkto, įrodymo dokumentai (sąskaitų suvestinės ir/arba sąskaitos)</a:t>
            </a:r>
            <a:endParaRPr lang="en-US" dirty="0">
              <a:solidFill>
                <a:srgbClr val="302757"/>
              </a:solidFill>
            </a:endParaRPr>
          </a:p>
        </p:txBody>
      </p:sp>
      <p:sp>
        <p:nvSpPr>
          <p:cNvPr id="7" name="Pavadinimas 1">
            <a:extLst>
              <a:ext uri="{FF2B5EF4-FFF2-40B4-BE49-F238E27FC236}">
                <a16:creationId xmlns:a16="http://schemas.microsoft.com/office/drawing/2014/main" id="{0FBA096E-C458-B1FF-DF1A-321A5DB99A61}"/>
              </a:ext>
            </a:extLst>
          </p:cNvPr>
          <p:cNvSpPr txBox="1">
            <a:spLocks/>
          </p:cNvSpPr>
          <p:nvPr/>
        </p:nvSpPr>
        <p:spPr>
          <a:xfrm>
            <a:off x="720294" y="65987"/>
            <a:ext cx="8086761" cy="996889"/>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err="1">
                <a:solidFill>
                  <a:srgbClr val="302957"/>
                </a:solidFill>
              </a:rPr>
              <a:t>Poprojektiniai</a:t>
            </a:r>
            <a:r>
              <a:rPr lang="lt-LT" sz="3200" b="1" dirty="0">
                <a:solidFill>
                  <a:srgbClr val="302957"/>
                </a:solidFill>
              </a:rPr>
              <a:t> įsipareigojimai</a:t>
            </a:r>
          </a:p>
        </p:txBody>
      </p:sp>
    </p:spTree>
    <p:extLst>
      <p:ext uri="{BB962C8B-B14F-4D97-AF65-F5344CB8AC3E}">
        <p14:creationId xmlns:p14="http://schemas.microsoft.com/office/powerpoint/2010/main" val="17085130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8E970F-66A5-398F-E0E7-B88B835D4650}"/>
              </a:ext>
            </a:extLst>
          </p:cNvPr>
          <p:cNvSpPr txBox="1"/>
          <p:nvPr/>
        </p:nvSpPr>
        <p:spPr>
          <a:xfrm>
            <a:off x="4538443" y="4211273"/>
            <a:ext cx="3246540" cy="369332"/>
          </a:xfrm>
          <a:prstGeom prst="rect">
            <a:avLst/>
          </a:prstGeom>
          <a:noFill/>
        </p:spPr>
        <p:txBody>
          <a:bodyPr wrap="square" rtlCol="0">
            <a:spAutoFit/>
          </a:bodyPr>
          <a:lstStyle/>
          <a:p>
            <a:r>
              <a:rPr lang="lt-LT">
                <a:solidFill>
                  <a:schemeClr val="bg1"/>
                </a:solidFill>
                <a:latin typeface="Verdana   "/>
              </a:rPr>
              <a:t>www.inovacijuagentura.lt </a:t>
            </a:r>
            <a:endParaRPr lang="en-US">
              <a:solidFill>
                <a:schemeClr val="bg1"/>
              </a:solidFill>
              <a:latin typeface="Verdana   "/>
            </a:endParaRPr>
          </a:p>
        </p:txBody>
      </p:sp>
    </p:spTree>
    <p:extLst>
      <p:ext uri="{BB962C8B-B14F-4D97-AF65-F5344CB8AC3E}">
        <p14:creationId xmlns:p14="http://schemas.microsoft.com/office/powerpoint/2010/main" val="1717741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C877D7AD-FE94-1FA0-61DA-8F6CC3040F41}"/>
              </a:ext>
            </a:extLst>
          </p:cNvPr>
          <p:cNvSpPr>
            <a:spLocks noGrp="1"/>
          </p:cNvSpPr>
          <p:nvPr/>
        </p:nvSpPr>
        <p:spPr>
          <a:xfrm>
            <a:off x="805008" y="254547"/>
            <a:ext cx="5733401"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t>Kvietimo informacija</a:t>
            </a:r>
          </a:p>
          <a:p>
            <a:endParaRPr lang="en-LT" sz="3200" i="1" dirty="0">
              <a:effectLst>
                <a:outerShdw blurRad="38100" dist="38100" dir="2700000" algn="tl">
                  <a:srgbClr val="000000">
                    <a:alpha val="43137"/>
                  </a:srgbClr>
                </a:outerShdw>
              </a:effectLst>
            </a:endParaRPr>
          </a:p>
        </p:txBody>
      </p:sp>
      <p:sp>
        <p:nvSpPr>
          <p:cNvPr id="14" name="Pavadinimas 3">
            <a:extLst>
              <a:ext uri="{FF2B5EF4-FFF2-40B4-BE49-F238E27FC236}">
                <a16:creationId xmlns:a16="http://schemas.microsoft.com/office/drawing/2014/main" id="{BED5F18B-94AF-ABB9-C2C0-D341D6069BD0}"/>
              </a:ext>
            </a:extLst>
          </p:cNvPr>
          <p:cNvSpPr>
            <a:spLocks noGrp="1"/>
          </p:cNvSpPr>
          <p:nvPr>
            <p:ph type="title"/>
          </p:nvPr>
        </p:nvSpPr>
        <p:spPr>
          <a:xfrm>
            <a:off x="7077528" y="701901"/>
            <a:ext cx="4902646" cy="2031321"/>
          </a:xfrm>
          <a:prstGeom prst="rect">
            <a:avLst/>
          </a:prstGeom>
          <a:no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r>
              <a:rPr lang="lt-LT" sz="1800" dirty="0">
                <a:solidFill>
                  <a:srgbClr val="FFFFFF"/>
                </a:solidFill>
              </a:rPr>
              <a:t>Finansavimas skirtas </a:t>
            </a:r>
            <a:r>
              <a:rPr lang="lt-LT" sz="1800" b="0" dirty="0">
                <a:solidFill>
                  <a:srgbClr val="FFFFFF"/>
                </a:solidFill>
                <a:effectLst/>
              </a:rPr>
              <a:t>Vidurio ir vakarų Lietuvos regionui (VVL).</a:t>
            </a:r>
            <a:br>
              <a:rPr lang="lt-LT" sz="1800" b="0" dirty="0">
                <a:solidFill>
                  <a:srgbClr val="FFFFFF"/>
                </a:solidFill>
                <a:effectLst/>
              </a:rPr>
            </a:br>
            <a:br>
              <a:rPr lang="lt-LT" sz="1800" b="0" dirty="0">
                <a:solidFill>
                  <a:srgbClr val="FFFFFF"/>
                </a:solidFill>
                <a:effectLst/>
              </a:rPr>
            </a:br>
            <a:r>
              <a:rPr lang="lt-LT" sz="1800" b="0" dirty="0">
                <a:solidFill>
                  <a:srgbClr val="FFFFFF"/>
                </a:solidFill>
                <a:effectLst/>
              </a:rPr>
              <a:t>Projekto </a:t>
            </a:r>
            <a:r>
              <a:rPr lang="lt-LT" sz="1800" dirty="0">
                <a:solidFill>
                  <a:srgbClr val="FFFFFF"/>
                </a:solidFill>
              </a:rPr>
              <a:t>įgyvendinimo metu ir laikotarpiu po projekto finansavimo pabaigos (3/5 metus) projekto vykdytojo veiklos vykdymo vieta turi likti VVL.</a:t>
            </a:r>
            <a:endParaRPr lang="lt-LT" sz="1800" b="0" dirty="0">
              <a:solidFill>
                <a:srgbClr val="FFFFFF"/>
              </a:solidFill>
              <a:effectLst/>
            </a:endParaRPr>
          </a:p>
        </p:txBody>
      </p:sp>
      <p:pic>
        <p:nvPicPr>
          <p:cNvPr id="18" name="Paveikslėlis 17">
            <a:extLst>
              <a:ext uri="{FF2B5EF4-FFF2-40B4-BE49-F238E27FC236}">
                <a16:creationId xmlns:a16="http://schemas.microsoft.com/office/drawing/2014/main" id="{CAE79711-3ACC-B997-D2E7-B157EAF7082A}"/>
              </a:ext>
            </a:extLst>
          </p:cNvPr>
          <p:cNvPicPr>
            <a:picLocks noChangeAspect="1"/>
          </p:cNvPicPr>
          <p:nvPr/>
        </p:nvPicPr>
        <p:blipFill>
          <a:blip r:embed="rId2"/>
          <a:stretch>
            <a:fillRect/>
          </a:stretch>
        </p:blipFill>
        <p:spPr>
          <a:xfrm>
            <a:off x="6780633" y="2879937"/>
            <a:ext cx="5345191" cy="3270869"/>
          </a:xfrm>
          <a:prstGeom prst="rect">
            <a:avLst/>
          </a:prstGeom>
        </p:spPr>
      </p:pic>
      <p:sp>
        <p:nvSpPr>
          <p:cNvPr id="19" name="Pavadinimas 3">
            <a:extLst>
              <a:ext uri="{FF2B5EF4-FFF2-40B4-BE49-F238E27FC236}">
                <a16:creationId xmlns:a16="http://schemas.microsoft.com/office/drawing/2014/main" id="{724CBEB9-7B63-AA76-0513-74065578C78E}"/>
              </a:ext>
            </a:extLst>
          </p:cNvPr>
          <p:cNvSpPr txBox="1">
            <a:spLocks/>
          </p:cNvSpPr>
          <p:nvPr/>
        </p:nvSpPr>
        <p:spPr>
          <a:xfrm>
            <a:off x="10090451" y="6150806"/>
            <a:ext cx="2025445" cy="584771"/>
          </a:xfrm>
          <a:prstGeom prst="rect">
            <a:avLst/>
          </a:prstGeom>
          <a:solidFill>
            <a:srgbClr val="FFFFFF"/>
          </a:solidFill>
          <a:ln w="19050" cap="flat">
            <a:solidFill>
              <a:schemeClr val="bg1"/>
            </a:solidFill>
            <a:prstDash val="solid"/>
            <a:round/>
          </a:ln>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a:defRPr/>
            </a:lvl2pPr>
            <a:lvl3pPr>
              <a:defRPr/>
            </a:lvl3pPr>
            <a:lvl4pPr>
              <a:defRPr/>
            </a:lvl4pPr>
            <a:lvl5pPr>
              <a:defRPr/>
            </a:lvl5pPr>
            <a:lvl6pPr>
              <a:defRPr/>
            </a:lvl6pPr>
            <a:lvl7pPr>
              <a:defRPr/>
            </a:lvl7pPr>
            <a:lvl8pPr>
              <a:defRPr/>
            </a:lvl8pPr>
            <a:lvl9pPr>
              <a:defRPr/>
            </a:lvl9pPr>
          </a:lstStyle>
          <a:p>
            <a:r>
              <a:rPr lang="lt-LT" sz="1600" dirty="0">
                <a:solidFill>
                  <a:srgbClr val="FF0000"/>
                </a:solidFill>
              </a:rPr>
              <a:t>Nefinansuojama teritorija</a:t>
            </a:r>
          </a:p>
        </p:txBody>
      </p:sp>
      <p:sp>
        <p:nvSpPr>
          <p:cNvPr id="3" name="Turinio vietos rezervavimo ženklas 2">
            <a:extLst>
              <a:ext uri="{FF2B5EF4-FFF2-40B4-BE49-F238E27FC236}">
                <a16:creationId xmlns:a16="http://schemas.microsoft.com/office/drawing/2014/main" id="{B25B95C9-2D78-B534-D734-033E18F9859C}"/>
              </a:ext>
            </a:extLst>
          </p:cNvPr>
          <p:cNvSpPr>
            <a:spLocks noGrp="1"/>
          </p:cNvSpPr>
          <p:nvPr/>
        </p:nvSpPr>
        <p:spPr>
          <a:xfrm>
            <a:off x="200354" y="1842655"/>
            <a:ext cx="6429046" cy="4816562"/>
          </a:xfrm>
          <a:prstGeom prst="rect">
            <a:avLst/>
          </a:prstGeom>
        </p:spPr>
        <p:txBody>
          <a:bodyPr vert="horz" lIns="91440" tIns="45720" rIns="91440" bIns="45720" rtlCol="0" anchor="t">
            <a:noAutofit/>
          </a:bodyPr>
          <a:lstStyle>
            <a:lvl1pPr marL="0" indent="0" algn="l" defTabSz="914400" rtl="0" eaLnBrk="1" latinLnBrk="0" hangingPunct="1">
              <a:lnSpc>
                <a:spcPct val="80000"/>
              </a:lnSpc>
              <a:spcBef>
                <a:spcPts val="1000"/>
              </a:spcBef>
              <a:buFontTx/>
              <a:buNone/>
              <a:defRPr sz="13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lt-LT" sz="1800" b="1" dirty="0"/>
              <a:t>Kvietimo tikslas - </a:t>
            </a:r>
            <a:r>
              <a:rPr lang="lt-LT" sz="1800" dirty="0"/>
              <a:t>skatinti aukštos pridėtinės vertės tiesiogines užsienio investicijas (toliau – TUI): mokslinių tyrimų ir eksperimentinės plėtros (toliau – MTEP) vykdymą ir bendradarbiavimą bei technologijų perdavimą tarp didelių įmonių ir labai mažų, mažų ir vidutinių įmonių (toliau – MVĮ) technologijų ir inovacijų srityse (Vidurio ir vakarų Lietuvos regionas)</a:t>
            </a:r>
          </a:p>
          <a:p>
            <a:endParaRPr lang="en-US" sz="1800" dirty="0"/>
          </a:p>
          <a:p>
            <a:pPr>
              <a:lnSpc>
                <a:spcPct val="100000"/>
              </a:lnSpc>
            </a:pPr>
            <a:endParaRPr lang="lt-LT" sz="1800" dirty="0"/>
          </a:p>
          <a:p>
            <a:pPr>
              <a:lnSpc>
                <a:spcPct val="100000"/>
              </a:lnSpc>
            </a:pPr>
            <a:endParaRPr lang="lt-LT" sz="1800" dirty="0">
              <a:solidFill>
                <a:srgbClr val="302757"/>
              </a:solidFill>
              <a:cs typeface="Times New Roman"/>
            </a:endParaRPr>
          </a:p>
          <a:p>
            <a:pPr>
              <a:lnSpc>
                <a:spcPct val="100000"/>
              </a:lnSpc>
              <a:spcBef>
                <a:spcPts val="300"/>
              </a:spcBef>
            </a:pPr>
            <a:r>
              <a:rPr lang="lt-LT" sz="1800" b="1" dirty="0">
                <a:solidFill>
                  <a:srgbClr val="302757"/>
                </a:solidFill>
                <a:cs typeface="Times New Roman"/>
              </a:rPr>
              <a:t>Remiamos veiklos:</a:t>
            </a:r>
            <a:endParaRPr lang="en-US" sz="1800" dirty="0">
              <a:solidFill>
                <a:srgbClr val="000000"/>
              </a:solidFill>
              <a:cs typeface="Times New Roman"/>
            </a:endParaRPr>
          </a:p>
          <a:p>
            <a:pPr marL="171450" indent="-171450">
              <a:lnSpc>
                <a:spcPct val="100000"/>
              </a:lnSpc>
              <a:spcBef>
                <a:spcPts val="300"/>
              </a:spcBef>
              <a:buFont typeface="Wingdings,Sans-Serif"/>
              <a:buChar char="§"/>
            </a:pPr>
            <a:r>
              <a:rPr lang="en-US" sz="1800" dirty="0">
                <a:solidFill>
                  <a:srgbClr val="302757"/>
                </a:solidFill>
                <a:cs typeface="Times New Roman"/>
              </a:rPr>
              <a:t> </a:t>
            </a:r>
            <a:r>
              <a:rPr lang="lt-LT" sz="1800" dirty="0">
                <a:solidFill>
                  <a:srgbClr val="302757"/>
                </a:solidFill>
                <a:cs typeface="Times New Roman"/>
              </a:rPr>
              <a:t>Taikomųjų mokslinių tyrimų ir eksperimentinės plėtros (MTEP) veiklos</a:t>
            </a:r>
            <a:endParaRPr lang="en-US" sz="1800" dirty="0">
              <a:solidFill>
                <a:srgbClr val="000000"/>
              </a:solidFill>
              <a:cs typeface="Times New Roman"/>
            </a:endParaRPr>
          </a:p>
          <a:p>
            <a:pPr marL="171450" indent="-171450">
              <a:lnSpc>
                <a:spcPct val="100000"/>
              </a:lnSpc>
              <a:spcBef>
                <a:spcPts val="300"/>
              </a:spcBef>
              <a:buFont typeface="Wingdings,Sans-Serif"/>
              <a:buChar char="§"/>
            </a:pPr>
            <a:r>
              <a:rPr lang="en-US" sz="1800" dirty="0">
                <a:solidFill>
                  <a:srgbClr val="302757"/>
                </a:solidFill>
                <a:cs typeface="Times New Roman"/>
              </a:rPr>
              <a:t> </a:t>
            </a:r>
            <a:r>
              <a:rPr lang="lt-LT" sz="1800" dirty="0">
                <a:solidFill>
                  <a:srgbClr val="302757"/>
                </a:solidFill>
                <a:cs typeface="Times New Roman"/>
              </a:rPr>
              <a:t>Patentavimo veikla</a:t>
            </a:r>
            <a:endParaRPr lang="en-US" sz="1800" dirty="0">
              <a:solidFill>
                <a:srgbClr val="000000"/>
              </a:solidFill>
              <a:cs typeface="Times New Roman"/>
            </a:endParaRPr>
          </a:p>
          <a:p>
            <a:pPr>
              <a:lnSpc>
                <a:spcPct val="100000"/>
              </a:lnSpc>
              <a:spcBef>
                <a:spcPts val="300"/>
              </a:spcBef>
            </a:pPr>
            <a:endParaRPr lang="en-US" sz="1800" dirty="0">
              <a:solidFill>
                <a:srgbClr val="000000"/>
              </a:solidFill>
              <a:cs typeface="Times New Roman"/>
            </a:endParaRPr>
          </a:p>
        </p:txBody>
      </p:sp>
      <p:sp>
        <p:nvSpPr>
          <p:cNvPr id="2" name="Stačiakampis 1">
            <a:extLst>
              <a:ext uri="{FF2B5EF4-FFF2-40B4-BE49-F238E27FC236}">
                <a16:creationId xmlns:a16="http://schemas.microsoft.com/office/drawing/2014/main" id="{559E8315-165E-0DEA-C8B8-FE46DF4FCDCB}"/>
              </a:ext>
            </a:extLst>
          </p:cNvPr>
          <p:cNvSpPr/>
          <p:nvPr/>
        </p:nvSpPr>
        <p:spPr>
          <a:xfrm>
            <a:off x="11596255" y="5791200"/>
            <a:ext cx="193963" cy="1385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ln>
                <a:solidFill>
                  <a:schemeClr val="bg1"/>
                </a:solidFill>
              </a:ln>
              <a:solidFill>
                <a:schemeClr val="bg1"/>
              </a:solidFill>
            </a:endParaRPr>
          </a:p>
        </p:txBody>
      </p:sp>
    </p:spTree>
    <p:extLst>
      <p:ext uri="{BB962C8B-B14F-4D97-AF65-F5344CB8AC3E}">
        <p14:creationId xmlns:p14="http://schemas.microsoft.com/office/powerpoint/2010/main" val="726098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F19CD-3BCC-7343-9FA7-FC632238D299}"/>
              </a:ext>
            </a:extLst>
          </p:cNvPr>
          <p:cNvSpPr>
            <a:spLocks noGrp="1"/>
          </p:cNvSpPr>
          <p:nvPr>
            <p:ph type="ctrTitle"/>
          </p:nvPr>
        </p:nvSpPr>
        <p:spPr>
          <a:xfrm>
            <a:off x="1013791" y="358014"/>
            <a:ext cx="10769715" cy="758141"/>
          </a:xfrm>
        </p:spPr>
        <p:txBody>
          <a:bodyPr/>
          <a:lstStyle/>
          <a:p>
            <a:r>
              <a:rPr lang="lt-LT" sz="3200" b="1" dirty="0"/>
              <a:t>TUI </a:t>
            </a:r>
            <a:r>
              <a:rPr lang="lt-LT" sz="3200" b="1" dirty="0" err="1"/>
              <a:t>Invest</a:t>
            </a:r>
            <a:r>
              <a:rPr lang="lt-LT" sz="3200" dirty="0"/>
              <a:t> pateiktų PĮP duomenys</a:t>
            </a:r>
            <a:endParaRPr lang="en-LT" sz="3200" dirty="0"/>
          </a:p>
        </p:txBody>
      </p:sp>
      <p:graphicFrame>
        <p:nvGraphicFramePr>
          <p:cNvPr id="11" name="Chart 10">
            <a:extLst>
              <a:ext uri="{FF2B5EF4-FFF2-40B4-BE49-F238E27FC236}">
                <a16:creationId xmlns:a16="http://schemas.microsoft.com/office/drawing/2014/main" id="{671AD980-4F34-B94E-8751-23E254722B59}"/>
              </a:ext>
            </a:extLst>
          </p:cNvPr>
          <p:cNvGraphicFramePr/>
          <p:nvPr/>
        </p:nvGraphicFramePr>
        <p:xfrm>
          <a:off x="408494" y="2045794"/>
          <a:ext cx="5057585" cy="4454191"/>
        </p:xfrm>
        <a:graphic>
          <a:graphicData uri="http://schemas.openxmlformats.org/drawingml/2006/chart">
            <c:chart xmlns:c="http://schemas.openxmlformats.org/drawingml/2006/chart" xmlns:r="http://schemas.openxmlformats.org/officeDocument/2006/relationships" r:id="rId2"/>
          </a:graphicData>
        </a:graphic>
      </p:graphicFrame>
      <p:sp>
        <p:nvSpPr>
          <p:cNvPr id="20" name="Stačiakampis 19">
            <a:extLst>
              <a:ext uri="{FF2B5EF4-FFF2-40B4-BE49-F238E27FC236}">
                <a16:creationId xmlns:a16="http://schemas.microsoft.com/office/drawing/2014/main" id="{414A80BC-67EF-3725-FA09-88F7EC07E435}"/>
              </a:ext>
            </a:extLst>
          </p:cNvPr>
          <p:cNvSpPr/>
          <p:nvPr/>
        </p:nvSpPr>
        <p:spPr>
          <a:xfrm>
            <a:off x="6096000" y="2130356"/>
            <a:ext cx="5313680" cy="408756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lt-LT" sz="2000" dirty="0">
                <a:solidFill>
                  <a:srgbClr val="302957"/>
                </a:solidFill>
                <a:latin typeface="Verdana" panose="020B0604030504040204" pitchFamily="34" charset="0"/>
                <a:ea typeface="Verdana" panose="020B0604030504040204" pitchFamily="34" charset="0"/>
              </a:rPr>
              <a:t>  </a:t>
            </a:r>
            <a:r>
              <a:rPr lang="lt-LT" sz="2000" u="sng" dirty="0">
                <a:solidFill>
                  <a:srgbClr val="302957"/>
                </a:solidFill>
                <a:latin typeface="Verdana" panose="020B0604030504040204" pitchFamily="34" charset="0"/>
                <a:ea typeface="Verdana" panose="020B0604030504040204" pitchFamily="34" charset="0"/>
              </a:rPr>
              <a:t>Viso pateikti 25 PĮP:</a:t>
            </a:r>
          </a:p>
          <a:p>
            <a:pPr marL="285750" indent="-285750">
              <a:buFontTx/>
              <a:buChar char="-"/>
            </a:pPr>
            <a:endParaRPr lang="lt-LT" sz="2000" dirty="0">
              <a:solidFill>
                <a:srgbClr val="302957"/>
              </a:solidFill>
              <a:latin typeface="Verdana" panose="020B0604030504040204" pitchFamily="34" charset="0"/>
              <a:ea typeface="Verdana" panose="020B0604030504040204" pitchFamily="34" charset="0"/>
            </a:endParaRPr>
          </a:p>
          <a:p>
            <a:pPr marL="285750" indent="-285750">
              <a:buFontTx/>
              <a:buChar char="-"/>
            </a:pPr>
            <a:r>
              <a:rPr lang="lt-LT" sz="2000" dirty="0">
                <a:solidFill>
                  <a:srgbClr val="302957"/>
                </a:solidFill>
                <a:latin typeface="Verdana" panose="020B0604030504040204" pitchFamily="34" charset="0"/>
                <a:ea typeface="Verdana" panose="020B0604030504040204" pitchFamily="34" charset="0"/>
              </a:rPr>
              <a:t>Projektai su partneriais – 15 (11 - privatūs juridiniai asmenys, 4 - MSĮ)</a:t>
            </a:r>
          </a:p>
          <a:p>
            <a:pPr marL="285750" indent="-285750">
              <a:buFontTx/>
              <a:buChar char="-"/>
            </a:pPr>
            <a:endParaRPr lang="lt-LT" sz="2000" dirty="0">
              <a:solidFill>
                <a:srgbClr val="302957"/>
              </a:solidFill>
              <a:latin typeface="Verdana" panose="020B0604030504040204" pitchFamily="34" charset="0"/>
              <a:ea typeface="Verdana" panose="020B0604030504040204" pitchFamily="34" charset="0"/>
            </a:endParaRPr>
          </a:p>
          <a:p>
            <a:pPr marL="285750" indent="-285750">
              <a:buFontTx/>
              <a:buChar char="-"/>
            </a:pPr>
            <a:r>
              <a:rPr lang="lt-LT" sz="2000" dirty="0">
                <a:solidFill>
                  <a:srgbClr val="302957"/>
                </a:solidFill>
                <a:latin typeface="Verdana" panose="020B0604030504040204" pitchFamily="34" charset="0"/>
                <a:ea typeface="Verdana" panose="020B0604030504040204" pitchFamily="34" charset="0"/>
              </a:rPr>
              <a:t>Projektai, kuriuose numatyta patentavimo veikla – 0</a:t>
            </a:r>
          </a:p>
        </p:txBody>
      </p:sp>
    </p:spTree>
    <p:extLst>
      <p:ext uri="{BB962C8B-B14F-4D97-AF65-F5344CB8AC3E}">
        <p14:creationId xmlns:p14="http://schemas.microsoft.com/office/powerpoint/2010/main" val="3413751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tačiakampis: suapvalinti kampai 5">
            <a:extLst>
              <a:ext uri="{FF2B5EF4-FFF2-40B4-BE49-F238E27FC236}">
                <a16:creationId xmlns:a16="http://schemas.microsoft.com/office/drawing/2014/main" id="{76110487-0FB4-8906-3920-6862AA39D953}"/>
              </a:ext>
            </a:extLst>
          </p:cNvPr>
          <p:cNvSpPr/>
          <p:nvPr/>
        </p:nvSpPr>
        <p:spPr>
          <a:xfrm>
            <a:off x="623447" y="1638026"/>
            <a:ext cx="6165734" cy="2106412"/>
          </a:xfrm>
          <a:prstGeom prst="roundRect">
            <a:avLst/>
          </a:prstGeom>
          <a:solidFill>
            <a:schemeClr val="bg1"/>
          </a:solidFill>
          <a:ln>
            <a:solidFill>
              <a:schemeClr val="tx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8" name="Pavadinimas 7">
            <a:extLst>
              <a:ext uri="{FF2B5EF4-FFF2-40B4-BE49-F238E27FC236}">
                <a16:creationId xmlns:a16="http://schemas.microsoft.com/office/drawing/2014/main" id="{2757E015-2B29-13D4-6552-DC16203DD3AC}"/>
              </a:ext>
            </a:extLst>
          </p:cNvPr>
          <p:cNvSpPr>
            <a:spLocks noGrp="1"/>
          </p:cNvSpPr>
          <p:nvPr>
            <p:ph type="title"/>
          </p:nvPr>
        </p:nvSpPr>
        <p:spPr>
          <a:xfrm>
            <a:off x="873760" y="352438"/>
            <a:ext cx="6394476" cy="1063407"/>
          </a:xfrm>
        </p:spPr>
        <p:txBody>
          <a:bodyPr>
            <a:noAutofit/>
          </a:bodyPr>
          <a:lstStyle/>
          <a:p>
            <a:r>
              <a:rPr lang="lt-LT" sz="3200" b="1" dirty="0"/>
              <a:t>Vertinimo rezultatai</a:t>
            </a:r>
          </a:p>
        </p:txBody>
      </p:sp>
      <p:sp>
        <p:nvSpPr>
          <p:cNvPr id="12" name="Teksto vietos rezervavimo ženklas 11">
            <a:extLst>
              <a:ext uri="{FF2B5EF4-FFF2-40B4-BE49-F238E27FC236}">
                <a16:creationId xmlns:a16="http://schemas.microsoft.com/office/drawing/2014/main" id="{F81B4983-D985-5D32-C36A-0275B3E96D49}"/>
              </a:ext>
            </a:extLst>
          </p:cNvPr>
          <p:cNvSpPr>
            <a:spLocks noGrp="1"/>
          </p:cNvSpPr>
          <p:nvPr>
            <p:ph type="body" sz="half" idx="10"/>
          </p:nvPr>
        </p:nvSpPr>
        <p:spPr>
          <a:xfrm>
            <a:off x="680720" y="1706880"/>
            <a:ext cx="5856268" cy="2509885"/>
          </a:xfrm>
        </p:spPr>
        <p:txBody>
          <a:bodyPr>
            <a:normAutofit/>
          </a:bodyPr>
          <a:lstStyle/>
          <a:p>
            <a:pPr marL="171450" indent="-171450">
              <a:buFont typeface="Wingdings" panose="05000000000000000000" pitchFamily="2" charset="2"/>
              <a:buChar char="Ø"/>
            </a:pPr>
            <a:r>
              <a:rPr lang="lt-LT" sz="1600" dirty="0"/>
              <a:t>17 teigiamai įvertintų PĮP</a:t>
            </a:r>
          </a:p>
          <a:p>
            <a:pPr marL="171450" indent="-171450">
              <a:buFont typeface="Wingdings" panose="05000000000000000000" pitchFamily="2" charset="2"/>
              <a:buChar char="Ø"/>
            </a:pPr>
            <a:r>
              <a:rPr lang="lt-LT" sz="1600" dirty="0"/>
              <a:t> 8 neigiamai įvertinti PĮP</a:t>
            </a:r>
          </a:p>
          <a:p>
            <a:pPr marL="171450" indent="-171450">
              <a:buFont typeface="Wingdings" panose="05000000000000000000" pitchFamily="2" charset="2"/>
              <a:buChar char="Ø"/>
            </a:pPr>
            <a:r>
              <a:rPr lang="lt-LT" sz="1600" dirty="0"/>
              <a:t> Tinkamos išlaidos - 24.103.596,66 Eur</a:t>
            </a:r>
          </a:p>
          <a:p>
            <a:pPr marL="171450" indent="-171450">
              <a:buFont typeface="Wingdings" panose="05000000000000000000" pitchFamily="2" charset="2"/>
              <a:buChar char="Ø"/>
            </a:pPr>
            <a:r>
              <a:rPr lang="lt-LT" sz="1600" dirty="0"/>
              <a:t> Prašoma finansavimo suma - </a:t>
            </a:r>
            <a:r>
              <a:rPr lang="lt-LT" sz="1600" dirty="0">
                <a:solidFill>
                  <a:srgbClr val="00194C"/>
                </a:solidFill>
                <a:latin typeface="Verdana" panose="020B0604030504040204" pitchFamily="34" charset="0"/>
                <a:ea typeface="Verdana" panose="020B0604030504040204" pitchFamily="34" charset="0"/>
              </a:rPr>
              <a:t>15.341.402,76 Eur</a:t>
            </a:r>
            <a:endParaRPr lang="lt-LT" sz="1600" dirty="0"/>
          </a:p>
        </p:txBody>
      </p:sp>
      <p:graphicFrame>
        <p:nvGraphicFramePr>
          <p:cNvPr id="22" name="Diagrama 21">
            <a:extLst>
              <a:ext uri="{FF2B5EF4-FFF2-40B4-BE49-F238E27FC236}">
                <a16:creationId xmlns:a16="http://schemas.microsoft.com/office/drawing/2014/main" id="{237C8B80-261B-AA79-9E2E-816F7AEDAF37}"/>
              </a:ext>
            </a:extLst>
          </p:cNvPr>
          <p:cNvGraphicFramePr/>
          <p:nvPr/>
        </p:nvGraphicFramePr>
        <p:xfrm>
          <a:off x="7665506" y="574599"/>
          <a:ext cx="4415244" cy="6126475"/>
        </p:xfrm>
        <a:graphic>
          <a:graphicData uri="http://schemas.openxmlformats.org/drawingml/2006/chart">
            <c:chart xmlns:c="http://schemas.openxmlformats.org/drawingml/2006/chart" xmlns:r="http://schemas.openxmlformats.org/officeDocument/2006/relationships" r:id="rId2"/>
          </a:graphicData>
        </a:graphic>
      </p:graphicFrame>
      <p:pic>
        <p:nvPicPr>
          <p:cNvPr id="3" name="Grafinis elementas 2" descr="Coins with solid fill">
            <a:extLst>
              <a:ext uri="{FF2B5EF4-FFF2-40B4-BE49-F238E27FC236}">
                <a16:creationId xmlns:a16="http://schemas.microsoft.com/office/drawing/2014/main" id="{265AE1AA-B890-3DDC-3109-95AED4F0EC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53835" y="884141"/>
            <a:ext cx="914400" cy="914400"/>
          </a:xfrm>
          <a:prstGeom prst="rect">
            <a:avLst/>
          </a:prstGeom>
        </p:spPr>
      </p:pic>
      <p:graphicFrame>
        <p:nvGraphicFramePr>
          <p:cNvPr id="2" name="Lentelė 1">
            <a:extLst>
              <a:ext uri="{FF2B5EF4-FFF2-40B4-BE49-F238E27FC236}">
                <a16:creationId xmlns:a16="http://schemas.microsoft.com/office/drawing/2014/main" id="{76E910C3-FE38-71AE-8F67-CE5F19F2DA7D}"/>
              </a:ext>
            </a:extLst>
          </p:cNvPr>
          <p:cNvGraphicFramePr>
            <a:graphicFrameLocks noGrp="1"/>
          </p:cNvGraphicFramePr>
          <p:nvPr>
            <p:extLst>
              <p:ext uri="{D42A27DB-BD31-4B8C-83A1-F6EECF244321}">
                <p14:modId xmlns:p14="http://schemas.microsoft.com/office/powerpoint/2010/main" val="2064303216"/>
              </p:ext>
            </p:extLst>
          </p:nvPr>
        </p:nvGraphicFramePr>
        <p:xfrm>
          <a:off x="623447" y="4773465"/>
          <a:ext cx="6112566" cy="1378814"/>
        </p:xfrm>
        <a:graphic>
          <a:graphicData uri="http://schemas.openxmlformats.org/drawingml/2006/table">
            <a:tbl>
              <a:tblPr firstRow="1" bandRow="1">
                <a:tableStyleId>{FABFCF23-3B69-468F-B69F-88F6DE6A72F2}</a:tableStyleId>
              </a:tblPr>
              <a:tblGrid>
                <a:gridCol w="4735370">
                  <a:extLst>
                    <a:ext uri="{9D8B030D-6E8A-4147-A177-3AD203B41FA5}">
                      <a16:colId xmlns:a16="http://schemas.microsoft.com/office/drawing/2014/main" val="1027844171"/>
                    </a:ext>
                  </a:extLst>
                </a:gridCol>
                <a:gridCol w="1377196">
                  <a:extLst>
                    <a:ext uri="{9D8B030D-6E8A-4147-A177-3AD203B41FA5}">
                      <a16:colId xmlns:a16="http://schemas.microsoft.com/office/drawing/2014/main" val="3275194864"/>
                    </a:ext>
                  </a:extLst>
                </a:gridCol>
              </a:tblGrid>
              <a:tr h="369367">
                <a:tc>
                  <a:txBody>
                    <a:bodyPr/>
                    <a:lstStyle/>
                    <a:p>
                      <a:r>
                        <a:rPr lang="lt-LT" dirty="0"/>
                        <a:t>Sveikatos technologijos ir biotechnologijos</a:t>
                      </a:r>
                    </a:p>
                  </a:txBody>
                  <a:tcPr/>
                </a:tc>
                <a:tc>
                  <a:txBody>
                    <a:bodyPr/>
                    <a:lstStyle/>
                    <a:p>
                      <a:r>
                        <a:rPr lang="lt-LT" dirty="0"/>
                        <a:t>3 PĮP</a:t>
                      </a:r>
                    </a:p>
                  </a:txBody>
                  <a:tcPr/>
                </a:tc>
                <a:extLst>
                  <a:ext uri="{0D108BD9-81ED-4DB2-BD59-A6C34878D82A}">
                    <a16:rowId xmlns:a16="http://schemas.microsoft.com/office/drawing/2014/main" val="4251800477"/>
                  </a:ext>
                </a:extLst>
              </a:tr>
              <a:tr h="369367">
                <a:tc>
                  <a:txBody>
                    <a:bodyPr/>
                    <a:lstStyle/>
                    <a:p>
                      <a:r>
                        <a:rPr lang="pt-BR" dirty="0"/>
                        <a:t>Nauji gamybos procesai, medžiagos ir technologijos</a:t>
                      </a:r>
                      <a:endParaRPr lang="lt-LT" dirty="0"/>
                    </a:p>
                  </a:txBody>
                  <a:tcPr/>
                </a:tc>
                <a:tc>
                  <a:txBody>
                    <a:bodyPr/>
                    <a:lstStyle/>
                    <a:p>
                      <a:r>
                        <a:rPr lang="lt-LT" dirty="0"/>
                        <a:t>2 PĮP</a:t>
                      </a:r>
                    </a:p>
                  </a:txBody>
                  <a:tcPr/>
                </a:tc>
                <a:extLst>
                  <a:ext uri="{0D108BD9-81ED-4DB2-BD59-A6C34878D82A}">
                    <a16:rowId xmlns:a16="http://schemas.microsoft.com/office/drawing/2014/main" val="2190822288"/>
                  </a:ext>
                </a:extLst>
              </a:tr>
              <a:tr h="369367">
                <a:tc>
                  <a:txBody>
                    <a:bodyPr/>
                    <a:lstStyle/>
                    <a:p>
                      <a:r>
                        <a:rPr lang="lt-LT" dirty="0"/>
                        <a:t>Informacinės ir ryšių technologijos</a:t>
                      </a:r>
                    </a:p>
                  </a:txBody>
                  <a:tcPr/>
                </a:tc>
                <a:tc>
                  <a:txBody>
                    <a:bodyPr/>
                    <a:lstStyle/>
                    <a:p>
                      <a:r>
                        <a:rPr lang="lt-LT" dirty="0"/>
                        <a:t>12 PĮP</a:t>
                      </a:r>
                    </a:p>
                  </a:txBody>
                  <a:tcPr/>
                </a:tc>
                <a:extLst>
                  <a:ext uri="{0D108BD9-81ED-4DB2-BD59-A6C34878D82A}">
                    <a16:rowId xmlns:a16="http://schemas.microsoft.com/office/drawing/2014/main" val="2273978114"/>
                  </a:ext>
                </a:extLst>
              </a:tr>
            </a:tbl>
          </a:graphicData>
        </a:graphic>
      </p:graphicFrame>
      <p:sp>
        <p:nvSpPr>
          <p:cNvPr id="5" name="TextBox 4">
            <a:extLst>
              <a:ext uri="{FF2B5EF4-FFF2-40B4-BE49-F238E27FC236}">
                <a16:creationId xmlns:a16="http://schemas.microsoft.com/office/drawing/2014/main" id="{8C909F6B-5ACD-026C-7CFA-4DDFDDBA5A35}"/>
              </a:ext>
            </a:extLst>
          </p:cNvPr>
          <p:cNvSpPr txBox="1"/>
          <p:nvPr/>
        </p:nvSpPr>
        <p:spPr>
          <a:xfrm>
            <a:off x="641111" y="4127134"/>
            <a:ext cx="6094902" cy="646331"/>
          </a:xfrm>
          <a:prstGeom prst="rect">
            <a:avLst/>
          </a:prstGeom>
          <a:noFill/>
        </p:spPr>
        <p:txBody>
          <a:bodyPr wrap="square">
            <a:spAutoFit/>
          </a:bodyPr>
          <a:lstStyle/>
          <a:p>
            <a:r>
              <a:rPr lang="lt-LT" dirty="0">
                <a:solidFill>
                  <a:schemeClr val="tx2">
                    <a:lumMod val="25000"/>
                  </a:schemeClr>
                </a:solidFill>
              </a:rPr>
              <a:t>Pasiskirstymas pagal Sumanios specializacijos* MTEPI prioritetus ir tematikas:</a:t>
            </a:r>
          </a:p>
        </p:txBody>
      </p:sp>
      <p:sp>
        <p:nvSpPr>
          <p:cNvPr id="9" name="TextBox 8">
            <a:extLst>
              <a:ext uri="{FF2B5EF4-FFF2-40B4-BE49-F238E27FC236}">
                <a16:creationId xmlns:a16="http://schemas.microsoft.com/office/drawing/2014/main" id="{A1AF8EF0-9366-6B1F-25EB-BBD15D087D01}"/>
              </a:ext>
            </a:extLst>
          </p:cNvPr>
          <p:cNvSpPr txBox="1"/>
          <p:nvPr/>
        </p:nvSpPr>
        <p:spPr>
          <a:xfrm>
            <a:off x="561403" y="6152279"/>
            <a:ext cx="6094902" cy="430887"/>
          </a:xfrm>
          <a:prstGeom prst="rect">
            <a:avLst/>
          </a:prstGeom>
          <a:noFill/>
        </p:spPr>
        <p:txBody>
          <a:bodyPr wrap="square">
            <a:spAutoFit/>
          </a:bodyPr>
          <a:lstStyle/>
          <a:p>
            <a:r>
              <a:rPr lang="lt-LT" sz="1100" dirty="0">
                <a:latin typeface="Verdana" panose="020B0604030504040204" pitchFamily="34" charset="0"/>
                <a:ea typeface="Verdana" panose="020B0604030504040204" pitchFamily="34" charset="0"/>
              </a:rPr>
              <a:t>* </a:t>
            </a:r>
            <a:r>
              <a:rPr lang="lt-LT" sz="1100" dirty="0">
                <a:effectLst/>
                <a:latin typeface="Verdana" panose="020B0604030504040204" pitchFamily="34" charset="0"/>
                <a:ea typeface="Verdana" panose="020B0604030504040204" pitchFamily="34" charset="0"/>
              </a:rPr>
              <a:t>Mokslinių tyrimų ir eksperimentinės plėtros ir inovacijų (sumaniosios specializacijos) koncepcija </a:t>
            </a:r>
            <a:r>
              <a:rPr lang="lt-LT" sz="1100" dirty="0">
                <a:solidFill>
                  <a:srgbClr val="302957"/>
                </a:solidFill>
                <a:effectLst/>
                <a:latin typeface="Verdana" panose="020B0604030504040204" pitchFamily="34" charset="0"/>
                <a:ea typeface="Verdana" panose="020B0604030504040204" pitchFamily="34" charset="0"/>
              </a:rPr>
              <a:t>(</a:t>
            </a:r>
            <a:r>
              <a:rPr lang="lt-LT" sz="1100" dirty="0">
                <a:solidFill>
                  <a:srgbClr val="302957"/>
                </a:solidFill>
                <a:effectLst/>
                <a:latin typeface="Verdana" panose="020B0604030504040204" pitchFamily="34" charset="0"/>
                <a:ea typeface="Verdana" panose="020B0604030504040204" pitchFamily="34" charset="0"/>
                <a:hlinkClick r:id="rId5">
                  <a:extLst>
                    <a:ext uri="{A12FA001-AC4F-418D-AE19-62706E023703}">
                      <ahyp:hlinkClr xmlns:ahyp="http://schemas.microsoft.com/office/drawing/2018/hyperlinkcolor" val="tx"/>
                    </a:ext>
                  </a:extLst>
                </a:hlinkClick>
              </a:rPr>
              <a:t>nuoroda</a:t>
            </a:r>
            <a:r>
              <a:rPr lang="lt-LT" sz="1100" dirty="0">
                <a:solidFill>
                  <a:srgbClr val="302957"/>
                </a:solidFill>
                <a:effectLst/>
                <a:latin typeface="Verdana" panose="020B0604030504040204" pitchFamily="34" charset="0"/>
                <a:ea typeface="Verdana" panose="020B0604030504040204" pitchFamily="34" charset="0"/>
              </a:rPr>
              <a:t>)</a:t>
            </a:r>
            <a:endParaRPr lang="lt-LT" sz="11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575447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4713B58-7133-E73D-1473-A6EED2D50CED}"/>
              </a:ext>
            </a:extLst>
          </p:cNvPr>
          <p:cNvSpPr txBox="1">
            <a:spLocks/>
          </p:cNvSpPr>
          <p:nvPr/>
        </p:nvSpPr>
        <p:spPr>
          <a:xfrm>
            <a:off x="7166649" y="1823164"/>
            <a:ext cx="4635710" cy="2791506"/>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b="1" i="1" dirty="0"/>
              <a:t>Projektų įgyvendinimo reglamentavimas</a:t>
            </a:r>
          </a:p>
        </p:txBody>
      </p:sp>
      <p:sp>
        <p:nvSpPr>
          <p:cNvPr id="10" name="Text Placeholder 3">
            <a:extLst>
              <a:ext uri="{FF2B5EF4-FFF2-40B4-BE49-F238E27FC236}">
                <a16:creationId xmlns:a16="http://schemas.microsoft.com/office/drawing/2014/main" id="{93E39DCE-B6EA-054F-8BF9-C1E4494205DB}"/>
              </a:ext>
            </a:extLst>
          </p:cNvPr>
          <p:cNvSpPr>
            <a:spLocks noGrp="1"/>
          </p:cNvSpPr>
          <p:nvPr>
            <p:ph type="body" sz="half" idx="2"/>
          </p:nvPr>
        </p:nvSpPr>
        <p:spPr>
          <a:xfrm>
            <a:off x="147711" y="1330769"/>
            <a:ext cx="6382298" cy="5302223"/>
          </a:xfrm>
        </p:spPr>
        <p:txBody>
          <a:bodyPr vert="horz" lIns="91440" tIns="45720" rIns="91440" bIns="45720" rtlCol="0" anchor="t">
            <a:noAutofit/>
          </a:bodyPr>
          <a:lstStyle/>
          <a:p>
            <a:pPr marL="285750" lvl="0" indent="-285750">
              <a:buSzPct val="150000"/>
              <a:buFont typeface="Wingdings" panose="05000000000000000000" pitchFamily="2" charset="2"/>
              <a:buChar char="§"/>
            </a:pPr>
            <a:r>
              <a:rPr lang="lt-LT" sz="2000" b="1" dirty="0">
                <a:solidFill>
                  <a:srgbClr val="302957"/>
                </a:solidFill>
                <a:hlinkClick r:id="rId2">
                  <a:extLst>
                    <a:ext uri="{A12FA001-AC4F-418D-AE19-62706E023703}">
                      <ahyp:hlinkClr xmlns:ahyp="http://schemas.microsoft.com/office/drawing/2018/hyperlinkcolor" val="tx"/>
                    </a:ext>
                  </a:extLst>
                </a:hlinkClick>
              </a:rPr>
              <a:t>Projektų administravimo ir finansavimo taisyklės</a:t>
            </a:r>
            <a:r>
              <a:rPr lang="en-US" sz="2000" b="1" dirty="0">
                <a:solidFill>
                  <a:srgbClr val="302957"/>
                </a:solidFill>
              </a:rPr>
              <a:t> (PAFT)</a:t>
            </a:r>
            <a:r>
              <a:rPr lang="lt-LT" sz="2000" dirty="0">
                <a:solidFill>
                  <a:srgbClr val="302957"/>
                </a:solidFill>
              </a:rPr>
              <a:t>, patvirtintos LR finansų ministro 2022 m. birželio 22 d. įsakymu Nr. 1K-237;</a:t>
            </a:r>
            <a:endParaRPr lang="en-US" sz="2000" dirty="0">
              <a:solidFill>
                <a:srgbClr val="302957"/>
              </a:solidFill>
            </a:endParaRPr>
          </a:p>
          <a:p>
            <a:pPr marL="285750" lvl="0" indent="-285750">
              <a:buSzPct val="150000"/>
              <a:buFont typeface="Wingdings" panose="05000000000000000000" pitchFamily="2" charset="2"/>
              <a:buChar char="§"/>
            </a:pPr>
            <a:r>
              <a:rPr lang="lt-LT" sz="2000" b="1" dirty="0">
                <a:solidFill>
                  <a:schemeClr val="tx2">
                    <a:lumMod val="25000"/>
                  </a:schemeClr>
                </a:solidFill>
                <a:hlinkClick r:id="rId3">
                  <a:extLst>
                    <a:ext uri="{A12FA001-AC4F-418D-AE19-62706E023703}">
                      <ahyp:hlinkClr xmlns:ahyp="http://schemas.microsoft.com/office/drawing/2018/hyperlinkcolor" val="tx"/>
                    </a:ext>
                  </a:extLst>
                </a:hlinkClick>
              </a:rPr>
              <a:t>Kvietimo</a:t>
            </a:r>
            <a:r>
              <a:rPr lang="en-US" sz="2000" b="1" dirty="0">
                <a:solidFill>
                  <a:schemeClr val="tx2">
                    <a:lumMod val="25000"/>
                  </a:schemeClr>
                </a:solidFill>
                <a:hlinkClick r:id="rId3">
                  <a:extLst>
                    <a:ext uri="{A12FA001-AC4F-418D-AE19-62706E023703}">
                      <ahyp:hlinkClr xmlns:ahyp="http://schemas.microsoft.com/office/drawing/2018/hyperlinkcolor" val="tx"/>
                    </a:ext>
                  </a:extLst>
                </a:hlinkClick>
              </a:rPr>
              <a:t> </a:t>
            </a:r>
            <a:r>
              <a:rPr lang="lt-LT" sz="2000" b="1" dirty="0">
                <a:solidFill>
                  <a:schemeClr val="tx2">
                    <a:lumMod val="25000"/>
                  </a:schemeClr>
                </a:solidFill>
                <a:hlinkClick r:id="rId3">
                  <a:extLst>
                    <a:ext uri="{A12FA001-AC4F-418D-AE19-62706E023703}">
                      <ahyp:hlinkClr xmlns:ahyp="http://schemas.microsoft.com/office/drawing/2018/hyperlinkcolor" val="tx"/>
                    </a:ext>
                  </a:extLst>
                </a:hlinkClick>
              </a:rPr>
              <a:t>„TUI </a:t>
            </a:r>
            <a:r>
              <a:rPr lang="lt-LT" sz="2000" b="1" dirty="0" err="1">
                <a:solidFill>
                  <a:schemeClr val="tx2">
                    <a:lumMod val="25000"/>
                  </a:schemeClr>
                </a:solidFill>
                <a:hlinkClick r:id="rId3">
                  <a:extLst>
                    <a:ext uri="{A12FA001-AC4F-418D-AE19-62706E023703}">
                      <ahyp:hlinkClr xmlns:ahyp="http://schemas.microsoft.com/office/drawing/2018/hyperlinkcolor" val="tx"/>
                    </a:ext>
                  </a:extLst>
                </a:hlinkClick>
              </a:rPr>
              <a:t>Invest</a:t>
            </a:r>
            <a:r>
              <a:rPr lang="lt-LT" sz="2000" b="1" dirty="0">
                <a:solidFill>
                  <a:schemeClr val="tx2">
                    <a:lumMod val="25000"/>
                  </a:schemeClr>
                </a:solidFill>
                <a:hlinkClick r:id="rId3">
                  <a:extLst>
                    <a:ext uri="{A12FA001-AC4F-418D-AE19-62706E023703}">
                      <ahyp:hlinkClr xmlns:ahyp="http://schemas.microsoft.com/office/drawing/2018/hyperlinkcolor" val="tx"/>
                    </a:ext>
                  </a:extLst>
                </a:hlinkClick>
              </a:rPr>
              <a:t>“ projektų finansavimo sąlygų aprašas</a:t>
            </a:r>
            <a:r>
              <a:rPr lang="lt-LT" sz="2000" b="1" dirty="0">
                <a:solidFill>
                  <a:schemeClr val="tx2">
                    <a:lumMod val="25000"/>
                  </a:schemeClr>
                </a:solidFill>
              </a:rPr>
              <a:t> (PFSA);</a:t>
            </a:r>
            <a:endParaRPr lang="en-US" sz="2000" b="1" dirty="0">
              <a:solidFill>
                <a:schemeClr val="tx2">
                  <a:lumMod val="25000"/>
                </a:schemeClr>
              </a:solidFill>
            </a:endParaRPr>
          </a:p>
          <a:p>
            <a:pPr marL="285750" lvl="0" indent="-285750">
              <a:buSzPct val="150000"/>
              <a:buFont typeface="Wingdings" panose="05000000000000000000" pitchFamily="2" charset="2"/>
              <a:buChar char="§"/>
            </a:pPr>
            <a:r>
              <a:rPr lang="lt-LT" sz="2000" b="1" dirty="0">
                <a:solidFill>
                  <a:srgbClr val="302957"/>
                </a:solidFill>
              </a:rPr>
              <a:t>Projekto finansavimo sutartis</a:t>
            </a:r>
            <a:r>
              <a:rPr lang="lt-LT" sz="2000" dirty="0">
                <a:solidFill>
                  <a:srgbClr val="302957"/>
                </a:solidFill>
              </a:rPr>
              <a:t>;</a:t>
            </a:r>
            <a:endParaRPr lang="en-US" sz="2000" dirty="0">
              <a:solidFill>
                <a:srgbClr val="302957"/>
              </a:solidFill>
            </a:endParaRPr>
          </a:p>
          <a:p>
            <a:pPr marL="285750" lvl="0" indent="-285750">
              <a:buSzPct val="150000"/>
              <a:buFont typeface="Wingdings" panose="05000000000000000000" pitchFamily="2" charset="2"/>
              <a:buChar char="§"/>
            </a:pPr>
            <a:r>
              <a:rPr lang="lt-LT" sz="2000" b="1" dirty="0">
                <a:solidFill>
                  <a:srgbClr val="302957"/>
                </a:solidFill>
                <a:hlinkClick r:id="rId4">
                  <a:extLst>
                    <a:ext uri="{A12FA001-AC4F-418D-AE19-62706E023703}">
                      <ahyp:hlinkClr xmlns:ahyp="http://schemas.microsoft.com/office/drawing/2018/hyperlinkcolor" val="tx"/>
                    </a:ext>
                  </a:extLst>
                </a:hlinkClick>
              </a:rPr>
              <a:t>Rekomendacijos dėl projektų išlaidų atitikties </a:t>
            </a:r>
            <a:r>
              <a:rPr lang="lt-LT" sz="2000" dirty="0">
                <a:solidFill>
                  <a:srgbClr val="302957"/>
                </a:solidFill>
                <a:hlinkClick r:id="rId4">
                  <a:extLst>
                    <a:ext uri="{A12FA001-AC4F-418D-AE19-62706E023703}">
                      <ahyp:hlinkClr xmlns:ahyp="http://schemas.microsoft.com/office/drawing/2018/hyperlinkcolor" val="tx"/>
                    </a:ext>
                  </a:extLst>
                </a:hlinkClick>
              </a:rPr>
              <a:t>Europos Sąjungos struktūrinių fondų reikalavimams</a:t>
            </a:r>
            <a:r>
              <a:rPr lang="en-US" sz="2000" dirty="0">
                <a:solidFill>
                  <a:srgbClr val="302957"/>
                </a:solidFill>
                <a:hlinkClick r:id="rId4">
                  <a:extLst>
                    <a:ext uri="{A12FA001-AC4F-418D-AE19-62706E023703}">
                      <ahyp:hlinkClr xmlns:ahyp="http://schemas.microsoft.com/office/drawing/2018/hyperlinkcolor" val="tx"/>
                    </a:ext>
                  </a:extLst>
                </a:hlinkClick>
              </a:rPr>
              <a:t>.</a:t>
            </a:r>
            <a:endParaRPr lang="en-GB" sz="2000" dirty="0">
              <a:solidFill>
                <a:srgbClr val="302957"/>
              </a:solidFill>
            </a:endParaRPr>
          </a:p>
        </p:txBody>
      </p:sp>
      <p:pic>
        <p:nvPicPr>
          <p:cNvPr id="1026" name="Picture 2">
            <a:extLst>
              <a:ext uri="{FF2B5EF4-FFF2-40B4-BE49-F238E27FC236}">
                <a16:creationId xmlns:a16="http://schemas.microsoft.com/office/drawing/2014/main" id="{20CC48E7-2F1C-EABC-81EC-1C93CE44FA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777453">
            <a:off x="9825607" y="495073"/>
            <a:ext cx="1804401" cy="1671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576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C92D9-5AFE-EB3D-2551-D353A8F00A5A}"/>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t>Bendradarbiavimas su Inovacijų agentūra</a:t>
            </a:r>
          </a:p>
          <a:p>
            <a:endParaRPr lang="en-LT" sz="3200" i="1" dirty="0">
              <a:effectLst>
                <a:outerShdw blurRad="38100" dist="38100" dir="2700000" algn="tl">
                  <a:srgbClr val="000000">
                    <a:alpha val="43137"/>
                  </a:srgbClr>
                </a:outerShdw>
              </a:effectLst>
            </a:endParaRPr>
          </a:p>
        </p:txBody>
      </p:sp>
      <p:grpSp>
        <p:nvGrpSpPr>
          <p:cNvPr id="6" name="Group 9">
            <a:extLst>
              <a:ext uri="{FF2B5EF4-FFF2-40B4-BE49-F238E27FC236}">
                <a16:creationId xmlns:a16="http://schemas.microsoft.com/office/drawing/2014/main" id="{21E75D46-25F7-B22F-E721-304A3EAEB668}"/>
              </a:ext>
            </a:extLst>
          </p:cNvPr>
          <p:cNvGrpSpPr/>
          <p:nvPr/>
        </p:nvGrpSpPr>
        <p:grpSpPr>
          <a:xfrm>
            <a:off x="4664975" y="1336058"/>
            <a:ext cx="2908806" cy="2048845"/>
            <a:chOff x="2676526" y="2041913"/>
            <a:chExt cx="3486148" cy="2833560"/>
          </a:xfrm>
          <a:solidFill>
            <a:srgbClr val="7D9CE8"/>
          </a:solidFill>
          <a:effectLst>
            <a:outerShdw blurRad="50800" dist="38100" dir="16200000" rotWithShape="0">
              <a:prstClr val="black">
                <a:alpha val="40000"/>
              </a:prstClr>
            </a:outerShdw>
          </a:effectLst>
        </p:grpSpPr>
        <p:grpSp>
          <p:nvGrpSpPr>
            <p:cNvPr id="7" name="Group 10">
              <a:extLst>
                <a:ext uri="{FF2B5EF4-FFF2-40B4-BE49-F238E27FC236}">
                  <a16:creationId xmlns:a16="http://schemas.microsoft.com/office/drawing/2014/main" id="{4ED4978E-9BDB-06BC-9B55-D52F7A23F4F5}"/>
                </a:ext>
              </a:extLst>
            </p:cNvPr>
            <p:cNvGrpSpPr/>
            <p:nvPr/>
          </p:nvGrpSpPr>
          <p:grpSpPr>
            <a:xfrm>
              <a:off x="2745022" y="2041913"/>
              <a:ext cx="3417652" cy="2755290"/>
              <a:chOff x="2745022" y="2041913"/>
              <a:chExt cx="3417652" cy="2755290"/>
            </a:xfrm>
            <a:grpFill/>
          </p:grpSpPr>
          <p:sp>
            <p:nvSpPr>
              <p:cNvPr id="9" name="Freeform 3">
                <a:extLst>
                  <a:ext uri="{FF2B5EF4-FFF2-40B4-BE49-F238E27FC236}">
                    <a16:creationId xmlns:a16="http://schemas.microsoft.com/office/drawing/2014/main" id="{2DC33A8A-CC86-4510-880B-4232C3271F32}"/>
                  </a:ext>
                </a:extLst>
              </p:cNvPr>
              <p:cNvSpPr/>
              <p:nvPr/>
            </p:nvSpPr>
            <p:spPr>
              <a:xfrm>
                <a:off x="2901403" y="2041913"/>
                <a:ext cx="3261271" cy="1993269"/>
              </a:xfrm>
              <a:custGeom>
                <a:avLst/>
                <a:gdLst>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962025 w 3228975"/>
                  <a:gd name="connsiteY4" fmla="*/ 19050 h 1866900"/>
                  <a:gd name="connsiteX5" fmla="*/ 2105025 w 3228975"/>
                  <a:gd name="connsiteY5" fmla="*/ 9525 h 1866900"/>
                  <a:gd name="connsiteX6" fmla="*/ 3228975 w 3228975"/>
                  <a:gd name="connsiteY6" fmla="*/ 476250 h 1866900"/>
                  <a:gd name="connsiteX7" fmla="*/ 3219450 w 3228975"/>
                  <a:gd name="connsiteY7" fmla="*/ 1866900 h 1866900"/>
                  <a:gd name="connsiteX8" fmla="*/ 3086100 w 3228975"/>
                  <a:gd name="connsiteY8" fmla="*/ 1847850 h 1866900"/>
                  <a:gd name="connsiteX9" fmla="*/ 2095500 w 3228975"/>
                  <a:gd name="connsiteY9" fmla="*/ 771525 h 1866900"/>
                  <a:gd name="connsiteX10" fmla="*/ 1095375 w 3228975"/>
                  <a:gd name="connsiteY10" fmla="*/ 571500 h 1866900"/>
                  <a:gd name="connsiteX11" fmla="*/ 0 w 3228975"/>
                  <a:gd name="connsiteY11"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253889 w 3254264"/>
                  <a:gd name="connsiteY0" fmla="*/ 1143000 h 1866900"/>
                  <a:gd name="connsiteX1" fmla="*/ 25289 w 3254264"/>
                  <a:gd name="connsiteY1" fmla="*/ 790575 h 1866900"/>
                  <a:gd name="connsiteX2" fmla="*/ 892064 w 3254264"/>
                  <a:gd name="connsiteY2" fmla="*/ 0 h 1866900"/>
                  <a:gd name="connsiteX3" fmla="*/ 2130314 w 3254264"/>
                  <a:gd name="connsiteY3" fmla="*/ 9525 h 1866900"/>
                  <a:gd name="connsiteX4" fmla="*/ 3254264 w 3254264"/>
                  <a:gd name="connsiteY4" fmla="*/ 476250 h 1866900"/>
                  <a:gd name="connsiteX5" fmla="*/ 3244739 w 3254264"/>
                  <a:gd name="connsiteY5" fmla="*/ 1866900 h 1866900"/>
                  <a:gd name="connsiteX6" fmla="*/ 3111389 w 3254264"/>
                  <a:gd name="connsiteY6" fmla="*/ 1847850 h 1866900"/>
                  <a:gd name="connsiteX7" fmla="*/ 2120789 w 3254264"/>
                  <a:gd name="connsiteY7" fmla="*/ 771525 h 1866900"/>
                  <a:gd name="connsiteX8" fmla="*/ 1120664 w 3254264"/>
                  <a:gd name="connsiteY8" fmla="*/ 571500 h 1866900"/>
                  <a:gd name="connsiteX9" fmla="*/ 253889 w 3254264"/>
                  <a:gd name="connsiteY9" fmla="*/ 1143000 h 1866900"/>
                  <a:gd name="connsiteX0" fmla="*/ 1097065 w 3230665"/>
                  <a:gd name="connsiteY0" fmla="*/ 571500 h 1866900"/>
                  <a:gd name="connsiteX1" fmla="*/ 1690 w 3230665"/>
                  <a:gd name="connsiteY1" fmla="*/ 790575 h 1866900"/>
                  <a:gd name="connsiteX2" fmla="*/ 868465 w 3230665"/>
                  <a:gd name="connsiteY2" fmla="*/ 0 h 1866900"/>
                  <a:gd name="connsiteX3" fmla="*/ 2106715 w 3230665"/>
                  <a:gd name="connsiteY3" fmla="*/ 9525 h 1866900"/>
                  <a:gd name="connsiteX4" fmla="*/ 3230665 w 3230665"/>
                  <a:gd name="connsiteY4" fmla="*/ 476250 h 1866900"/>
                  <a:gd name="connsiteX5" fmla="*/ 3221140 w 3230665"/>
                  <a:gd name="connsiteY5" fmla="*/ 1866900 h 1866900"/>
                  <a:gd name="connsiteX6" fmla="*/ 3087790 w 3230665"/>
                  <a:gd name="connsiteY6" fmla="*/ 1847850 h 1866900"/>
                  <a:gd name="connsiteX7" fmla="*/ 2097190 w 3230665"/>
                  <a:gd name="connsiteY7" fmla="*/ 771525 h 1866900"/>
                  <a:gd name="connsiteX8" fmla="*/ 1097065 w 3230665"/>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427 w 3233027"/>
                  <a:gd name="connsiteY0" fmla="*/ 571500 h 1866900"/>
                  <a:gd name="connsiteX1" fmla="*/ 4052 w 3233027"/>
                  <a:gd name="connsiteY1" fmla="*/ 790575 h 1866900"/>
                  <a:gd name="connsiteX2" fmla="*/ 870827 w 3233027"/>
                  <a:gd name="connsiteY2" fmla="*/ 0 h 1866900"/>
                  <a:gd name="connsiteX3" fmla="*/ 2109077 w 3233027"/>
                  <a:gd name="connsiteY3" fmla="*/ 9525 h 1866900"/>
                  <a:gd name="connsiteX4" fmla="*/ 3233027 w 3233027"/>
                  <a:gd name="connsiteY4" fmla="*/ 476250 h 1866900"/>
                  <a:gd name="connsiteX5" fmla="*/ 3223502 w 3233027"/>
                  <a:gd name="connsiteY5" fmla="*/ 1866900 h 1866900"/>
                  <a:gd name="connsiteX6" fmla="*/ 3090152 w 3233027"/>
                  <a:gd name="connsiteY6" fmla="*/ 1847850 h 1866900"/>
                  <a:gd name="connsiteX7" fmla="*/ 2099552 w 3233027"/>
                  <a:gd name="connsiteY7" fmla="*/ 771525 h 1866900"/>
                  <a:gd name="connsiteX8" fmla="*/ 1099427 w 3233027"/>
                  <a:gd name="connsiteY8" fmla="*/ 571500 h 1866900"/>
                  <a:gd name="connsiteX0" fmla="*/ 1118366 w 3251966"/>
                  <a:gd name="connsiteY0" fmla="*/ 571500 h 1866900"/>
                  <a:gd name="connsiteX1" fmla="*/ 3941 w 3251966"/>
                  <a:gd name="connsiteY1" fmla="*/ 809625 h 1866900"/>
                  <a:gd name="connsiteX2" fmla="*/ 889766 w 3251966"/>
                  <a:gd name="connsiteY2" fmla="*/ 0 h 1866900"/>
                  <a:gd name="connsiteX3" fmla="*/ 2128016 w 3251966"/>
                  <a:gd name="connsiteY3" fmla="*/ 9525 h 1866900"/>
                  <a:gd name="connsiteX4" fmla="*/ 3251966 w 3251966"/>
                  <a:gd name="connsiteY4" fmla="*/ 476250 h 1866900"/>
                  <a:gd name="connsiteX5" fmla="*/ 3242441 w 3251966"/>
                  <a:gd name="connsiteY5" fmla="*/ 1866900 h 1866900"/>
                  <a:gd name="connsiteX6" fmla="*/ 3109091 w 3251966"/>
                  <a:gd name="connsiteY6" fmla="*/ 1847850 h 1866900"/>
                  <a:gd name="connsiteX7" fmla="*/ 2118491 w 3251966"/>
                  <a:gd name="connsiteY7" fmla="*/ 771525 h 1866900"/>
                  <a:gd name="connsiteX8" fmla="*/ 1118366 w 3251966"/>
                  <a:gd name="connsiteY8" fmla="*/ 571500 h 1866900"/>
                  <a:gd name="connsiteX0" fmla="*/ 1119025 w 3252625"/>
                  <a:gd name="connsiteY0" fmla="*/ 571500 h 1866900"/>
                  <a:gd name="connsiteX1" fmla="*/ 4600 w 3252625"/>
                  <a:gd name="connsiteY1" fmla="*/ 809625 h 1866900"/>
                  <a:gd name="connsiteX2" fmla="*/ 890425 w 3252625"/>
                  <a:gd name="connsiteY2" fmla="*/ 0 h 1866900"/>
                  <a:gd name="connsiteX3" fmla="*/ 2128675 w 3252625"/>
                  <a:gd name="connsiteY3" fmla="*/ 9525 h 1866900"/>
                  <a:gd name="connsiteX4" fmla="*/ 3252625 w 3252625"/>
                  <a:gd name="connsiteY4" fmla="*/ 476250 h 1866900"/>
                  <a:gd name="connsiteX5" fmla="*/ 3243100 w 3252625"/>
                  <a:gd name="connsiteY5" fmla="*/ 1866900 h 1866900"/>
                  <a:gd name="connsiteX6" fmla="*/ 3109750 w 3252625"/>
                  <a:gd name="connsiteY6" fmla="*/ 1847850 h 1866900"/>
                  <a:gd name="connsiteX7" fmla="*/ 2119150 w 3252625"/>
                  <a:gd name="connsiteY7" fmla="*/ 771525 h 1866900"/>
                  <a:gd name="connsiteX8" fmla="*/ 1119025 w 3252625"/>
                  <a:gd name="connsiteY8" fmla="*/ 571500 h 1866900"/>
                  <a:gd name="connsiteX0" fmla="*/ 1118146 w 3251746"/>
                  <a:gd name="connsiteY0" fmla="*/ 571500 h 1866900"/>
                  <a:gd name="connsiteX1" fmla="*/ 3721 w 3251746"/>
                  <a:gd name="connsiteY1" fmla="*/ 809625 h 1866900"/>
                  <a:gd name="connsiteX2" fmla="*/ 889546 w 3251746"/>
                  <a:gd name="connsiteY2" fmla="*/ 0 h 1866900"/>
                  <a:gd name="connsiteX3" fmla="*/ 2127796 w 3251746"/>
                  <a:gd name="connsiteY3" fmla="*/ 9525 h 1866900"/>
                  <a:gd name="connsiteX4" fmla="*/ 3251746 w 3251746"/>
                  <a:gd name="connsiteY4" fmla="*/ 476250 h 1866900"/>
                  <a:gd name="connsiteX5" fmla="*/ 3242221 w 3251746"/>
                  <a:gd name="connsiteY5" fmla="*/ 1866900 h 1866900"/>
                  <a:gd name="connsiteX6" fmla="*/ 3108871 w 3251746"/>
                  <a:gd name="connsiteY6" fmla="*/ 1847850 h 1866900"/>
                  <a:gd name="connsiteX7" fmla="*/ 2118271 w 3251746"/>
                  <a:gd name="connsiteY7" fmla="*/ 771525 h 1866900"/>
                  <a:gd name="connsiteX8" fmla="*/ 1118146 w 3251746"/>
                  <a:gd name="connsiteY8" fmla="*/ 571500 h 1866900"/>
                  <a:gd name="connsiteX0" fmla="*/ 1118146 w 3251746"/>
                  <a:gd name="connsiteY0" fmla="*/ 589645 h 1885045"/>
                  <a:gd name="connsiteX1" fmla="*/ 3721 w 3251746"/>
                  <a:gd name="connsiteY1" fmla="*/ 827770 h 1885045"/>
                  <a:gd name="connsiteX2" fmla="*/ 889546 w 3251746"/>
                  <a:gd name="connsiteY2" fmla="*/ 18145 h 1885045"/>
                  <a:gd name="connsiteX3" fmla="*/ 2127796 w 3251746"/>
                  <a:gd name="connsiteY3" fmla="*/ 27670 h 1885045"/>
                  <a:gd name="connsiteX4" fmla="*/ 3251746 w 3251746"/>
                  <a:gd name="connsiteY4" fmla="*/ 494395 h 1885045"/>
                  <a:gd name="connsiteX5" fmla="*/ 3242221 w 3251746"/>
                  <a:gd name="connsiteY5" fmla="*/ 1885045 h 1885045"/>
                  <a:gd name="connsiteX6" fmla="*/ 3108871 w 3251746"/>
                  <a:gd name="connsiteY6" fmla="*/ 1865995 h 1885045"/>
                  <a:gd name="connsiteX7" fmla="*/ 2118271 w 3251746"/>
                  <a:gd name="connsiteY7" fmla="*/ 789670 h 1885045"/>
                  <a:gd name="connsiteX8" fmla="*/ 1118146 w 3251746"/>
                  <a:gd name="connsiteY8" fmla="*/ 589645 h 1885045"/>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21976"/>
                  <a:gd name="connsiteX1" fmla="*/ 3721 w 3251746"/>
                  <a:gd name="connsiteY1" fmla="*/ 844162 h 1921976"/>
                  <a:gd name="connsiteX2" fmla="*/ 889546 w 3251746"/>
                  <a:gd name="connsiteY2" fmla="*/ 34537 h 1921976"/>
                  <a:gd name="connsiteX3" fmla="*/ 2127796 w 3251746"/>
                  <a:gd name="connsiteY3" fmla="*/ 44062 h 1921976"/>
                  <a:gd name="connsiteX4" fmla="*/ 3251746 w 3251746"/>
                  <a:gd name="connsiteY4" fmla="*/ 510787 h 1921976"/>
                  <a:gd name="connsiteX5" fmla="*/ 3242221 w 3251746"/>
                  <a:gd name="connsiteY5" fmla="*/ 1901437 h 1921976"/>
                  <a:gd name="connsiteX6" fmla="*/ 2994571 w 3251746"/>
                  <a:gd name="connsiteY6" fmla="*/ 1777612 h 1921976"/>
                  <a:gd name="connsiteX7" fmla="*/ 2118271 w 3251746"/>
                  <a:gd name="connsiteY7" fmla="*/ 806062 h 1921976"/>
                  <a:gd name="connsiteX8" fmla="*/ 1118146 w 3251746"/>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61271"/>
                  <a:gd name="connsiteY0" fmla="*/ 606037 h 1993269"/>
                  <a:gd name="connsiteX1" fmla="*/ 3721 w 3261271"/>
                  <a:gd name="connsiteY1" fmla="*/ 844162 h 1993269"/>
                  <a:gd name="connsiteX2" fmla="*/ 889546 w 3261271"/>
                  <a:gd name="connsiteY2" fmla="*/ 34537 h 1993269"/>
                  <a:gd name="connsiteX3" fmla="*/ 2127796 w 3261271"/>
                  <a:gd name="connsiteY3" fmla="*/ 44062 h 1993269"/>
                  <a:gd name="connsiteX4" fmla="*/ 3242221 w 3261271"/>
                  <a:gd name="connsiteY4" fmla="*/ 615562 h 1993269"/>
                  <a:gd name="connsiteX5" fmla="*/ 3261271 w 3261271"/>
                  <a:gd name="connsiteY5" fmla="*/ 1987162 h 1993269"/>
                  <a:gd name="connsiteX6" fmla="*/ 2994571 w 3261271"/>
                  <a:gd name="connsiteY6" fmla="*/ 1777612 h 1993269"/>
                  <a:gd name="connsiteX7" fmla="*/ 2118271 w 3261271"/>
                  <a:gd name="connsiteY7" fmla="*/ 806062 h 1993269"/>
                  <a:gd name="connsiteX8" fmla="*/ 1118146 w 3261271"/>
                  <a:gd name="connsiteY8" fmla="*/ 606037 h 199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271" h="1993269">
                    <a:moveTo>
                      <a:pt x="1118146" y="606037"/>
                    </a:moveTo>
                    <a:cubicBezTo>
                      <a:pt x="816521" y="761612"/>
                      <a:pt x="308521" y="1206112"/>
                      <a:pt x="3721" y="844162"/>
                    </a:cubicBezTo>
                    <a:cubicBezTo>
                      <a:pt x="-62359" y="765692"/>
                      <a:pt x="772071" y="98037"/>
                      <a:pt x="889546" y="34537"/>
                    </a:cubicBezTo>
                    <a:cubicBezTo>
                      <a:pt x="1007021" y="-9913"/>
                      <a:pt x="2000796" y="-16263"/>
                      <a:pt x="2127796" y="44062"/>
                    </a:cubicBezTo>
                    <a:cubicBezTo>
                      <a:pt x="2616746" y="180587"/>
                      <a:pt x="2915196" y="345687"/>
                      <a:pt x="3242221" y="615562"/>
                    </a:cubicBezTo>
                    <a:lnTo>
                      <a:pt x="3261271" y="1987162"/>
                    </a:lnTo>
                    <a:cubicBezTo>
                      <a:pt x="3159671" y="2012562"/>
                      <a:pt x="3134271" y="1961762"/>
                      <a:pt x="2994571" y="1777612"/>
                    </a:cubicBezTo>
                    <a:cubicBezTo>
                      <a:pt x="2616746" y="1444237"/>
                      <a:pt x="2343696" y="1148962"/>
                      <a:pt x="2118271" y="806062"/>
                    </a:cubicBezTo>
                    <a:cubicBezTo>
                      <a:pt x="1756321" y="777487"/>
                      <a:pt x="1432471" y="720337"/>
                      <a:pt x="1118146" y="606037"/>
                    </a:cubicBezTo>
                    <a:close/>
                  </a:path>
                </a:pathLst>
              </a:cu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0" name="Rounded Rectangle 4">
                <a:extLst>
                  <a:ext uri="{FF2B5EF4-FFF2-40B4-BE49-F238E27FC236}">
                    <a16:creationId xmlns:a16="http://schemas.microsoft.com/office/drawing/2014/main" id="{F3B20365-0184-E0AE-ED62-8B60FEECDB35}"/>
                  </a:ext>
                </a:extLst>
              </p:cNvPr>
              <p:cNvSpPr/>
              <p:nvPr/>
            </p:nvSpPr>
            <p:spPr>
              <a:xfrm rot="2002203">
                <a:off x="2745022" y="3807001"/>
                <a:ext cx="339508" cy="612148"/>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1" name="Rounded Rectangle 11">
                <a:extLst>
                  <a:ext uri="{FF2B5EF4-FFF2-40B4-BE49-F238E27FC236}">
                    <a16:creationId xmlns:a16="http://schemas.microsoft.com/office/drawing/2014/main" id="{01ABF6C3-A127-CDB2-754F-DEDF343EE1D7}"/>
                  </a:ext>
                </a:extLst>
              </p:cNvPr>
              <p:cNvSpPr/>
              <p:nvPr/>
            </p:nvSpPr>
            <p:spPr>
              <a:xfrm rot="2002203">
                <a:off x="3276558" y="3627997"/>
                <a:ext cx="339508" cy="934693"/>
              </a:xfrm>
              <a:prstGeom prst="roundRect">
                <a:avLst>
                  <a:gd name="adj" fmla="val 50000"/>
                </a:avLst>
              </a:prstGeom>
              <a:solidFill>
                <a:srgbClr val="7D9CE8"/>
              </a:solid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2" name="Rounded Rectangle 12">
                <a:extLst>
                  <a:ext uri="{FF2B5EF4-FFF2-40B4-BE49-F238E27FC236}">
                    <a16:creationId xmlns:a16="http://schemas.microsoft.com/office/drawing/2014/main" id="{358FCEC3-8FAF-DF34-8D10-C221E545B4DD}"/>
                  </a:ext>
                </a:extLst>
              </p:cNvPr>
              <p:cNvSpPr/>
              <p:nvPr/>
            </p:nvSpPr>
            <p:spPr>
              <a:xfrm rot="2002203">
                <a:off x="3656813" y="3935485"/>
                <a:ext cx="339508" cy="724313"/>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3" name="Rounded Rectangle 13">
                <a:extLst>
                  <a:ext uri="{FF2B5EF4-FFF2-40B4-BE49-F238E27FC236}">
                    <a16:creationId xmlns:a16="http://schemas.microsoft.com/office/drawing/2014/main" id="{0D8C35F9-C633-039A-BCAB-B6B4A24D02FB}"/>
                  </a:ext>
                </a:extLst>
              </p:cNvPr>
              <p:cNvSpPr/>
              <p:nvPr/>
            </p:nvSpPr>
            <p:spPr>
              <a:xfrm rot="2002203">
                <a:off x="4082895" y="4229792"/>
                <a:ext cx="339508" cy="567411"/>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grpSp>
        <p:sp>
          <p:nvSpPr>
            <p:cNvPr id="8" name="Freeform 14">
              <a:extLst>
                <a:ext uri="{FF2B5EF4-FFF2-40B4-BE49-F238E27FC236}">
                  <a16:creationId xmlns:a16="http://schemas.microsoft.com/office/drawing/2014/main" id="{324C04E5-1A59-26B6-4E0E-CA80A8DBD611}"/>
                </a:ext>
              </a:extLst>
            </p:cNvPr>
            <p:cNvSpPr/>
            <p:nvPr/>
          </p:nvSpPr>
          <p:spPr>
            <a:xfrm>
              <a:off x="2676526" y="2590800"/>
              <a:ext cx="3152217" cy="2284673"/>
            </a:xfrm>
            <a:custGeom>
              <a:avLst/>
              <a:gdLst>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98691 w 3152217"/>
                <a:gd name="connsiteY26" fmla="*/ 2010144 h 2217998"/>
                <a:gd name="connsiteX27" fmla="*/ 1775643 w 3152217"/>
                <a:gd name="connsiteY27" fmla="*/ 1987096 h 2217998"/>
                <a:gd name="connsiteX28" fmla="*/ 1848068 w 3152217"/>
                <a:gd name="connsiteY28" fmla="*/ 1914670 h 2217998"/>
                <a:gd name="connsiteX29" fmla="*/ 1533525 w 3152217"/>
                <a:gd name="connsiteY29" fmla="*/ 1485900 h 2217998"/>
                <a:gd name="connsiteX30" fmla="*/ 1219200 w 3152217"/>
                <a:gd name="connsiteY30" fmla="*/ 1181100 h 2217998"/>
                <a:gd name="connsiteX31" fmla="*/ 571500 w 3152217"/>
                <a:gd name="connsiteY31" fmla="*/ 1295400 h 2217998"/>
                <a:gd name="connsiteX32" fmla="*/ 0 w 3152217"/>
                <a:gd name="connsiteY32" fmla="*/ 1266825 h 2217998"/>
                <a:gd name="connsiteX33" fmla="*/ 9525 w 3152217"/>
                <a:gd name="connsiteY33" fmla="*/ 28575 h 2217998"/>
                <a:gd name="connsiteX34" fmla="*/ 323850 w 3152217"/>
                <a:gd name="connsiteY34"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467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61950 w 3152217"/>
                <a:gd name="connsiteY0" fmla="*/ 0 h 2256098"/>
                <a:gd name="connsiteX1" fmla="*/ 95250 w 3152217"/>
                <a:gd name="connsiteY1" fmla="*/ 247650 h 2256098"/>
                <a:gd name="connsiteX2" fmla="*/ 1352550 w 3152217"/>
                <a:gd name="connsiteY2" fmla="*/ 123825 h 2256098"/>
                <a:gd name="connsiteX3" fmla="*/ 2314575 w 3152217"/>
                <a:gd name="connsiteY3" fmla="*/ 323850 h 2256098"/>
                <a:gd name="connsiteX4" fmla="*/ 2724150 w 3152217"/>
                <a:gd name="connsiteY4" fmla="*/ 819150 h 2256098"/>
                <a:gd name="connsiteX5" fmla="*/ 3152217 w 3152217"/>
                <a:gd name="connsiteY5" fmla="*/ 1255785 h 2256098"/>
                <a:gd name="connsiteX6" fmla="*/ 3152217 w 3152217"/>
                <a:gd name="connsiteY6" fmla="*/ 1468002 h 2256098"/>
                <a:gd name="connsiteX7" fmla="*/ 2940000 w 3152217"/>
                <a:gd name="connsiteY7" fmla="*/ 1468002 h 2256098"/>
                <a:gd name="connsiteX8" fmla="*/ 2539107 w 3152217"/>
                <a:gd name="connsiteY8" fmla="*/ 1067108 h 2256098"/>
                <a:gd name="connsiteX9" fmla="*/ 2474399 w 3152217"/>
                <a:gd name="connsiteY9" fmla="*/ 1153817 h 2256098"/>
                <a:gd name="connsiteX10" fmla="*/ 2907621 w 3152217"/>
                <a:gd name="connsiteY10" fmla="*/ 1587040 h 2256098"/>
                <a:gd name="connsiteX11" fmla="*/ 2907621 w 3152217"/>
                <a:gd name="connsiteY11" fmla="*/ 1799257 h 2256098"/>
                <a:gd name="connsiteX12" fmla="*/ 2695404 w 3152217"/>
                <a:gd name="connsiteY12" fmla="*/ 1799257 h 2256098"/>
                <a:gd name="connsiteX13" fmla="*/ 2293017 w 3152217"/>
                <a:gd name="connsiteY13" fmla="*/ 1396869 h 2256098"/>
                <a:gd name="connsiteX14" fmla="*/ 2228234 w 3152217"/>
                <a:gd name="connsiteY14" fmla="*/ 1483678 h 2256098"/>
                <a:gd name="connsiteX15" fmla="*/ 2648161 w 3152217"/>
                <a:gd name="connsiteY15" fmla="*/ 1903605 h 2256098"/>
                <a:gd name="connsiteX16" fmla="*/ 2648161 w 3152217"/>
                <a:gd name="connsiteY16" fmla="*/ 2115822 h 2256098"/>
                <a:gd name="connsiteX17" fmla="*/ 2435944 w 3152217"/>
                <a:gd name="connsiteY17" fmla="*/ 2115822 h 2256098"/>
                <a:gd name="connsiteX18" fmla="*/ 2046853 w 3152217"/>
                <a:gd name="connsiteY18" fmla="*/ 1726729 h 2256098"/>
                <a:gd name="connsiteX19" fmla="*/ 1987859 w 3152217"/>
                <a:gd name="connsiteY19" fmla="*/ 1812979 h 2256098"/>
                <a:gd name="connsiteX20" fmla="*/ 2218760 w 3152217"/>
                <a:gd name="connsiteY20" fmla="*/ 2043881 h 2256098"/>
                <a:gd name="connsiteX21" fmla="*/ 2218760 w 3152217"/>
                <a:gd name="connsiteY21" fmla="*/ 2256098 h 2256098"/>
                <a:gd name="connsiteX22" fmla="*/ 2006543 w 3152217"/>
                <a:gd name="connsiteY22" fmla="*/ 2256098 h 2256098"/>
                <a:gd name="connsiteX23" fmla="*/ 1798691 w 3152217"/>
                <a:gd name="connsiteY23" fmla="*/ 2048244 h 2256098"/>
                <a:gd name="connsiteX24" fmla="*/ 1775643 w 3152217"/>
                <a:gd name="connsiteY24" fmla="*/ 2025196 h 2256098"/>
                <a:gd name="connsiteX25" fmla="*/ 1842458 w 3152217"/>
                <a:gd name="connsiteY25" fmla="*/ 1935940 h 2256098"/>
                <a:gd name="connsiteX26" fmla="*/ 1533525 w 3152217"/>
                <a:gd name="connsiteY26" fmla="*/ 1524000 h 2256098"/>
                <a:gd name="connsiteX27" fmla="*/ 1219200 w 3152217"/>
                <a:gd name="connsiteY27" fmla="*/ 1219200 h 2256098"/>
                <a:gd name="connsiteX28" fmla="*/ 571500 w 3152217"/>
                <a:gd name="connsiteY28" fmla="*/ 1333500 h 2256098"/>
                <a:gd name="connsiteX29" fmla="*/ 0 w 3152217"/>
                <a:gd name="connsiteY29" fmla="*/ 1304925 h 2256098"/>
                <a:gd name="connsiteX30" fmla="*/ 9525 w 3152217"/>
                <a:gd name="connsiteY30" fmla="*/ 66675 h 2256098"/>
                <a:gd name="connsiteX31" fmla="*/ 361950 w 3152217"/>
                <a:gd name="connsiteY31" fmla="*/ 0 h 2256098"/>
                <a:gd name="connsiteX0" fmla="*/ 361950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61950 w 3152217"/>
                <a:gd name="connsiteY31" fmla="*/ 9525 h 2265623"/>
                <a:gd name="connsiteX0" fmla="*/ 40957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40957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24506 h 2280604"/>
                <a:gd name="connsiteX1" fmla="*/ 95250 w 3152217"/>
                <a:gd name="connsiteY1" fmla="*/ 272156 h 2280604"/>
                <a:gd name="connsiteX2" fmla="*/ 1352550 w 3152217"/>
                <a:gd name="connsiteY2" fmla="*/ 148331 h 2280604"/>
                <a:gd name="connsiteX3" fmla="*/ 2314575 w 3152217"/>
                <a:gd name="connsiteY3" fmla="*/ 348356 h 2280604"/>
                <a:gd name="connsiteX4" fmla="*/ 2724150 w 3152217"/>
                <a:gd name="connsiteY4" fmla="*/ 843656 h 2280604"/>
                <a:gd name="connsiteX5" fmla="*/ 3152217 w 3152217"/>
                <a:gd name="connsiteY5" fmla="*/ 1280291 h 2280604"/>
                <a:gd name="connsiteX6" fmla="*/ 3152217 w 3152217"/>
                <a:gd name="connsiteY6" fmla="*/ 1492508 h 2280604"/>
                <a:gd name="connsiteX7" fmla="*/ 2940000 w 3152217"/>
                <a:gd name="connsiteY7" fmla="*/ 1492508 h 2280604"/>
                <a:gd name="connsiteX8" fmla="*/ 2539107 w 3152217"/>
                <a:gd name="connsiteY8" fmla="*/ 1091614 h 2280604"/>
                <a:gd name="connsiteX9" fmla="*/ 2474399 w 3152217"/>
                <a:gd name="connsiteY9" fmla="*/ 1178323 h 2280604"/>
                <a:gd name="connsiteX10" fmla="*/ 2907621 w 3152217"/>
                <a:gd name="connsiteY10" fmla="*/ 1611546 h 2280604"/>
                <a:gd name="connsiteX11" fmla="*/ 2907621 w 3152217"/>
                <a:gd name="connsiteY11" fmla="*/ 1823763 h 2280604"/>
                <a:gd name="connsiteX12" fmla="*/ 2695404 w 3152217"/>
                <a:gd name="connsiteY12" fmla="*/ 1823763 h 2280604"/>
                <a:gd name="connsiteX13" fmla="*/ 2293017 w 3152217"/>
                <a:gd name="connsiteY13" fmla="*/ 1421375 h 2280604"/>
                <a:gd name="connsiteX14" fmla="*/ 2228234 w 3152217"/>
                <a:gd name="connsiteY14" fmla="*/ 1508184 h 2280604"/>
                <a:gd name="connsiteX15" fmla="*/ 2648161 w 3152217"/>
                <a:gd name="connsiteY15" fmla="*/ 1928111 h 2280604"/>
                <a:gd name="connsiteX16" fmla="*/ 2648161 w 3152217"/>
                <a:gd name="connsiteY16" fmla="*/ 2140328 h 2280604"/>
                <a:gd name="connsiteX17" fmla="*/ 2435944 w 3152217"/>
                <a:gd name="connsiteY17" fmla="*/ 2140328 h 2280604"/>
                <a:gd name="connsiteX18" fmla="*/ 2046853 w 3152217"/>
                <a:gd name="connsiteY18" fmla="*/ 1751235 h 2280604"/>
                <a:gd name="connsiteX19" fmla="*/ 1987859 w 3152217"/>
                <a:gd name="connsiteY19" fmla="*/ 1837485 h 2280604"/>
                <a:gd name="connsiteX20" fmla="*/ 2218760 w 3152217"/>
                <a:gd name="connsiteY20" fmla="*/ 2068387 h 2280604"/>
                <a:gd name="connsiteX21" fmla="*/ 2218760 w 3152217"/>
                <a:gd name="connsiteY21" fmla="*/ 2280604 h 2280604"/>
                <a:gd name="connsiteX22" fmla="*/ 2006543 w 3152217"/>
                <a:gd name="connsiteY22" fmla="*/ 2280604 h 2280604"/>
                <a:gd name="connsiteX23" fmla="*/ 1798691 w 3152217"/>
                <a:gd name="connsiteY23" fmla="*/ 2072750 h 2280604"/>
                <a:gd name="connsiteX24" fmla="*/ 1775643 w 3152217"/>
                <a:gd name="connsiteY24" fmla="*/ 2049702 h 2280604"/>
                <a:gd name="connsiteX25" fmla="*/ 1842458 w 3152217"/>
                <a:gd name="connsiteY25" fmla="*/ 1960446 h 2280604"/>
                <a:gd name="connsiteX26" fmla="*/ 1533525 w 3152217"/>
                <a:gd name="connsiteY26" fmla="*/ 1548506 h 2280604"/>
                <a:gd name="connsiteX27" fmla="*/ 1219200 w 3152217"/>
                <a:gd name="connsiteY27" fmla="*/ 1243706 h 2280604"/>
                <a:gd name="connsiteX28" fmla="*/ 571500 w 3152217"/>
                <a:gd name="connsiteY28" fmla="*/ 1358006 h 2280604"/>
                <a:gd name="connsiteX29" fmla="*/ 0 w 3152217"/>
                <a:gd name="connsiteY29" fmla="*/ 1329431 h 2280604"/>
                <a:gd name="connsiteX30" fmla="*/ 0 w 3152217"/>
                <a:gd name="connsiteY30" fmla="*/ 14981 h 2280604"/>
                <a:gd name="connsiteX31" fmla="*/ 390525 w 3152217"/>
                <a:gd name="connsiteY31" fmla="*/ 24506 h 2280604"/>
                <a:gd name="connsiteX0" fmla="*/ 390525 w 3152217"/>
                <a:gd name="connsiteY0" fmla="*/ 33386 h 2289484"/>
                <a:gd name="connsiteX1" fmla="*/ 95250 w 3152217"/>
                <a:gd name="connsiteY1" fmla="*/ 281036 h 2289484"/>
                <a:gd name="connsiteX2" fmla="*/ 1352550 w 3152217"/>
                <a:gd name="connsiteY2" fmla="*/ 157211 h 2289484"/>
                <a:gd name="connsiteX3" fmla="*/ 2314575 w 3152217"/>
                <a:gd name="connsiteY3" fmla="*/ 357236 h 2289484"/>
                <a:gd name="connsiteX4" fmla="*/ 2724150 w 3152217"/>
                <a:gd name="connsiteY4" fmla="*/ 852536 h 2289484"/>
                <a:gd name="connsiteX5" fmla="*/ 3152217 w 3152217"/>
                <a:gd name="connsiteY5" fmla="*/ 1289171 h 2289484"/>
                <a:gd name="connsiteX6" fmla="*/ 3152217 w 3152217"/>
                <a:gd name="connsiteY6" fmla="*/ 1501388 h 2289484"/>
                <a:gd name="connsiteX7" fmla="*/ 2940000 w 3152217"/>
                <a:gd name="connsiteY7" fmla="*/ 1501388 h 2289484"/>
                <a:gd name="connsiteX8" fmla="*/ 2539107 w 3152217"/>
                <a:gd name="connsiteY8" fmla="*/ 1100494 h 2289484"/>
                <a:gd name="connsiteX9" fmla="*/ 2474399 w 3152217"/>
                <a:gd name="connsiteY9" fmla="*/ 1187203 h 2289484"/>
                <a:gd name="connsiteX10" fmla="*/ 2907621 w 3152217"/>
                <a:gd name="connsiteY10" fmla="*/ 1620426 h 2289484"/>
                <a:gd name="connsiteX11" fmla="*/ 2907621 w 3152217"/>
                <a:gd name="connsiteY11" fmla="*/ 1832643 h 2289484"/>
                <a:gd name="connsiteX12" fmla="*/ 2695404 w 3152217"/>
                <a:gd name="connsiteY12" fmla="*/ 1832643 h 2289484"/>
                <a:gd name="connsiteX13" fmla="*/ 2293017 w 3152217"/>
                <a:gd name="connsiteY13" fmla="*/ 1430255 h 2289484"/>
                <a:gd name="connsiteX14" fmla="*/ 2228234 w 3152217"/>
                <a:gd name="connsiteY14" fmla="*/ 1517064 h 2289484"/>
                <a:gd name="connsiteX15" fmla="*/ 2648161 w 3152217"/>
                <a:gd name="connsiteY15" fmla="*/ 1936991 h 2289484"/>
                <a:gd name="connsiteX16" fmla="*/ 2648161 w 3152217"/>
                <a:gd name="connsiteY16" fmla="*/ 2149208 h 2289484"/>
                <a:gd name="connsiteX17" fmla="*/ 2435944 w 3152217"/>
                <a:gd name="connsiteY17" fmla="*/ 2149208 h 2289484"/>
                <a:gd name="connsiteX18" fmla="*/ 2046853 w 3152217"/>
                <a:gd name="connsiteY18" fmla="*/ 1760115 h 2289484"/>
                <a:gd name="connsiteX19" fmla="*/ 1987859 w 3152217"/>
                <a:gd name="connsiteY19" fmla="*/ 1846365 h 2289484"/>
                <a:gd name="connsiteX20" fmla="*/ 2218760 w 3152217"/>
                <a:gd name="connsiteY20" fmla="*/ 2077267 h 2289484"/>
                <a:gd name="connsiteX21" fmla="*/ 2218760 w 3152217"/>
                <a:gd name="connsiteY21" fmla="*/ 2289484 h 2289484"/>
                <a:gd name="connsiteX22" fmla="*/ 2006543 w 3152217"/>
                <a:gd name="connsiteY22" fmla="*/ 2289484 h 2289484"/>
                <a:gd name="connsiteX23" fmla="*/ 1798691 w 3152217"/>
                <a:gd name="connsiteY23" fmla="*/ 2081630 h 2289484"/>
                <a:gd name="connsiteX24" fmla="*/ 1775643 w 3152217"/>
                <a:gd name="connsiteY24" fmla="*/ 2058582 h 2289484"/>
                <a:gd name="connsiteX25" fmla="*/ 1842458 w 3152217"/>
                <a:gd name="connsiteY25" fmla="*/ 1969326 h 2289484"/>
                <a:gd name="connsiteX26" fmla="*/ 1533525 w 3152217"/>
                <a:gd name="connsiteY26" fmla="*/ 1557386 h 2289484"/>
                <a:gd name="connsiteX27" fmla="*/ 1219200 w 3152217"/>
                <a:gd name="connsiteY27" fmla="*/ 1252586 h 2289484"/>
                <a:gd name="connsiteX28" fmla="*/ 571500 w 3152217"/>
                <a:gd name="connsiteY28" fmla="*/ 1366886 h 2289484"/>
                <a:gd name="connsiteX29" fmla="*/ 0 w 3152217"/>
                <a:gd name="connsiteY29" fmla="*/ 1338311 h 2289484"/>
                <a:gd name="connsiteX30" fmla="*/ 0 w 3152217"/>
                <a:gd name="connsiteY30" fmla="*/ 23861 h 2289484"/>
                <a:gd name="connsiteX31" fmla="*/ 390525 w 3152217"/>
                <a:gd name="connsiteY31" fmla="*/ 33386 h 2289484"/>
                <a:gd name="connsiteX0" fmla="*/ 390525 w 3152217"/>
                <a:gd name="connsiteY0" fmla="*/ 24507 h 2280605"/>
                <a:gd name="connsiteX1" fmla="*/ 95250 w 3152217"/>
                <a:gd name="connsiteY1" fmla="*/ 272157 h 2280605"/>
                <a:gd name="connsiteX2" fmla="*/ 1352550 w 3152217"/>
                <a:gd name="connsiteY2" fmla="*/ 148332 h 2280605"/>
                <a:gd name="connsiteX3" fmla="*/ 2314575 w 3152217"/>
                <a:gd name="connsiteY3" fmla="*/ 348357 h 2280605"/>
                <a:gd name="connsiteX4" fmla="*/ 2724150 w 3152217"/>
                <a:gd name="connsiteY4" fmla="*/ 843657 h 2280605"/>
                <a:gd name="connsiteX5" fmla="*/ 3152217 w 3152217"/>
                <a:gd name="connsiteY5" fmla="*/ 1280292 h 2280605"/>
                <a:gd name="connsiteX6" fmla="*/ 3152217 w 3152217"/>
                <a:gd name="connsiteY6" fmla="*/ 1492509 h 2280605"/>
                <a:gd name="connsiteX7" fmla="*/ 2940000 w 3152217"/>
                <a:gd name="connsiteY7" fmla="*/ 1492509 h 2280605"/>
                <a:gd name="connsiteX8" fmla="*/ 2539107 w 3152217"/>
                <a:gd name="connsiteY8" fmla="*/ 1091615 h 2280605"/>
                <a:gd name="connsiteX9" fmla="*/ 2474399 w 3152217"/>
                <a:gd name="connsiteY9" fmla="*/ 1178324 h 2280605"/>
                <a:gd name="connsiteX10" fmla="*/ 2907621 w 3152217"/>
                <a:gd name="connsiteY10" fmla="*/ 1611547 h 2280605"/>
                <a:gd name="connsiteX11" fmla="*/ 2907621 w 3152217"/>
                <a:gd name="connsiteY11" fmla="*/ 1823764 h 2280605"/>
                <a:gd name="connsiteX12" fmla="*/ 2695404 w 3152217"/>
                <a:gd name="connsiteY12" fmla="*/ 1823764 h 2280605"/>
                <a:gd name="connsiteX13" fmla="*/ 2293017 w 3152217"/>
                <a:gd name="connsiteY13" fmla="*/ 1421376 h 2280605"/>
                <a:gd name="connsiteX14" fmla="*/ 2228234 w 3152217"/>
                <a:gd name="connsiteY14" fmla="*/ 1508185 h 2280605"/>
                <a:gd name="connsiteX15" fmla="*/ 2648161 w 3152217"/>
                <a:gd name="connsiteY15" fmla="*/ 1928112 h 2280605"/>
                <a:gd name="connsiteX16" fmla="*/ 2648161 w 3152217"/>
                <a:gd name="connsiteY16" fmla="*/ 2140329 h 2280605"/>
                <a:gd name="connsiteX17" fmla="*/ 2435944 w 3152217"/>
                <a:gd name="connsiteY17" fmla="*/ 2140329 h 2280605"/>
                <a:gd name="connsiteX18" fmla="*/ 2046853 w 3152217"/>
                <a:gd name="connsiteY18" fmla="*/ 1751236 h 2280605"/>
                <a:gd name="connsiteX19" fmla="*/ 1987859 w 3152217"/>
                <a:gd name="connsiteY19" fmla="*/ 1837486 h 2280605"/>
                <a:gd name="connsiteX20" fmla="*/ 2218760 w 3152217"/>
                <a:gd name="connsiteY20" fmla="*/ 2068388 h 2280605"/>
                <a:gd name="connsiteX21" fmla="*/ 2218760 w 3152217"/>
                <a:gd name="connsiteY21" fmla="*/ 2280605 h 2280605"/>
                <a:gd name="connsiteX22" fmla="*/ 2006543 w 3152217"/>
                <a:gd name="connsiteY22" fmla="*/ 2280605 h 2280605"/>
                <a:gd name="connsiteX23" fmla="*/ 1798691 w 3152217"/>
                <a:gd name="connsiteY23" fmla="*/ 2072751 h 2280605"/>
                <a:gd name="connsiteX24" fmla="*/ 1775643 w 3152217"/>
                <a:gd name="connsiteY24" fmla="*/ 2049703 h 2280605"/>
                <a:gd name="connsiteX25" fmla="*/ 1842458 w 3152217"/>
                <a:gd name="connsiteY25" fmla="*/ 1960447 h 2280605"/>
                <a:gd name="connsiteX26" fmla="*/ 1533525 w 3152217"/>
                <a:gd name="connsiteY26" fmla="*/ 1548507 h 2280605"/>
                <a:gd name="connsiteX27" fmla="*/ 1219200 w 3152217"/>
                <a:gd name="connsiteY27" fmla="*/ 1243707 h 2280605"/>
                <a:gd name="connsiteX28" fmla="*/ 571500 w 3152217"/>
                <a:gd name="connsiteY28" fmla="*/ 1358007 h 2280605"/>
                <a:gd name="connsiteX29" fmla="*/ 0 w 3152217"/>
                <a:gd name="connsiteY29" fmla="*/ 1329432 h 2280605"/>
                <a:gd name="connsiteX30" fmla="*/ 0 w 3152217"/>
                <a:gd name="connsiteY30" fmla="*/ 14982 h 2280605"/>
                <a:gd name="connsiteX31" fmla="*/ 390525 w 3152217"/>
                <a:gd name="connsiteY31" fmla="*/ 24507 h 2280605"/>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400050 w 3152217"/>
                <a:gd name="connsiteY0" fmla="*/ 0 h 2284673"/>
                <a:gd name="connsiteX1" fmla="*/ 95250 w 3152217"/>
                <a:gd name="connsiteY1" fmla="*/ 276225 h 2284673"/>
                <a:gd name="connsiteX2" fmla="*/ 1352550 w 3152217"/>
                <a:gd name="connsiteY2" fmla="*/ 152400 h 2284673"/>
                <a:gd name="connsiteX3" fmla="*/ 2314575 w 3152217"/>
                <a:gd name="connsiteY3" fmla="*/ 352425 h 2284673"/>
                <a:gd name="connsiteX4" fmla="*/ 2724150 w 3152217"/>
                <a:gd name="connsiteY4" fmla="*/ 847725 h 2284673"/>
                <a:gd name="connsiteX5" fmla="*/ 3152217 w 3152217"/>
                <a:gd name="connsiteY5" fmla="*/ 1284360 h 2284673"/>
                <a:gd name="connsiteX6" fmla="*/ 3152217 w 3152217"/>
                <a:gd name="connsiteY6" fmla="*/ 1496577 h 2284673"/>
                <a:gd name="connsiteX7" fmla="*/ 2940000 w 3152217"/>
                <a:gd name="connsiteY7" fmla="*/ 1496577 h 2284673"/>
                <a:gd name="connsiteX8" fmla="*/ 2539107 w 3152217"/>
                <a:gd name="connsiteY8" fmla="*/ 1095683 h 2284673"/>
                <a:gd name="connsiteX9" fmla="*/ 2474399 w 3152217"/>
                <a:gd name="connsiteY9" fmla="*/ 1182392 h 2284673"/>
                <a:gd name="connsiteX10" fmla="*/ 2907621 w 3152217"/>
                <a:gd name="connsiteY10" fmla="*/ 1615615 h 2284673"/>
                <a:gd name="connsiteX11" fmla="*/ 2907621 w 3152217"/>
                <a:gd name="connsiteY11" fmla="*/ 1827832 h 2284673"/>
                <a:gd name="connsiteX12" fmla="*/ 2695404 w 3152217"/>
                <a:gd name="connsiteY12" fmla="*/ 1827832 h 2284673"/>
                <a:gd name="connsiteX13" fmla="*/ 2293017 w 3152217"/>
                <a:gd name="connsiteY13" fmla="*/ 1425444 h 2284673"/>
                <a:gd name="connsiteX14" fmla="*/ 2228234 w 3152217"/>
                <a:gd name="connsiteY14" fmla="*/ 1512253 h 2284673"/>
                <a:gd name="connsiteX15" fmla="*/ 2648161 w 3152217"/>
                <a:gd name="connsiteY15" fmla="*/ 1932180 h 2284673"/>
                <a:gd name="connsiteX16" fmla="*/ 2648161 w 3152217"/>
                <a:gd name="connsiteY16" fmla="*/ 2144397 h 2284673"/>
                <a:gd name="connsiteX17" fmla="*/ 2435944 w 3152217"/>
                <a:gd name="connsiteY17" fmla="*/ 2144397 h 2284673"/>
                <a:gd name="connsiteX18" fmla="*/ 2046853 w 3152217"/>
                <a:gd name="connsiteY18" fmla="*/ 1755304 h 2284673"/>
                <a:gd name="connsiteX19" fmla="*/ 1987859 w 3152217"/>
                <a:gd name="connsiteY19" fmla="*/ 1841554 h 2284673"/>
                <a:gd name="connsiteX20" fmla="*/ 2218760 w 3152217"/>
                <a:gd name="connsiteY20" fmla="*/ 2072456 h 2284673"/>
                <a:gd name="connsiteX21" fmla="*/ 2218760 w 3152217"/>
                <a:gd name="connsiteY21" fmla="*/ 2284673 h 2284673"/>
                <a:gd name="connsiteX22" fmla="*/ 2006543 w 3152217"/>
                <a:gd name="connsiteY22" fmla="*/ 2284673 h 2284673"/>
                <a:gd name="connsiteX23" fmla="*/ 1798691 w 3152217"/>
                <a:gd name="connsiteY23" fmla="*/ 2076819 h 2284673"/>
                <a:gd name="connsiteX24" fmla="*/ 1775643 w 3152217"/>
                <a:gd name="connsiteY24" fmla="*/ 2053771 h 2284673"/>
                <a:gd name="connsiteX25" fmla="*/ 1842458 w 3152217"/>
                <a:gd name="connsiteY25" fmla="*/ 1964515 h 2284673"/>
                <a:gd name="connsiteX26" fmla="*/ 1533525 w 3152217"/>
                <a:gd name="connsiteY26" fmla="*/ 1552575 h 2284673"/>
                <a:gd name="connsiteX27" fmla="*/ 1219200 w 3152217"/>
                <a:gd name="connsiteY27" fmla="*/ 1247775 h 2284673"/>
                <a:gd name="connsiteX28" fmla="*/ 571500 w 3152217"/>
                <a:gd name="connsiteY28" fmla="*/ 1362075 h 2284673"/>
                <a:gd name="connsiteX29" fmla="*/ 0 w 3152217"/>
                <a:gd name="connsiteY29" fmla="*/ 1333500 h 2284673"/>
                <a:gd name="connsiteX30" fmla="*/ 0 w 3152217"/>
                <a:gd name="connsiteY30" fmla="*/ 19050 h 2284673"/>
                <a:gd name="connsiteX31" fmla="*/ 400050 w 3152217"/>
                <a:gd name="connsiteY31" fmla="*/ 0 h 228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152217" h="2284673">
                  <a:moveTo>
                    <a:pt x="400050" y="0"/>
                  </a:moveTo>
                  <a:lnTo>
                    <a:pt x="95250" y="276225"/>
                  </a:lnTo>
                  <a:cubicBezTo>
                    <a:pt x="349250" y="777875"/>
                    <a:pt x="831850" y="460375"/>
                    <a:pt x="1352550" y="152400"/>
                  </a:cubicBezTo>
                  <a:cubicBezTo>
                    <a:pt x="1641475" y="288925"/>
                    <a:pt x="1968500" y="301625"/>
                    <a:pt x="2314575" y="352425"/>
                  </a:cubicBezTo>
                  <a:cubicBezTo>
                    <a:pt x="2451100" y="603250"/>
                    <a:pt x="2587625" y="682625"/>
                    <a:pt x="2724150" y="847725"/>
                  </a:cubicBezTo>
                  <a:lnTo>
                    <a:pt x="3152217" y="1284360"/>
                  </a:lnTo>
                  <a:cubicBezTo>
                    <a:pt x="3210819" y="1342962"/>
                    <a:pt x="3210819" y="1437975"/>
                    <a:pt x="3152217" y="1496577"/>
                  </a:cubicBezTo>
                  <a:cubicBezTo>
                    <a:pt x="3093615" y="1555179"/>
                    <a:pt x="2998602" y="1555179"/>
                    <a:pt x="2940000" y="1496577"/>
                  </a:cubicBezTo>
                  <a:lnTo>
                    <a:pt x="2539107" y="1095683"/>
                  </a:lnTo>
                  <a:lnTo>
                    <a:pt x="2474399" y="1182392"/>
                  </a:lnTo>
                  <a:lnTo>
                    <a:pt x="2907621" y="1615615"/>
                  </a:lnTo>
                  <a:cubicBezTo>
                    <a:pt x="2966223" y="1674217"/>
                    <a:pt x="2966223" y="1769230"/>
                    <a:pt x="2907621" y="1827832"/>
                  </a:cubicBezTo>
                  <a:cubicBezTo>
                    <a:pt x="2849019" y="1886434"/>
                    <a:pt x="2754006" y="1886434"/>
                    <a:pt x="2695404" y="1827832"/>
                  </a:cubicBezTo>
                  <a:lnTo>
                    <a:pt x="2293017" y="1425444"/>
                  </a:lnTo>
                  <a:lnTo>
                    <a:pt x="2228234" y="1512253"/>
                  </a:lnTo>
                  <a:lnTo>
                    <a:pt x="2648161" y="1932180"/>
                  </a:lnTo>
                  <a:cubicBezTo>
                    <a:pt x="2706763" y="1990782"/>
                    <a:pt x="2706763" y="2085795"/>
                    <a:pt x="2648161" y="2144397"/>
                  </a:cubicBezTo>
                  <a:cubicBezTo>
                    <a:pt x="2589559" y="2202999"/>
                    <a:pt x="2494546" y="2202999"/>
                    <a:pt x="2435944" y="2144397"/>
                  </a:cubicBezTo>
                  <a:lnTo>
                    <a:pt x="2046853" y="1755304"/>
                  </a:lnTo>
                  <a:lnTo>
                    <a:pt x="1987859" y="1841554"/>
                  </a:lnTo>
                  <a:lnTo>
                    <a:pt x="2218760" y="2072456"/>
                  </a:lnTo>
                  <a:cubicBezTo>
                    <a:pt x="2277362" y="2131058"/>
                    <a:pt x="2277362" y="2226071"/>
                    <a:pt x="2218760" y="2284673"/>
                  </a:cubicBezTo>
                  <a:cubicBezTo>
                    <a:pt x="2160158" y="2343275"/>
                    <a:pt x="2065146" y="2343275"/>
                    <a:pt x="2006543" y="2284673"/>
                  </a:cubicBezTo>
                  <a:lnTo>
                    <a:pt x="1798691" y="2076819"/>
                  </a:lnTo>
                  <a:lnTo>
                    <a:pt x="1775643" y="2053771"/>
                  </a:lnTo>
                  <a:lnTo>
                    <a:pt x="1842458" y="1964515"/>
                  </a:lnTo>
                  <a:cubicBezTo>
                    <a:pt x="2026677" y="1607442"/>
                    <a:pt x="1697608" y="1472750"/>
                    <a:pt x="1533525" y="1552575"/>
                  </a:cubicBezTo>
                  <a:cubicBezTo>
                    <a:pt x="1555750" y="1323975"/>
                    <a:pt x="1380229" y="1237081"/>
                    <a:pt x="1219200" y="1247775"/>
                  </a:cubicBezTo>
                  <a:cubicBezTo>
                    <a:pt x="1190625" y="958850"/>
                    <a:pt x="838200" y="793750"/>
                    <a:pt x="571500" y="1362075"/>
                  </a:cubicBezTo>
                  <a:cubicBezTo>
                    <a:pt x="504825" y="1114425"/>
                    <a:pt x="276225" y="1066800"/>
                    <a:pt x="0" y="1333500"/>
                  </a:cubicBezTo>
                  <a:lnTo>
                    <a:pt x="0" y="19050"/>
                  </a:lnTo>
                  <a:lnTo>
                    <a:pt x="400050" y="0"/>
                  </a:lnTo>
                  <a:close/>
                </a:path>
              </a:pathLst>
            </a:custGeom>
            <a:solidFill>
              <a:srgbClr val="EDE731"/>
            </a:solidFill>
            <a:ln w="12700" cap="flat" cmpd="sng" algn="ctr">
              <a:solidFill>
                <a:srgbClr val="9BBB59">
                  <a:lumMod val="75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grpSp>
      <p:sp>
        <p:nvSpPr>
          <p:cNvPr id="14" name="Rectangle 17">
            <a:extLst>
              <a:ext uri="{FF2B5EF4-FFF2-40B4-BE49-F238E27FC236}">
                <a16:creationId xmlns:a16="http://schemas.microsoft.com/office/drawing/2014/main" id="{E4BBCE44-1F3E-B1AA-6B4C-D9B37BA25318}"/>
              </a:ext>
            </a:extLst>
          </p:cNvPr>
          <p:cNvSpPr/>
          <p:nvPr/>
        </p:nvSpPr>
        <p:spPr>
          <a:xfrm>
            <a:off x="173541" y="1749576"/>
            <a:ext cx="4320000" cy="1221815"/>
          </a:xfrm>
          <a:prstGeom prst="rect">
            <a:avLst/>
          </a:prstGeom>
          <a:solidFill>
            <a:srgbClr val="EDE731"/>
          </a:solidFill>
          <a:ln w="9525" cap="flat" cmpd="sng" algn="ctr">
            <a:solidFill>
              <a:srgbClr val="9BBB59">
                <a:lumMod val="75000"/>
              </a:srgbClr>
            </a:solidFill>
            <a:prstDash val="solid"/>
          </a:ln>
          <a:effectLst/>
        </p:spPr>
        <p:txBody>
          <a:bodyPr rtlCol="0" anchor="ctr"/>
          <a:lstStyle/>
          <a:p>
            <a:pPr marL="1074738" marR="0" lvl="0" algn="ctr" defTabSz="521437" eaLnBrk="1" fontAlgn="auto" latinLnBrk="0" hangingPunct="1">
              <a:lnSpc>
                <a:spcPct val="100000"/>
              </a:lnSpc>
              <a:spcBef>
                <a:spcPts val="0"/>
              </a:spcBef>
              <a:spcAft>
                <a:spcPts val="0"/>
              </a:spcAft>
              <a:buClrTx/>
              <a:buSzTx/>
              <a:buFontTx/>
              <a:buNone/>
              <a:tabLst/>
              <a:defRPr/>
            </a:pPr>
            <a:r>
              <a:rPr kumimoji="0" lang="lt-LT" sz="2000" b="0" i="0" u="none" strike="noStrike" kern="0" cap="none" spc="0" normalizeH="0" baseline="0" noProof="0" dirty="0">
                <a:ln>
                  <a:noFill/>
                </a:ln>
                <a:solidFill>
                  <a:srgbClr val="302757"/>
                </a:solidFill>
                <a:effectLst/>
                <a:uLnTx/>
                <a:uFillTx/>
                <a:latin typeface="Verdana" panose="020B0604030504040204" pitchFamily="34" charset="0"/>
                <a:ea typeface="Verdana" panose="020B0604030504040204" pitchFamily="34" charset="0"/>
                <a:cs typeface="Times New Roman" panose="02020603050405020304" pitchFamily="18" charset="0"/>
              </a:rPr>
              <a:t>Projektų vykdytojai tiesiogiai bendrauja su </a:t>
            </a:r>
            <a:r>
              <a:rPr lang="en-US" sz="2000" kern="0" dirty="0" err="1">
                <a:solidFill>
                  <a:srgbClr val="302757"/>
                </a:solidFill>
                <a:latin typeface="Verdana" panose="020B0604030504040204" pitchFamily="34" charset="0"/>
                <a:ea typeface="Verdana" panose="020B0604030504040204" pitchFamily="34" charset="0"/>
                <a:cs typeface="Times New Roman" panose="02020603050405020304" pitchFamily="18" charset="0"/>
              </a:rPr>
              <a:t>Inovacijų</a:t>
            </a:r>
            <a:r>
              <a:rPr lang="en-US" sz="2000" kern="0" dirty="0">
                <a:solidFill>
                  <a:srgbClr val="302757"/>
                </a:solidFill>
                <a:latin typeface="Verdana" panose="020B0604030504040204" pitchFamily="34" charset="0"/>
                <a:ea typeface="Verdana" panose="020B0604030504040204" pitchFamily="34" charset="0"/>
                <a:cs typeface="Times New Roman" panose="02020603050405020304" pitchFamily="18" charset="0"/>
              </a:rPr>
              <a:t> </a:t>
            </a:r>
            <a:r>
              <a:rPr lang="en-US" sz="2000" kern="0" dirty="0" err="1">
                <a:solidFill>
                  <a:srgbClr val="302757"/>
                </a:solidFill>
                <a:latin typeface="Verdana" panose="020B0604030504040204" pitchFamily="34" charset="0"/>
                <a:ea typeface="Verdana" panose="020B0604030504040204" pitchFamily="34" charset="0"/>
                <a:cs typeface="Times New Roman" panose="02020603050405020304" pitchFamily="18" charset="0"/>
              </a:rPr>
              <a:t>agentūra</a:t>
            </a:r>
            <a:endParaRPr kumimoji="0" lang="lt-LT" sz="2000" b="0" i="0" u="none" strike="noStrike" kern="0" cap="none" spc="0" normalizeH="0" baseline="0" noProof="0" dirty="0">
              <a:ln>
                <a:noFill/>
              </a:ln>
              <a:solidFill>
                <a:srgbClr val="302757"/>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
        <p:nvSpPr>
          <p:cNvPr id="15" name="Rectangle 18">
            <a:extLst>
              <a:ext uri="{FF2B5EF4-FFF2-40B4-BE49-F238E27FC236}">
                <a16:creationId xmlns:a16="http://schemas.microsoft.com/office/drawing/2014/main" id="{89C08541-18A3-5199-E2A4-1332F0E300F3}"/>
              </a:ext>
            </a:extLst>
          </p:cNvPr>
          <p:cNvSpPr/>
          <p:nvPr/>
        </p:nvSpPr>
        <p:spPr>
          <a:xfrm>
            <a:off x="7725027" y="1749574"/>
            <a:ext cx="4320000" cy="1221815"/>
          </a:xfrm>
          <a:prstGeom prst="rect">
            <a:avLst/>
          </a:prstGeom>
          <a:solidFill>
            <a:srgbClr val="7D9CE8"/>
          </a:solidFill>
          <a:ln w="12700" cap="flat" cmpd="sng" algn="ctr">
            <a:solidFill>
              <a:srgbClr val="1F497D">
                <a:lumMod val="60000"/>
                <a:lumOff val="40000"/>
              </a:srgbClr>
            </a:solidFill>
            <a:prstDash val="solid"/>
          </a:ln>
          <a:effectLst/>
        </p:spPr>
        <p:txBody>
          <a:bodyPr rtlCol="0" anchor="ctr"/>
          <a:lstStyle/>
          <a:p>
            <a:pPr marL="720725" marR="0" lvl="0" algn="ctr" defTabSz="521437" eaLnBrk="1" fontAlgn="auto" latinLnBrk="0" hangingPunct="1">
              <a:lnSpc>
                <a:spcPct val="100000"/>
              </a:lnSpc>
              <a:spcBef>
                <a:spcPts val="0"/>
              </a:spcBef>
              <a:spcAft>
                <a:spcPts val="0"/>
              </a:spcAft>
              <a:buClrTx/>
              <a:buSzTx/>
              <a:buFontTx/>
              <a:buNone/>
              <a:tabLst/>
              <a:defRPr/>
            </a:pPr>
            <a:r>
              <a:rPr kumimoji="0" lang="lt-LT" sz="20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Kiekvienam projektui </a:t>
            </a:r>
            <a:br>
              <a:rPr kumimoji="0" lang="lt-LT" sz="20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br>
            <a:r>
              <a:rPr kumimoji="0" lang="lt-LT" sz="2000" b="0"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priskirtas </a:t>
            </a:r>
            <a:r>
              <a:rPr kumimoji="0" lang="lt-LT" sz="20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projekto vadovas</a:t>
            </a:r>
            <a:r>
              <a:rPr kumimoji="0" lang="en-US" sz="20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 </a:t>
            </a:r>
            <a:r>
              <a:rPr kumimoji="0" lang="lt-LT" sz="2000" b="1" i="0" u="none" strike="noStrike" kern="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ir finansininkas</a:t>
            </a:r>
            <a:endParaRPr kumimoji="0" lang="lt-LT" sz="2000" b="0" i="0" u="none" strike="noStrike" kern="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pic>
        <p:nvPicPr>
          <p:cNvPr id="16" name="Grafinis elementas 15" descr="User with solid fill">
            <a:extLst>
              <a:ext uri="{FF2B5EF4-FFF2-40B4-BE49-F238E27FC236}">
                <a16:creationId xmlns:a16="http://schemas.microsoft.com/office/drawing/2014/main" id="{6556373C-6C0C-8114-04D9-92235BE5ACB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91942" y="1958412"/>
            <a:ext cx="743930" cy="743930"/>
          </a:xfrm>
          <a:prstGeom prst="rect">
            <a:avLst/>
          </a:prstGeom>
        </p:spPr>
      </p:pic>
      <p:pic>
        <p:nvPicPr>
          <p:cNvPr id="17" name="Grafinis elementas 16" descr="User with solid fill">
            <a:extLst>
              <a:ext uri="{FF2B5EF4-FFF2-40B4-BE49-F238E27FC236}">
                <a16:creationId xmlns:a16="http://schemas.microsoft.com/office/drawing/2014/main" id="{452D96C9-4E42-D672-2C03-2B005AC6528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96992" y="2201805"/>
            <a:ext cx="743930" cy="743930"/>
          </a:xfrm>
          <a:prstGeom prst="rect">
            <a:avLst/>
          </a:prstGeom>
        </p:spPr>
      </p:pic>
      <p:pic>
        <p:nvPicPr>
          <p:cNvPr id="18" name="Grafinis elementas 17" descr="Chat bubble with solid fill">
            <a:extLst>
              <a:ext uri="{FF2B5EF4-FFF2-40B4-BE49-F238E27FC236}">
                <a16:creationId xmlns:a16="http://schemas.microsoft.com/office/drawing/2014/main" id="{1FA80F63-2652-4FF0-D95E-805D1487C45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72871" y="1903479"/>
            <a:ext cx="914400" cy="914400"/>
          </a:xfrm>
          <a:prstGeom prst="rect">
            <a:avLst/>
          </a:prstGeom>
        </p:spPr>
      </p:pic>
      <p:sp>
        <p:nvSpPr>
          <p:cNvPr id="19" name="TextBox 18">
            <a:extLst>
              <a:ext uri="{FF2B5EF4-FFF2-40B4-BE49-F238E27FC236}">
                <a16:creationId xmlns:a16="http://schemas.microsoft.com/office/drawing/2014/main" id="{D8A5D177-2803-3975-8BAE-B0374C27369A}"/>
              </a:ext>
            </a:extLst>
          </p:cNvPr>
          <p:cNvSpPr txBox="1"/>
          <p:nvPr/>
        </p:nvSpPr>
        <p:spPr>
          <a:xfrm>
            <a:off x="904780" y="3585535"/>
            <a:ext cx="10391381" cy="646331"/>
          </a:xfrm>
          <a:prstGeom prst="rect">
            <a:avLst/>
          </a:prstGeom>
          <a:noFill/>
        </p:spPr>
        <p:txBody>
          <a:bodyPr wrap="square">
            <a:spAutoFit/>
          </a:bodyPr>
          <a:lstStyle/>
          <a:p>
            <a:pPr algn="ctr"/>
            <a:r>
              <a:rPr lang="lt-LT" dirty="0">
                <a:solidFill>
                  <a:srgbClr val="302757"/>
                </a:solidFill>
                <a:latin typeface="Verdana" panose="020B0604030504040204" pitchFamily="34" charset="0"/>
                <a:ea typeface="Verdana" panose="020B0604030504040204" pitchFamily="34" charset="0"/>
              </a:rPr>
              <a:t>Projekto įgyvendinimo klausimais kviečiame konsultuotis el. paštu ir/ ar telefonu su paskirtu projekto vadovu ir/ar projekto finansininku. </a:t>
            </a:r>
          </a:p>
        </p:txBody>
      </p:sp>
      <p:pic>
        <p:nvPicPr>
          <p:cNvPr id="20" name="Grafinis elementas 19" descr="Phone Vibration outline">
            <a:extLst>
              <a:ext uri="{FF2B5EF4-FFF2-40B4-BE49-F238E27FC236}">
                <a16:creationId xmlns:a16="http://schemas.microsoft.com/office/drawing/2014/main" id="{29AF0F3E-7B54-2028-5D66-767889DE7F3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10277" y="3460551"/>
            <a:ext cx="694503" cy="694503"/>
          </a:xfrm>
          <a:prstGeom prst="rect">
            <a:avLst/>
          </a:prstGeom>
        </p:spPr>
      </p:pic>
      <p:sp>
        <p:nvSpPr>
          <p:cNvPr id="21" name="Stačiakampis 20">
            <a:extLst>
              <a:ext uri="{FF2B5EF4-FFF2-40B4-BE49-F238E27FC236}">
                <a16:creationId xmlns:a16="http://schemas.microsoft.com/office/drawing/2014/main" id="{F12CBC28-7860-BE51-5FA1-0BCD2817DBE2}"/>
              </a:ext>
            </a:extLst>
          </p:cNvPr>
          <p:cNvSpPr/>
          <p:nvPr/>
        </p:nvSpPr>
        <p:spPr>
          <a:xfrm>
            <a:off x="1126239" y="4506556"/>
            <a:ext cx="10918788" cy="646331"/>
          </a:xfrm>
          <a:prstGeom prst="rect">
            <a:avLst/>
          </a:prstGeom>
        </p:spPr>
        <p:txBody>
          <a:bodyPr wrap="square">
            <a:spAutoFit/>
          </a:bodyPr>
          <a:lstStyle/>
          <a:p>
            <a:r>
              <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rPr>
              <a:t>Dokumentai teikiami per </a:t>
            </a:r>
            <a:r>
              <a:rPr lang="lt-LT" b="1" dirty="0">
                <a:solidFill>
                  <a:srgbClr val="302757"/>
                </a:solidFill>
                <a:latin typeface="Verdana" panose="020B0604030504040204" pitchFamily="34" charset="0"/>
                <a:ea typeface="Verdana" panose="020B0604030504040204" pitchFamily="34" charset="0"/>
                <a:cs typeface="Times New Roman" panose="02020603050405020304" pitchFamily="18" charset="0"/>
              </a:rPr>
              <a:t>DMS(INVESTIS) </a:t>
            </a:r>
            <a:r>
              <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hlinkClick r:id="rId10"/>
              </a:rPr>
              <a:t>https://dms.investis.lt/</a:t>
            </a:r>
            <a:endPar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endParaRPr>
          </a:p>
          <a:p>
            <a:endPar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2" name="Grafinis elementas 21" descr="Envelope outline">
            <a:extLst>
              <a:ext uri="{FF2B5EF4-FFF2-40B4-BE49-F238E27FC236}">
                <a16:creationId xmlns:a16="http://schemas.microsoft.com/office/drawing/2014/main" id="{52ECBC06-EFC2-D47A-711E-2B04435E08F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10277" y="4340968"/>
            <a:ext cx="760116" cy="760116"/>
          </a:xfrm>
          <a:prstGeom prst="rect">
            <a:avLst/>
          </a:prstGeom>
        </p:spPr>
      </p:pic>
    </p:spTree>
    <p:extLst>
      <p:ext uri="{BB962C8B-B14F-4D97-AF65-F5344CB8AC3E}">
        <p14:creationId xmlns:p14="http://schemas.microsoft.com/office/powerpoint/2010/main" val="973845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FAA7C-0C22-1A09-6095-C5F9F84A1F16}"/>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t>Projekto administravimo eiga</a:t>
            </a:r>
          </a:p>
          <a:p>
            <a:endParaRPr lang="en-LT" sz="3200" i="1" dirty="0">
              <a:effectLst>
                <a:outerShdw blurRad="38100" dist="38100" dir="2700000" algn="tl">
                  <a:srgbClr val="000000">
                    <a:alpha val="43137"/>
                  </a:srgbClr>
                </a:outerShdw>
              </a:effectLst>
            </a:endParaRPr>
          </a:p>
        </p:txBody>
      </p:sp>
      <p:sp>
        <p:nvSpPr>
          <p:cNvPr id="3" name="Struktūrinė schema: alternatyvus procesas 2">
            <a:extLst>
              <a:ext uri="{FF2B5EF4-FFF2-40B4-BE49-F238E27FC236}">
                <a16:creationId xmlns:a16="http://schemas.microsoft.com/office/drawing/2014/main" id="{130A4C13-E28A-308B-C3FC-F97CC5F72832}"/>
              </a:ext>
            </a:extLst>
          </p:cNvPr>
          <p:cNvSpPr/>
          <p:nvPr/>
        </p:nvSpPr>
        <p:spPr>
          <a:xfrm>
            <a:off x="372080" y="1195417"/>
            <a:ext cx="8804458" cy="1647300"/>
          </a:xfrm>
          <a:prstGeom prst="flowChartAlternateProcess">
            <a:avLst/>
          </a:prstGeom>
          <a:solidFill>
            <a:srgbClr val="302957"/>
          </a:solidFill>
          <a:ln>
            <a:solidFill>
              <a:srgbClr val="7E9CE9"/>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500" b="1" u="sng" dirty="0">
                <a:latin typeface="Verdana" panose="020B0604030504040204" pitchFamily="34" charset="0"/>
                <a:ea typeface="Verdana" panose="020B0604030504040204" pitchFamily="34" charset="0"/>
              </a:rPr>
              <a:t>PASIRAŠOMA PROJEKTO SUTARTIS</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P</a:t>
            </a:r>
            <a:r>
              <a:rPr lang="lt-LT" sz="1500" dirty="0">
                <a:effectLst/>
                <a:latin typeface="Verdana" panose="020B0604030504040204" pitchFamily="34" charset="0"/>
                <a:ea typeface="Verdana" panose="020B0604030504040204" pitchFamily="34" charset="0"/>
              </a:rPr>
              <a:t>o projekto sutarties pasirašymo ne vėliau kaip iki pirmos </a:t>
            </a:r>
            <a:r>
              <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Veiklos ataskaitos (toliau – VA)</a:t>
            </a:r>
            <a:r>
              <a:rPr lang="lt-LT" sz="1500" dirty="0">
                <a:effectLst/>
                <a:latin typeface="Verdana" panose="020B0604030504040204" pitchFamily="34" charset="0"/>
                <a:ea typeface="Verdana" panose="020B0604030504040204" pitchFamily="34" charset="0"/>
              </a:rPr>
              <a:t> pateikiama informacija apie įvykdytus ir ketinamus vykdyti pirkimus (informacija teikiama DMS INVESTIS);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Pirma VA teikiama per </a:t>
            </a:r>
            <a:r>
              <a:rPr kumimoji="0" lang="lt-LT" sz="1500" b="1"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mn-cs"/>
              </a:rPr>
              <a:t>10 d.</a:t>
            </a:r>
            <a:r>
              <a:rPr kumimoji="0" lang="en-US" sz="1500" b="1"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mn-cs"/>
              </a:rPr>
              <a:t> </a:t>
            </a:r>
            <a:r>
              <a:rPr kumimoji="0" lang="lt-LT" sz="1500" b="1"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mn-cs"/>
              </a:rPr>
              <a:t>d. </a:t>
            </a:r>
            <a:r>
              <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po sutarties</a:t>
            </a:r>
            <a:r>
              <a:rPr kumimoji="0" lang="en-US"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 </a:t>
            </a:r>
            <a:r>
              <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pasirašymo (kartu su avanso mokėjimo prašymu, jei reikalinga)</a:t>
            </a:r>
            <a:r>
              <a:rPr kumimoji="0" lang="en-US"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a:t>
            </a:r>
            <a:endPar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endParaRP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Projekto viešinimo priemonių įgyvendinimas – per </a:t>
            </a:r>
            <a:r>
              <a:rPr lang="lt-LT" sz="1500" b="1" dirty="0">
                <a:solidFill>
                  <a:srgbClr val="C00000"/>
                </a:solidFill>
                <a:latin typeface="Verdana" panose="020B0604030504040204" pitchFamily="34" charset="0"/>
                <a:ea typeface="Verdana" panose="020B0604030504040204" pitchFamily="34" charset="0"/>
              </a:rPr>
              <a:t>20 d. d. </a:t>
            </a:r>
            <a:r>
              <a:rPr lang="lt-LT" sz="1500" dirty="0">
                <a:latin typeface="Verdana" panose="020B0604030504040204" pitchFamily="34" charset="0"/>
                <a:ea typeface="Verdana" panose="020B0604030504040204" pitchFamily="34" charset="0"/>
              </a:rPr>
              <a:t>po sutarties pasirašymo</a:t>
            </a:r>
            <a:r>
              <a:rPr lang="en-US" sz="1500" dirty="0">
                <a:latin typeface="Verdana" panose="020B0604030504040204" pitchFamily="34" charset="0"/>
                <a:ea typeface="Verdana" panose="020B0604030504040204" pitchFamily="34" charset="0"/>
              </a:rPr>
              <a:t>.</a:t>
            </a:r>
          </a:p>
        </p:txBody>
      </p:sp>
      <p:sp>
        <p:nvSpPr>
          <p:cNvPr id="4" name="Struktūrinė schema: alternatyvus procesas 3">
            <a:extLst>
              <a:ext uri="{FF2B5EF4-FFF2-40B4-BE49-F238E27FC236}">
                <a16:creationId xmlns:a16="http://schemas.microsoft.com/office/drawing/2014/main" id="{D6C2C916-AC23-327E-7A73-C5BA354D0A8C}"/>
              </a:ext>
            </a:extLst>
          </p:cNvPr>
          <p:cNvSpPr/>
          <p:nvPr/>
        </p:nvSpPr>
        <p:spPr>
          <a:xfrm>
            <a:off x="2063199" y="3012223"/>
            <a:ext cx="8515098" cy="1542727"/>
          </a:xfrm>
          <a:prstGeom prst="flowChartAlternateProcess">
            <a:avLst/>
          </a:prstGeom>
          <a:solidFill>
            <a:schemeClr val="accent2">
              <a:lumMod val="25000"/>
              <a:lumOff val="75000"/>
            </a:schemeClr>
          </a:solid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500" b="1" u="sng" dirty="0">
                <a:latin typeface="Verdana" panose="020B0604030504040204" pitchFamily="34" charset="0"/>
                <a:ea typeface="Verdana" panose="020B0604030504040204" pitchFamily="34" charset="0"/>
              </a:rPr>
              <a:t>PROJEKTO VYKDYMAS</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Veiklų įgyvendinimas</a:t>
            </a:r>
            <a:r>
              <a:rPr lang="en-US" sz="1500" dirty="0">
                <a:latin typeface="Verdana" panose="020B0604030504040204" pitchFamily="34" charset="0"/>
                <a:ea typeface="Verdana" panose="020B0604030504040204" pitchFamily="34" charset="0"/>
              </a:rPr>
              <a:t>;</a:t>
            </a:r>
            <a:r>
              <a:rPr lang="lt-LT" sz="1500" dirty="0">
                <a:latin typeface="Verdana" panose="020B0604030504040204" pitchFamily="34" charset="0"/>
                <a:ea typeface="Verdana" panose="020B0604030504040204" pitchFamily="34" charset="0"/>
              </a:rPr>
              <a:t> </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Rodiklių siekimas;</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Tarpinės VA teikimas </a:t>
            </a:r>
            <a:r>
              <a:rPr lang="lt-LT" sz="1500" b="1" dirty="0">
                <a:solidFill>
                  <a:srgbClr val="C00000"/>
                </a:solidFill>
                <a:latin typeface="Verdana" panose="020B0604030504040204" pitchFamily="34" charset="0"/>
                <a:ea typeface="Verdana" panose="020B0604030504040204" pitchFamily="34" charset="0"/>
              </a:rPr>
              <a:t>ne rečiau kaip kas 70 d. d.</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Avansinės VA teikimas (jeigu avansas numatytas sutartyje).</a:t>
            </a:r>
          </a:p>
        </p:txBody>
      </p:sp>
      <p:sp>
        <p:nvSpPr>
          <p:cNvPr id="5" name="Struktūrinė schema: alternatyvus procesas 4">
            <a:extLst>
              <a:ext uri="{FF2B5EF4-FFF2-40B4-BE49-F238E27FC236}">
                <a16:creationId xmlns:a16="http://schemas.microsoft.com/office/drawing/2014/main" id="{B848C977-22FF-049B-9D66-D1D46A165969}"/>
              </a:ext>
            </a:extLst>
          </p:cNvPr>
          <p:cNvSpPr/>
          <p:nvPr/>
        </p:nvSpPr>
        <p:spPr>
          <a:xfrm>
            <a:off x="4050612" y="4724456"/>
            <a:ext cx="7855441" cy="2027272"/>
          </a:xfrm>
          <a:prstGeom prst="flowChartAlternateProcess">
            <a:avLst/>
          </a:prstGeom>
          <a:solidFill>
            <a:srgbClr val="EDE731"/>
          </a:solidFill>
          <a:ln>
            <a:solidFill>
              <a:srgbClr val="7D9CE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500" b="1" u="sng" dirty="0">
                <a:solidFill>
                  <a:srgbClr val="302957"/>
                </a:solidFill>
                <a:latin typeface="Verdana" panose="020B0604030504040204" pitchFamily="34" charset="0"/>
                <a:ea typeface="Verdana" panose="020B0604030504040204" pitchFamily="34" charset="0"/>
              </a:rPr>
              <a:t>PROJEKTO ĮGYVENDINIMO PABAIGA</a:t>
            </a:r>
          </a:p>
          <a:p>
            <a:pPr marL="285750" indent="-285750">
              <a:buFont typeface="Wingdings" panose="05000000000000000000" pitchFamily="2" charset="2"/>
              <a:buChar char="ü"/>
            </a:pPr>
            <a:r>
              <a:rPr lang="lt-LT" sz="1500" dirty="0">
                <a:solidFill>
                  <a:srgbClr val="302957"/>
                </a:solidFill>
                <a:latin typeface="Verdana" panose="020B0604030504040204" pitchFamily="34" charset="0"/>
                <a:ea typeface="Verdana" panose="020B0604030504040204" pitchFamily="34" charset="0"/>
              </a:rPr>
              <a:t>Teikiama galutinė VA, MTEP veiklų ataskaita, atsiskaitoma už numatytus rodiklius;</a:t>
            </a:r>
          </a:p>
          <a:p>
            <a:pPr marL="285750" indent="-285750">
              <a:buFont typeface="Wingdings" panose="05000000000000000000" pitchFamily="2" charset="2"/>
              <a:buChar char="ü"/>
            </a:pPr>
            <a:r>
              <a:rPr lang="lt-LT" sz="1500" dirty="0">
                <a:solidFill>
                  <a:srgbClr val="302957"/>
                </a:solidFill>
                <a:latin typeface="Verdana" panose="020B0604030504040204" pitchFamily="34" charset="0"/>
                <a:ea typeface="Verdana" panose="020B0604030504040204" pitchFamily="34" charset="0"/>
              </a:rPr>
              <a:t>Patikra vietoje (jei taikoma);</a:t>
            </a:r>
          </a:p>
          <a:p>
            <a:pPr marL="285750" indent="-285750">
              <a:buFont typeface="Wingdings" panose="05000000000000000000" pitchFamily="2" charset="2"/>
              <a:buChar char="ü"/>
            </a:pPr>
            <a:r>
              <a:rPr lang="lt-LT" sz="1500" dirty="0">
                <a:solidFill>
                  <a:srgbClr val="302957"/>
                </a:solidFill>
                <a:latin typeface="Verdana" panose="020B0604030504040204" pitchFamily="34" charset="0"/>
                <a:ea typeface="Verdana" panose="020B0604030504040204" pitchFamily="34" charset="0"/>
              </a:rPr>
              <a:t>Ataskaitų po projekto užbaigimo teikimas;</a:t>
            </a:r>
          </a:p>
          <a:p>
            <a:pPr marL="285750" indent="-285750">
              <a:buFont typeface="Wingdings" panose="05000000000000000000" pitchFamily="2" charset="2"/>
              <a:buChar char="ü"/>
            </a:pPr>
            <a:r>
              <a:rPr lang="lt-LT" sz="1500" dirty="0">
                <a:solidFill>
                  <a:srgbClr val="302957"/>
                </a:solidFill>
                <a:latin typeface="Verdana" panose="020B0604030504040204" pitchFamily="34" charset="0"/>
                <a:ea typeface="Verdana" panose="020B0604030504040204" pitchFamily="34" charset="0"/>
              </a:rPr>
              <a:t>Tolesnis stebėsenos rodiklių </a:t>
            </a:r>
            <a:r>
              <a:rPr lang="lt-LT" sz="1500" dirty="0">
                <a:solidFill>
                  <a:schemeClr val="accent2"/>
                </a:solidFill>
                <a:latin typeface="Verdana" panose="020B0604030504040204" pitchFamily="34" charset="0"/>
                <a:ea typeface="Verdana" panose="020B0604030504040204" pitchFamily="34" charset="0"/>
              </a:rPr>
              <a:t>„</a:t>
            </a:r>
            <a:r>
              <a:rPr lang="lt-LT" sz="1500" i="0" u="none" strike="noStrike" dirty="0">
                <a:solidFill>
                  <a:schemeClr val="accent2"/>
                </a:solidFill>
                <a:effectLst/>
                <a:latin typeface="Verdana" panose="020B0604030504040204" pitchFamily="34" charset="0"/>
              </a:rPr>
              <a:t>Paramą gavusiuose subjektuose sukurtos mokslo tiriamojo darbo vietos</a:t>
            </a:r>
            <a:r>
              <a:rPr lang="lt-LT" sz="1500" dirty="0">
                <a:solidFill>
                  <a:schemeClr val="accent2"/>
                </a:solidFill>
                <a:latin typeface="Verdana" panose="020B0604030504040204" pitchFamily="34" charset="0"/>
              </a:rPr>
              <a:t>“ ir „Investicijas gavusios įmonės pajamos, gautos iš tiesiogiai projekto metu sukurtų ir rinkai pateiktų produktų “</a:t>
            </a:r>
            <a:r>
              <a:rPr lang="lt-LT" sz="1500" i="0" dirty="0">
                <a:solidFill>
                  <a:schemeClr val="accent2"/>
                </a:solidFill>
                <a:effectLst/>
                <a:latin typeface="Verdana" panose="020B0604030504040204" pitchFamily="34" charset="0"/>
              </a:rPr>
              <a:t> </a:t>
            </a:r>
            <a:r>
              <a:rPr lang="lt-LT" sz="1500" dirty="0">
                <a:solidFill>
                  <a:schemeClr val="accent2"/>
                </a:solidFill>
                <a:latin typeface="Verdana" panose="020B0604030504040204" pitchFamily="34" charset="0"/>
                <a:ea typeface="Verdana" panose="020B0604030504040204" pitchFamily="34" charset="0"/>
              </a:rPr>
              <a:t>siekimas</a:t>
            </a:r>
            <a:r>
              <a:rPr lang="en-US" sz="1500" dirty="0">
                <a:solidFill>
                  <a:schemeClr val="accent2"/>
                </a:solidFill>
                <a:latin typeface="Verdana" panose="020B0604030504040204" pitchFamily="34" charset="0"/>
                <a:ea typeface="Verdana" panose="020B0604030504040204" pitchFamily="34" charset="0"/>
              </a:rPr>
              <a:t>.</a:t>
            </a:r>
          </a:p>
        </p:txBody>
      </p:sp>
      <p:sp>
        <p:nvSpPr>
          <p:cNvPr id="6" name="Rodyklė: lenkta į viršų 5">
            <a:extLst>
              <a:ext uri="{FF2B5EF4-FFF2-40B4-BE49-F238E27FC236}">
                <a16:creationId xmlns:a16="http://schemas.microsoft.com/office/drawing/2014/main" id="{82B87D1D-81D2-D4E0-6183-133CC315DD88}"/>
              </a:ext>
            </a:extLst>
          </p:cNvPr>
          <p:cNvSpPr/>
          <p:nvPr/>
        </p:nvSpPr>
        <p:spPr>
          <a:xfrm rot="5400000">
            <a:off x="1149925" y="3174879"/>
            <a:ext cx="850392" cy="731520"/>
          </a:xfrm>
          <a:prstGeom prst="ben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7" name="Rodyklė: lenkta į viršų 6">
            <a:extLst>
              <a:ext uri="{FF2B5EF4-FFF2-40B4-BE49-F238E27FC236}">
                <a16:creationId xmlns:a16="http://schemas.microsoft.com/office/drawing/2014/main" id="{A7269510-6EE3-438E-086E-B4A5C003F29C}"/>
              </a:ext>
            </a:extLst>
          </p:cNvPr>
          <p:cNvSpPr/>
          <p:nvPr/>
        </p:nvSpPr>
        <p:spPr>
          <a:xfrm rot="5400000">
            <a:off x="3200867" y="4962798"/>
            <a:ext cx="850392" cy="731520"/>
          </a:xfrm>
          <a:prstGeom prst="ben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4054601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4A2D953-9819-8ECF-4375-5D95FD72E1FB}"/>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t>Projekto įgyvendinimo laikotarpis</a:t>
            </a:r>
          </a:p>
          <a:p>
            <a:endParaRPr lang="en-LT" sz="3200" i="1" dirty="0">
              <a:effectLst>
                <a:outerShdw blurRad="38100" dist="38100" dir="2700000" algn="tl">
                  <a:srgbClr val="000000">
                    <a:alpha val="43137"/>
                  </a:srgbClr>
                </a:outerShdw>
              </a:effectLst>
            </a:endParaRPr>
          </a:p>
        </p:txBody>
      </p:sp>
      <p:grpSp>
        <p:nvGrpSpPr>
          <p:cNvPr id="17" name="Grupė 16">
            <a:extLst>
              <a:ext uri="{FF2B5EF4-FFF2-40B4-BE49-F238E27FC236}">
                <a16:creationId xmlns:a16="http://schemas.microsoft.com/office/drawing/2014/main" id="{82DBE7DE-F5B5-2360-CA29-3C67E5910E98}"/>
              </a:ext>
            </a:extLst>
          </p:cNvPr>
          <p:cNvGrpSpPr/>
          <p:nvPr/>
        </p:nvGrpSpPr>
        <p:grpSpPr>
          <a:xfrm>
            <a:off x="613446" y="1359875"/>
            <a:ext cx="8276030" cy="1173773"/>
            <a:chOff x="613446" y="1359875"/>
            <a:chExt cx="8276030" cy="1173773"/>
          </a:xfrm>
        </p:grpSpPr>
        <p:sp>
          <p:nvSpPr>
            <p:cNvPr id="10" name="Struktūrinė schema: alternatyvus procesas 9">
              <a:extLst>
                <a:ext uri="{FF2B5EF4-FFF2-40B4-BE49-F238E27FC236}">
                  <a16:creationId xmlns:a16="http://schemas.microsoft.com/office/drawing/2014/main" id="{C11E6340-AAD8-7BCB-6490-4B539C8D6B2E}"/>
                </a:ext>
              </a:extLst>
            </p:cNvPr>
            <p:cNvSpPr/>
            <p:nvPr/>
          </p:nvSpPr>
          <p:spPr>
            <a:xfrm>
              <a:off x="613446" y="1359875"/>
              <a:ext cx="8276030" cy="1173773"/>
            </a:xfrm>
            <a:prstGeom prst="flowChartAlternateProcess">
              <a:avLst/>
            </a:prstGeom>
            <a:solidFill>
              <a:srgbClr val="302957"/>
            </a:solidFill>
            <a:ln>
              <a:solidFill>
                <a:srgbClr val="7E9CE9"/>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lt-LT" sz="2400" dirty="0">
                  <a:latin typeface="Verdana" panose="020B0604030504040204" pitchFamily="34" charset="0"/>
                  <a:ea typeface="Verdana" panose="020B0604030504040204" pitchFamily="34" charset="0"/>
                </a:rPr>
                <a:t>Projektų veiklų pradžia – ne anksčiau nei PĮP pateikimas Inovacijų agentūrai </a:t>
              </a:r>
              <a:endParaRPr lang="en-US" sz="2400" dirty="0">
                <a:latin typeface="Verdana" panose="020B0604030504040204" pitchFamily="34" charset="0"/>
                <a:ea typeface="Verdana" panose="020B0604030504040204" pitchFamily="34" charset="0"/>
              </a:endParaRPr>
            </a:p>
          </p:txBody>
        </p:sp>
        <p:pic>
          <p:nvPicPr>
            <p:cNvPr id="11" name="Grafinis elementas 10" descr="Hourglass 60% outline">
              <a:extLst>
                <a:ext uri="{FF2B5EF4-FFF2-40B4-BE49-F238E27FC236}">
                  <a16:creationId xmlns:a16="http://schemas.microsoft.com/office/drawing/2014/main" id="{47184048-CCCF-E587-E0D6-7DF87B393F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794709" y="1523701"/>
              <a:ext cx="846123" cy="846123"/>
            </a:xfrm>
            <a:prstGeom prst="rect">
              <a:avLst/>
            </a:prstGeom>
          </p:spPr>
        </p:pic>
      </p:grpSp>
      <p:grpSp>
        <p:nvGrpSpPr>
          <p:cNvPr id="16" name="Grupė 15">
            <a:extLst>
              <a:ext uri="{FF2B5EF4-FFF2-40B4-BE49-F238E27FC236}">
                <a16:creationId xmlns:a16="http://schemas.microsoft.com/office/drawing/2014/main" id="{9548570D-07FD-4818-1E78-D24C4C870815}"/>
              </a:ext>
            </a:extLst>
          </p:cNvPr>
          <p:cNvGrpSpPr/>
          <p:nvPr/>
        </p:nvGrpSpPr>
        <p:grpSpPr>
          <a:xfrm>
            <a:off x="1902943" y="3053308"/>
            <a:ext cx="9390368" cy="1330394"/>
            <a:chOff x="2063199" y="3069917"/>
            <a:chExt cx="9390368" cy="1330394"/>
          </a:xfrm>
        </p:grpSpPr>
        <p:sp>
          <p:nvSpPr>
            <p:cNvPr id="12" name="Struktūrinė schema: alternatyvus procesas 11">
              <a:extLst>
                <a:ext uri="{FF2B5EF4-FFF2-40B4-BE49-F238E27FC236}">
                  <a16:creationId xmlns:a16="http://schemas.microsoft.com/office/drawing/2014/main" id="{A886C374-278B-349C-2C1A-35056E442CEF}"/>
                </a:ext>
              </a:extLst>
            </p:cNvPr>
            <p:cNvSpPr/>
            <p:nvPr/>
          </p:nvSpPr>
          <p:spPr>
            <a:xfrm>
              <a:off x="2063199" y="3069917"/>
              <a:ext cx="9390368" cy="1330394"/>
            </a:xfrm>
            <a:prstGeom prst="flowChartAlternateProcess">
              <a:avLst/>
            </a:prstGeom>
            <a:solidFill>
              <a:schemeClr val="accent3"/>
            </a:solid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lt-LT" sz="2400" dirty="0">
                  <a:latin typeface="Verdana" panose="020B0604030504040204" pitchFamily="34" charset="0"/>
                  <a:ea typeface="Verdana" panose="020B0604030504040204" pitchFamily="34" charset="0"/>
                </a:rPr>
                <a:t>Projekto veiklos turi būti pradėtos įgyvendinti ne vėliau kaip </a:t>
              </a:r>
              <a:r>
                <a:rPr lang="lt-LT" sz="2400" b="1" dirty="0">
                  <a:latin typeface="Verdana" panose="020B0604030504040204" pitchFamily="34" charset="0"/>
                  <a:ea typeface="Verdana" panose="020B0604030504040204" pitchFamily="34" charset="0"/>
                </a:rPr>
                <a:t>per 3 mėnesius </a:t>
              </a:r>
              <a:r>
                <a:rPr lang="lt-LT" sz="2400" dirty="0">
                  <a:latin typeface="Verdana" panose="020B0604030504040204" pitchFamily="34" charset="0"/>
                  <a:ea typeface="Verdana" panose="020B0604030504040204" pitchFamily="34" charset="0"/>
                </a:rPr>
                <a:t>nuo projekto sutarties </a:t>
              </a:r>
            </a:p>
            <a:p>
              <a:r>
                <a:rPr lang="lt-LT" sz="2400" dirty="0">
                  <a:latin typeface="Verdana" panose="020B0604030504040204" pitchFamily="34" charset="0"/>
                  <a:ea typeface="Verdana" panose="020B0604030504040204" pitchFamily="34" charset="0"/>
                </a:rPr>
                <a:t>pasirašymo dienos</a:t>
              </a:r>
            </a:p>
          </p:txBody>
        </p:sp>
        <p:pic>
          <p:nvPicPr>
            <p:cNvPr id="13" name="Grafinis elementas 12" descr="Stopwatch 75% outline">
              <a:extLst>
                <a:ext uri="{FF2B5EF4-FFF2-40B4-BE49-F238E27FC236}">
                  <a16:creationId xmlns:a16="http://schemas.microsoft.com/office/drawing/2014/main" id="{2FA67BA7-2402-57EA-88BA-20ACE3ACB8E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0567029" y="3324130"/>
              <a:ext cx="886538" cy="886538"/>
            </a:xfrm>
            <a:prstGeom prst="rect">
              <a:avLst/>
            </a:prstGeom>
          </p:spPr>
        </p:pic>
      </p:grpSp>
      <p:grpSp>
        <p:nvGrpSpPr>
          <p:cNvPr id="18" name="Grupė 17">
            <a:extLst>
              <a:ext uri="{FF2B5EF4-FFF2-40B4-BE49-F238E27FC236}">
                <a16:creationId xmlns:a16="http://schemas.microsoft.com/office/drawing/2014/main" id="{5563FD09-79DE-DEE0-C37E-AAD5DF1D6139}"/>
              </a:ext>
            </a:extLst>
          </p:cNvPr>
          <p:cNvGrpSpPr/>
          <p:nvPr/>
        </p:nvGrpSpPr>
        <p:grpSpPr>
          <a:xfrm>
            <a:off x="4050612" y="4903363"/>
            <a:ext cx="7855441" cy="1176826"/>
            <a:chOff x="4050612" y="4903363"/>
            <a:chExt cx="7855441" cy="1176826"/>
          </a:xfrm>
        </p:grpSpPr>
        <p:sp>
          <p:nvSpPr>
            <p:cNvPr id="14" name="Struktūrinė schema: alternatyvus procesas 13">
              <a:extLst>
                <a:ext uri="{FF2B5EF4-FFF2-40B4-BE49-F238E27FC236}">
                  <a16:creationId xmlns:a16="http://schemas.microsoft.com/office/drawing/2014/main" id="{9ABA9D98-A5AB-2EF2-A416-D8292F500556}"/>
                </a:ext>
              </a:extLst>
            </p:cNvPr>
            <p:cNvSpPr/>
            <p:nvPr/>
          </p:nvSpPr>
          <p:spPr>
            <a:xfrm>
              <a:off x="4050612" y="4903363"/>
              <a:ext cx="7855441" cy="1176826"/>
            </a:xfrm>
            <a:prstGeom prst="flowChartAlternateProcess">
              <a:avLst/>
            </a:prstGeom>
            <a:solidFill>
              <a:srgbClr val="EDE731"/>
            </a:solidFill>
            <a:ln>
              <a:solidFill>
                <a:srgbClr val="7D9CE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lt-LT" sz="2400" dirty="0">
                  <a:solidFill>
                    <a:srgbClr val="302957"/>
                  </a:solidFill>
                  <a:latin typeface="Verdana" panose="020B0604030504040204" pitchFamily="34" charset="0"/>
                  <a:ea typeface="Verdana" panose="020B0604030504040204" pitchFamily="34" charset="0"/>
                </a:rPr>
                <a:t>Projektų veiklų trukmė – ne ilgesnė nei 36 mėnesiai</a:t>
              </a:r>
              <a:endParaRPr lang="en-US" sz="2400" dirty="0">
                <a:solidFill>
                  <a:srgbClr val="302957"/>
                </a:solidFill>
                <a:latin typeface="Verdana" panose="020B0604030504040204" pitchFamily="34" charset="0"/>
                <a:ea typeface="Verdana" panose="020B0604030504040204" pitchFamily="34" charset="0"/>
              </a:endParaRPr>
            </a:p>
          </p:txBody>
        </p:sp>
        <p:pic>
          <p:nvPicPr>
            <p:cNvPr id="15" name="Grafinis elementas 14" descr="Daily calendar outline">
              <a:extLst>
                <a:ext uri="{FF2B5EF4-FFF2-40B4-BE49-F238E27FC236}">
                  <a16:creationId xmlns:a16="http://schemas.microsoft.com/office/drawing/2014/main" id="{80EA6E55-34FB-AD29-9C2E-8549AAD06F9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861996" y="4903363"/>
              <a:ext cx="1044057" cy="1044057"/>
            </a:xfrm>
            <a:prstGeom prst="rect">
              <a:avLst/>
            </a:prstGeom>
          </p:spPr>
        </p:pic>
      </p:grpSp>
    </p:spTree>
    <p:extLst>
      <p:ext uri="{BB962C8B-B14F-4D97-AF65-F5344CB8AC3E}">
        <p14:creationId xmlns:p14="http://schemas.microsoft.com/office/powerpoint/2010/main" val="56039304"/>
      </p:ext>
    </p:extLst>
  </p:cSld>
  <p:clrMapOvr>
    <a:masterClrMapping/>
  </p:clrMapOvr>
</p:sld>
</file>

<file path=ppt/theme/theme1.xml><?xml version="1.0" encoding="utf-8"?>
<a:theme xmlns:a="http://schemas.openxmlformats.org/drawingml/2006/main" name="„Office“ tema">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oStartas mokymai pareiškėjmams" id="{F355368B-A911-4DF5-A21E-D5F3A9FAD704}" vid="{014F3C14-08BB-431B-B7F1-2F902B1ECF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7ed14601-a767-49df-87ac-319a5ad53ef2" xsi:nil="true"/>
    <lcf76f155ced4ddcb4097134ff3c332f xmlns="8fa2b46d-e0e5-4105-8197-5a0c810b9da7">
      <Terms xmlns="http://schemas.microsoft.com/office/infopath/2007/PartnerControls"/>
    </lcf76f155ced4ddcb4097134ff3c332f>
    <SharedWithUsers xmlns="7ed14601-a767-49df-87ac-319a5ad53ef2">
      <UserInfo>
        <DisplayName>Ieva Curukovienė</DisplayName>
        <AccountId>6585</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kumentas" ma:contentTypeID="0x010100D9A7F16E3557754597ADF6E4F37FD247" ma:contentTypeVersion="17" ma:contentTypeDescription="Kurkite naują dokumentą." ma:contentTypeScope="" ma:versionID="d8a2bf34473274eec90b4b098eca0d39">
  <xsd:schema xmlns:xsd="http://www.w3.org/2001/XMLSchema" xmlns:xs="http://www.w3.org/2001/XMLSchema" xmlns:p="http://schemas.microsoft.com/office/2006/metadata/properties" xmlns:ns2="7ed14601-a767-49df-87ac-319a5ad53ef2" xmlns:ns3="8fa2b46d-e0e5-4105-8197-5a0c810b9da7" targetNamespace="http://schemas.microsoft.com/office/2006/metadata/properties" ma:root="true" ma:fieldsID="4dc8b5a5585890b1800c718b8e0c5ef7" ns2:_="" ns3:_="">
    <xsd:import namespace="7ed14601-a767-49df-87ac-319a5ad53ef2"/>
    <xsd:import namespace="8fa2b46d-e0e5-4105-8197-5a0c810b9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SharedWithUsers" ma:index="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Bendrinta su išsamia informacija" ma:internalName="SharedWithDetails" ma:readOnly="true">
      <xsd:simpleType>
        <xsd:restriction base="dms:Note">
          <xsd:maxLength value="255"/>
        </xsd:restriction>
      </xsd:simpleType>
    </xsd:element>
    <xsd:element name="TaxCatchAll" ma:index="16"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2b46d-e0e5-4105-8197-5a0c810b9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2467B7-953D-4100-B305-265CAB149068}">
  <ds:schemaRefs>
    <ds:schemaRef ds:uri="http://schemas.microsoft.com/sharepoint/v3/contenttype/forms"/>
  </ds:schemaRefs>
</ds:datastoreItem>
</file>

<file path=customXml/itemProps2.xml><?xml version="1.0" encoding="utf-8"?>
<ds:datastoreItem xmlns:ds="http://schemas.openxmlformats.org/officeDocument/2006/customXml" ds:itemID="{4A11B661-02E3-4B45-B36C-DE383B584210}">
  <ds:schemaRefs>
    <ds:schemaRef ds:uri="8fa2b46d-e0e5-4105-8197-5a0c810b9da7"/>
    <ds:schemaRef ds:uri="http://purl.org/dc/terms/"/>
    <ds:schemaRef ds:uri="http://schemas.microsoft.com/office/infopath/2007/PartnerControls"/>
    <ds:schemaRef ds:uri="http://purl.org/dc/elements/1.1/"/>
    <ds:schemaRef ds:uri="http://schemas.microsoft.com/office/2006/documentManagement/types"/>
    <ds:schemaRef ds:uri="http://purl.org/dc/dcmitype/"/>
    <ds:schemaRef ds:uri="7ed14601-a767-49df-87ac-319a5ad53ef2"/>
    <ds:schemaRef ds:uri="http://www.w3.org/XML/1998/namespac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C4517F15-B230-42EF-BA8F-C32ED8C5FC18}">
  <ds:schemaRefs>
    <ds:schemaRef ds:uri="7ed14601-a767-49df-87ac-319a5ad53ef2"/>
    <ds:schemaRef ds:uri="8fa2b46d-e0e5-4105-8197-5a0c810b9da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InoStartas mokymai pareiškėjmams</Template>
  <TotalTime>473</TotalTime>
  <Words>3052</Words>
  <Application>Microsoft Office PowerPoint</Application>
  <PresentationFormat>Plačiaekranė</PresentationFormat>
  <Paragraphs>294</Paragraphs>
  <Slides>25</Slides>
  <Notes>7</Notes>
  <HiddenSlides>0</HiddenSlides>
  <MMClips>0</MMClips>
  <ScaleCrop>false</ScaleCrop>
  <HeadingPairs>
    <vt:vector size="6" baseType="variant">
      <vt:variant>
        <vt:lpstr>Naudojami šriftai</vt:lpstr>
      </vt:variant>
      <vt:variant>
        <vt:i4>10</vt:i4>
      </vt:variant>
      <vt:variant>
        <vt:lpstr>Tema</vt:lpstr>
      </vt:variant>
      <vt:variant>
        <vt:i4>1</vt:i4>
      </vt:variant>
      <vt:variant>
        <vt:lpstr>Skaidrių pavadinimai</vt:lpstr>
      </vt:variant>
      <vt:variant>
        <vt:i4>25</vt:i4>
      </vt:variant>
    </vt:vector>
  </HeadingPairs>
  <TitlesOfParts>
    <vt:vector size="36" baseType="lpstr">
      <vt:lpstr>Arial</vt:lpstr>
      <vt:lpstr>Arial Black</vt:lpstr>
      <vt:lpstr>Calibri</vt:lpstr>
      <vt:lpstr>Helvetica</vt:lpstr>
      <vt:lpstr>Segoe UI Emoji</vt:lpstr>
      <vt:lpstr>Times New Roman</vt:lpstr>
      <vt:lpstr>Verdana</vt:lpstr>
      <vt:lpstr>Verdana   </vt:lpstr>
      <vt:lpstr>Wingdings</vt:lpstr>
      <vt:lpstr>Wingdings,Sans-Serif</vt:lpstr>
      <vt:lpstr>„Office“ tema</vt:lpstr>
      <vt:lpstr>Kvietimo „TUI Invest“ Nr. 02-048-K projektų sutarčių įgyvendinimas</vt:lpstr>
      <vt:lpstr>Turinys</vt:lpstr>
      <vt:lpstr>Finansavimas skirtas Vidurio ir vakarų Lietuvos regionui (VVL).  Projekto įgyvendinimo metu ir laikotarpiu po projekto finansavimo pabaigos (3/5 metus) projekto vykdytojo veiklos vykdymo vieta turi likti VVL.</vt:lpstr>
      <vt:lpstr>TUI Invest pateiktų PĮP duomenys</vt:lpstr>
      <vt:lpstr>Vertinimo rezultatai</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Tinkamos finansuoti MTEP veiklų išlaidos </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Inostartas</dc:title>
  <dc:creator>Egidijus Braciška</dc:creator>
  <cp:lastModifiedBy>Egidijus Braciška</cp:lastModifiedBy>
  <cp:revision>9</cp:revision>
  <dcterms:created xsi:type="dcterms:W3CDTF">2022-12-27T12:13:58Z</dcterms:created>
  <dcterms:modified xsi:type="dcterms:W3CDTF">2024-12-18T09:14:27Z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0x010100D9A7F16E3557754597ADF6E4F37FD247</vt:lpwstr>
  </property>
  <property fmtid="{D5CDD505-2E9C-101B-9397-08002B2CF9AE}" pid="3" name="MediaServiceImageTags">
    <vt:lpwstr/>
  </property>
</Properties>
</file>