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67" r:id="rId5"/>
    <p:sldId id="329" r:id="rId6"/>
    <p:sldId id="424" r:id="rId7"/>
    <p:sldId id="425" r:id="rId8"/>
    <p:sldId id="426" r:id="rId9"/>
    <p:sldId id="427" r:id="rId10"/>
    <p:sldId id="428" r:id="rId11"/>
    <p:sldId id="760" r:id="rId12"/>
    <p:sldId id="764" r:id="rId13"/>
    <p:sldId id="765" r:id="rId14"/>
    <p:sldId id="772" r:id="rId15"/>
    <p:sldId id="770" r:id="rId16"/>
    <p:sldId id="771" r:id="rId17"/>
    <p:sldId id="766" r:id="rId18"/>
    <p:sldId id="773" r:id="rId19"/>
    <p:sldId id="774" r:id="rId20"/>
    <p:sldId id="287" r:id="rId21"/>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91C612-8837-1322-F430-79201D7781FC}" name="Rimantė Laurinavičiūtė" initials="RL" userId="S::R.Laurinaviciute@inovacijuagentura.lt::989a420a-f922-4b33-a22c-2e55f6a15079" providerId="AD"/>
  <p188:author id="{CFFEA8B4-BAA5-8696-7210-85C8084014F6}" name="Sandra Leiburė" initials="SL" userId="S::S.Blekaityte@lvpa.lt::7162bd87-1377-4c47-a6bb-9a1670216ac8" providerId="AD"/>
  <p188:author id="{9A43F1DB-8897-3B20-C4A4-D3F9BFF39652}" name="Giedrė Indriulienė" initials="GI" userId="S::G.Indriuliene@inovacijuagentura.lt::d397dddc-946e-47fb-bbdb-ce11bee3696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857"/>
    <a:srgbClr val="0E103D"/>
    <a:srgbClr val="8280E5"/>
    <a:srgbClr val="EDE731"/>
    <a:srgbClr val="7D9CE8"/>
    <a:srgbClr val="808285"/>
    <a:srgbClr val="EEE730"/>
    <a:srgbClr val="302757"/>
    <a:srgbClr val="8C5FBE"/>
    <a:srgbClr val="0B0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0" autoAdjust="0"/>
    <p:restoredTop sz="96283" autoAdjust="0"/>
  </p:normalViewPr>
  <p:slideViewPr>
    <p:cSldViewPr snapToGrid="0" snapToObjects="1">
      <p:cViewPr varScale="1">
        <p:scale>
          <a:sx n="107" d="100"/>
          <a:sy n="107" d="100"/>
        </p:scale>
        <p:origin x="96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lt-L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lt-LT"/>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lt-LT"/>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t-L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14F2B74-CB7B-4E59-A958-FFF997DD6208}">
      <dgm:prSet custT="1"/>
      <dgm:spPr/>
      <dgm:t>
        <a:bodyPr/>
        <a:lstStyle/>
        <a:p>
          <a:pPr algn="ctr"/>
          <a:r>
            <a:rPr lang="lt-LT" sz="2800" kern="1200" dirty="0">
              <a:solidFill>
                <a:srgbClr val="FFFFFF"/>
              </a:solidFill>
              <a:latin typeface="Calibri" panose="020F0502020204030204"/>
              <a:ea typeface="+mn-ea"/>
              <a:cs typeface="+mn-cs"/>
            </a:rPr>
            <a:t>Administracinės išlaidos, tiesiogiai susijusios su personalo darbo užmokesčiu (įsigyjamos kaip paslaugos, tačiau negali viršyti 40 proc. visų tinkamų finansuoti išlaidų),</a:t>
          </a:r>
          <a:endParaRPr lang="en-GB" sz="2800" kern="1200" dirty="0">
            <a:solidFill>
              <a:srgbClr val="FFFFFF"/>
            </a:solidFill>
            <a:latin typeface="Calibri" panose="020F0502020204030204"/>
            <a:ea typeface="+mn-ea"/>
            <a:cs typeface="+mn-cs"/>
          </a:endParaRPr>
        </a:p>
      </dgm:t>
    </dgm:pt>
    <dgm:pt modelId="{3C042FD7-2BAF-4B3C-82C9-31356900ED33}" type="parTrans" cxnId="{550E4260-4942-479B-8205-AC5B775BAEBE}">
      <dgm:prSet/>
      <dgm:spPr/>
      <dgm:t>
        <a:bodyPr/>
        <a:lstStyle/>
        <a:p>
          <a:endParaRPr lang="lt-LT"/>
        </a:p>
      </dgm:t>
    </dgm:pt>
    <dgm:pt modelId="{0021863A-6EE1-421D-9BD3-269E65C7AFF8}" type="sibTrans" cxnId="{550E4260-4942-479B-8205-AC5B775BAEBE}">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A36DE2E4-DFC9-40E2-BE3A-CFBC15A70C12}" type="pres">
      <dgm:prSet presAssocID="{514F2B74-CB7B-4E59-A958-FFF997DD6208}" presName="thickLine" presStyleLbl="alignNode1" presStyleIdx="0" presStyleCnt="1"/>
      <dgm:spPr/>
    </dgm:pt>
    <dgm:pt modelId="{431F1E9F-D82C-4DD3-8D26-BBCD35923F88}" type="pres">
      <dgm:prSet presAssocID="{514F2B74-CB7B-4E59-A958-FFF997DD6208}" presName="horz1" presStyleCnt="0"/>
      <dgm:spPr/>
    </dgm:pt>
    <dgm:pt modelId="{82E4ADFC-41F6-4D37-8FAB-2758BCFE6691}" type="pres">
      <dgm:prSet presAssocID="{514F2B74-CB7B-4E59-A958-FFF997DD6208}" presName="tx1" presStyleLbl="revTx" presStyleIdx="0" presStyleCnt="1"/>
      <dgm:spPr/>
    </dgm:pt>
    <dgm:pt modelId="{455035C3-4562-4530-8BD2-E06E1A49F029}" type="pres">
      <dgm:prSet presAssocID="{514F2B74-CB7B-4E59-A958-FFF997DD6208}"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550E4260-4942-479B-8205-AC5B775BAEBE}" srcId="{92B8F7E0-382E-4969-83F5-5EF6A57C7473}" destId="{514F2B74-CB7B-4E59-A958-FFF997DD6208}" srcOrd="0" destOrd="0" parTransId="{3C042FD7-2BAF-4B3C-82C9-31356900ED33}" sibTransId="{0021863A-6EE1-421D-9BD3-269E65C7AFF8}"/>
    <dgm:cxn modelId="{67531DD7-4DA4-4F87-9FEC-4BD6C8B34999}" type="presOf" srcId="{514F2B74-CB7B-4E59-A958-FFF997DD6208}" destId="{82E4ADFC-41F6-4D37-8FAB-2758BCFE6691}" srcOrd="0" destOrd="0" presId="urn:microsoft.com/office/officeart/2008/layout/LinedList"/>
    <dgm:cxn modelId="{DD121DAB-ED2E-4F98-963B-BD467A2BA27C}" type="presParOf" srcId="{ECDAF359-4BA8-4DB9-B502-DD286EF50EAC}" destId="{A36DE2E4-DFC9-40E2-BE3A-CFBC15A70C12}" srcOrd="0" destOrd="0" presId="urn:microsoft.com/office/officeart/2008/layout/LinedList"/>
    <dgm:cxn modelId="{5128DE1E-B908-43E8-860D-C8F36D1AABF0}" type="presParOf" srcId="{ECDAF359-4BA8-4DB9-B502-DD286EF50EAC}" destId="{431F1E9F-D82C-4DD3-8D26-BBCD35923F88}" srcOrd="1" destOrd="0" presId="urn:microsoft.com/office/officeart/2008/layout/LinedList"/>
    <dgm:cxn modelId="{43E78974-4843-412E-992E-CDEB77A536B5}" type="presParOf" srcId="{431F1E9F-D82C-4DD3-8D26-BBCD35923F88}" destId="{82E4ADFC-41F6-4D37-8FAB-2758BCFE6691}" srcOrd="0" destOrd="0" presId="urn:microsoft.com/office/officeart/2008/layout/LinedList"/>
    <dgm:cxn modelId="{FC3F6FC3-5A2D-4960-8D43-0315582832A5}" type="presParOf" srcId="{431F1E9F-D82C-4DD3-8D26-BBCD35923F88}" destId="{455035C3-4562-4530-8BD2-E06E1A49F02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045BFBC-6012-458D-9D66-59202CD6B1D1}">
      <dgm:prSet custT="1"/>
      <dgm:spPr/>
      <dgm:t>
        <a:bodyPr/>
        <a:lstStyle/>
        <a:p>
          <a:pPr algn="ctr"/>
          <a:r>
            <a:rPr lang="lt-LT" sz="2800" dirty="0">
              <a:solidFill>
                <a:schemeClr val="bg1"/>
              </a:solidFill>
            </a:rPr>
            <a:t>Bendrosios netiesioginės išlaidos (administracinės išlaidos, išlaidos nuomai, pridėtinės išlaidos) pagal fiksuotąją projekto išlaidų normą. Šioms išlaidoms taikoma Administravimo taisyklių 172.1 papunktyje nurodyta fiksuotoji norma</a:t>
          </a:r>
          <a:endParaRPr lang="en-GB" sz="2800" dirty="0">
            <a:solidFill>
              <a:schemeClr val="bg1"/>
            </a:solidFill>
            <a:latin typeface="Verdana" panose="020B0604030504040204" pitchFamily="34" charset="0"/>
            <a:ea typeface="Verdana" panose="020B0604030504040204" pitchFamily="34" charset="0"/>
          </a:endParaRPr>
        </a:p>
      </dgm:t>
    </dgm:pt>
    <dgm:pt modelId="{ABFA59BE-4059-44BF-A2E1-0BC809533748}" type="parTrans" cxnId="{4EF35DCF-867E-4948-AA63-267DFEB43FBF}">
      <dgm:prSet/>
      <dgm:spPr/>
      <dgm:t>
        <a:bodyPr/>
        <a:lstStyle/>
        <a:p>
          <a:endParaRPr lang="lt-LT"/>
        </a:p>
      </dgm:t>
    </dgm:pt>
    <dgm:pt modelId="{D1D61A4F-4EB0-4FAA-B119-F4023A2285B9}" type="sibTrans" cxnId="{4EF35DCF-867E-4948-AA63-267DFEB43FBF}">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DAE82C8-80EC-45A5-96C4-7C47F59A67C9}" type="pres">
      <dgm:prSet presAssocID="{3045BFBC-6012-458D-9D66-59202CD6B1D1}" presName="thickLine" presStyleLbl="alignNode1" presStyleIdx="0" presStyleCnt="1"/>
      <dgm:spPr/>
    </dgm:pt>
    <dgm:pt modelId="{58AD0462-0B58-4927-A6BA-3E8723433CFA}" type="pres">
      <dgm:prSet presAssocID="{3045BFBC-6012-458D-9D66-59202CD6B1D1}" presName="horz1" presStyleCnt="0"/>
      <dgm:spPr/>
    </dgm:pt>
    <dgm:pt modelId="{350A8ADD-E13D-420A-93CA-3044960B82BD}" type="pres">
      <dgm:prSet presAssocID="{3045BFBC-6012-458D-9D66-59202CD6B1D1}" presName="tx1" presStyleLbl="revTx" presStyleIdx="0" presStyleCnt="1" custScaleX="500000" custScaleY="100000"/>
      <dgm:spPr/>
    </dgm:pt>
    <dgm:pt modelId="{8558C8AC-5B90-4288-BF68-670F314FFF5B}" type="pres">
      <dgm:prSet presAssocID="{3045BFBC-6012-458D-9D66-59202CD6B1D1}"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0B0BFB6A-F47E-43C5-9BED-1C89F446EEF7}" type="presOf" srcId="{3045BFBC-6012-458D-9D66-59202CD6B1D1}" destId="{350A8ADD-E13D-420A-93CA-3044960B82BD}" srcOrd="0" destOrd="0" presId="urn:microsoft.com/office/officeart/2008/layout/LinedList"/>
    <dgm:cxn modelId="{4EF35DCF-867E-4948-AA63-267DFEB43FBF}" srcId="{92B8F7E0-382E-4969-83F5-5EF6A57C7473}" destId="{3045BFBC-6012-458D-9D66-59202CD6B1D1}" srcOrd="0" destOrd="0" parTransId="{ABFA59BE-4059-44BF-A2E1-0BC809533748}" sibTransId="{D1D61A4F-4EB0-4FAA-B119-F4023A2285B9}"/>
    <dgm:cxn modelId="{975E6E2B-62FB-4EDB-A6D2-F54F0C48B938}" type="presParOf" srcId="{ECDAF359-4BA8-4DB9-B502-DD286EF50EAC}" destId="{DDAE82C8-80EC-45A5-96C4-7C47F59A67C9}" srcOrd="0" destOrd="0" presId="urn:microsoft.com/office/officeart/2008/layout/LinedList"/>
    <dgm:cxn modelId="{CC18DD43-38D2-45B6-9D36-D4F74BD63977}" type="presParOf" srcId="{ECDAF359-4BA8-4DB9-B502-DD286EF50EAC}" destId="{58AD0462-0B58-4927-A6BA-3E8723433CFA}" srcOrd="1" destOrd="0" presId="urn:microsoft.com/office/officeart/2008/layout/LinedList"/>
    <dgm:cxn modelId="{EB98F8EC-C261-4417-9732-2E86BEC2CCD6}" type="presParOf" srcId="{58AD0462-0B58-4927-A6BA-3E8723433CFA}" destId="{350A8ADD-E13D-420A-93CA-3044960B82BD}" srcOrd="0" destOrd="0" presId="urn:microsoft.com/office/officeart/2008/layout/LinedList"/>
    <dgm:cxn modelId="{3BDDD1C9-49A1-466F-B942-049A023ABCD8}" type="presParOf" srcId="{58AD0462-0B58-4927-A6BA-3E8723433CFA}" destId="{8558C8AC-5B90-4288-BF68-670F314FFF5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155 p.)</a:t>
          </a:r>
          <a:endParaRPr lang="en-US" sz="2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4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45"/>
          <a:ext cx="9157528" cy="156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atsiskaitomosios sąskaitos, atidarytos projekto lėšų apskaitai, numerį ir dokumentus, pagrindžiančius, kad nurodyta atsiskaitomoji sąskaita atidaryta projekto vykdytojo vardu</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45"/>
        <a:ext cx="9157528" cy="1561229"/>
      </dsp:txXfrm>
    </dsp:sp>
    <dsp:sp modelId="{3DEF8C26-934F-45FF-8027-4F75AEA33416}">
      <dsp:nvSpPr>
        <dsp:cNvPr id="0" name=""/>
        <dsp:cNvSpPr/>
      </dsp:nvSpPr>
      <dsp:spPr>
        <a:xfrm>
          <a:off x="0" y="156147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561474"/>
          <a:ext cx="9157528" cy="1032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Su veiklos ataskaita planuojamų patirti išlaidų sumų pagrindimo dokumentus (sutartys, sąskaitos, skaičiavimai ir pan.)</a:t>
          </a:r>
          <a:endParaRPr lang="en-US"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561474"/>
        <a:ext cx="9157528" cy="1032058"/>
      </dsp:txXfrm>
    </dsp:sp>
    <dsp:sp modelId="{515B9C59-7D81-4B17-98DD-ED8B3F226FB2}">
      <dsp:nvSpPr>
        <dsp:cNvPr id="0" name=""/>
        <dsp:cNvSpPr/>
      </dsp:nvSpPr>
      <dsp:spPr>
        <a:xfrm>
          <a:off x="0" y="2593533"/>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593533"/>
          <a:ext cx="9157528" cy="334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pPr marL="0" lvl="0" indent="0" algn="l" defTabSz="889000">
            <a:lnSpc>
              <a:spcPct val="90000"/>
            </a:lnSpc>
            <a:spcBef>
              <a:spcPct val="0"/>
            </a:spcBef>
            <a:spcAft>
              <a:spcPct val="35000"/>
            </a:spcAft>
            <a:buNone/>
          </a:pPr>
          <a:r>
            <a:rPr lang="lt-LT" sz="20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dirty="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593533"/>
        <a:ext cx="9157528" cy="3348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DE2E4-DFC9-40E2-BE3A-CFBC15A70C12}">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E4ADFC-41F6-4D37-8FAB-2758BCFE6691}">
      <dsp:nvSpPr>
        <dsp:cNvPr id="0" name=""/>
        <dsp:cNvSpPr/>
      </dsp:nvSpPr>
      <dsp:spPr>
        <a:xfrm>
          <a:off x="0" y="0"/>
          <a:ext cx="4437403" cy="41250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lt-LT" sz="2800" kern="1200" dirty="0">
              <a:solidFill>
                <a:srgbClr val="FFFFFF"/>
              </a:solidFill>
              <a:latin typeface="Calibri" panose="020F0502020204030204"/>
              <a:ea typeface="+mn-ea"/>
              <a:cs typeface="+mn-cs"/>
            </a:rPr>
            <a:t>Administracinės išlaidos, tiesiogiai susijusios su personalo darbo užmokesčiu (įsigyjamos kaip paslaugos, tačiau negali viršyti 40 proc. visų tinkamų finansuoti išlaidų),</a:t>
          </a:r>
          <a:endParaRPr lang="en-GB" sz="2800" kern="1200" dirty="0">
            <a:solidFill>
              <a:srgbClr val="FFFFFF"/>
            </a:solidFill>
            <a:latin typeface="Calibri" panose="020F0502020204030204"/>
            <a:ea typeface="+mn-ea"/>
            <a:cs typeface="+mn-cs"/>
          </a:endParaRPr>
        </a:p>
      </dsp:txBody>
      <dsp:txXfrm>
        <a:off x="0" y="0"/>
        <a:ext cx="4437403" cy="41250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AE82C8-80EC-45A5-96C4-7C47F59A67C9}">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50A8ADD-E13D-420A-93CA-3044960B82BD}">
      <dsp:nvSpPr>
        <dsp:cNvPr id="0" name=""/>
        <dsp:cNvSpPr/>
      </dsp:nvSpPr>
      <dsp:spPr>
        <a:xfrm>
          <a:off x="0" y="0"/>
          <a:ext cx="4436319" cy="49859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1244600">
            <a:lnSpc>
              <a:spcPct val="90000"/>
            </a:lnSpc>
            <a:spcBef>
              <a:spcPct val="0"/>
            </a:spcBef>
            <a:spcAft>
              <a:spcPct val="35000"/>
            </a:spcAft>
            <a:buNone/>
          </a:pPr>
          <a:r>
            <a:rPr lang="lt-LT" sz="2800" kern="1200" dirty="0">
              <a:solidFill>
                <a:schemeClr val="bg1"/>
              </a:solidFill>
            </a:rPr>
            <a:t>Bendrosios netiesioginės išlaidos (administracinės išlaidos, išlaidos nuomai, pridėtinės išlaidos) pagal fiksuotąją projekto išlaidų normą. Šioms išlaidoms taikoma Administravimo taisyklių 172.1 papunktyje nurodyta fiksuotoji norma</a:t>
          </a:r>
          <a:endParaRPr lang="en-GB" sz="2800" kern="1200" dirty="0">
            <a:solidFill>
              <a:schemeClr val="bg1"/>
            </a:solidFill>
            <a:latin typeface="Verdana" panose="020B0604030504040204" pitchFamily="34" charset="0"/>
            <a:ea typeface="Verdana" panose="020B0604030504040204" pitchFamily="34" charset="0"/>
          </a:endParaRPr>
        </a:p>
      </dsp:txBody>
      <dsp:txXfrm>
        <a:off x="0" y="0"/>
        <a:ext cx="4436319" cy="498591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11/28/2024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a:t>
            </a:fld>
            <a:endParaRPr lang="en-LT"/>
          </a:p>
        </p:txBody>
      </p:sp>
    </p:spTree>
    <p:extLst>
      <p:ext uri="{BB962C8B-B14F-4D97-AF65-F5344CB8AC3E}">
        <p14:creationId xmlns:p14="http://schemas.microsoft.com/office/powerpoint/2010/main" val="198145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15</a:t>
            </a:fld>
            <a:endParaRPr lang="en-LT"/>
          </a:p>
        </p:txBody>
      </p:sp>
    </p:spTree>
    <p:extLst>
      <p:ext uri="{BB962C8B-B14F-4D97-AF65-F5344CB8AC3E}">
        <p14:creationId xmlns:p14="http://schemas.microsoft.com/office/powerpoint/2010/main" val="400908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16</a:t>
            </a:fld>
            <a:endParaRPr lang="en-LT"/>
          </a:p>
        </p:txBody>
      </p:sp>
    </p:spTree>
    <p:extLst>
      <p:ext uri="{BB962C8B-B14F-4D97-AF65-F5344CB8AC3E}">
        <p14:creationId xmlns:p14="http://schemas.microsoft.com/office/powerpoint/2010/main" val="29178522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17</a:t>
            </a:fld>
            <a:endParaRPr lang="en-LT"/>
          </a:p>
        </p:txBody>
      </p:sp>
    </p:spTree>
    <p:extLst>
      <p:ext uri="{BB962C8B-B14F-4D97-AF65-F5344CB8AC3E}">
        <p14:creationId xmlns:p14="http://schemas.microsoft.com/office/powerpoint/2010/main" val="42195401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2.emf"/><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e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333360" y="689269"/>
            <a:ext cx="8971278" cy="1601383"/>
          </a:xfrm>
        </p:spPr>
        <p:txBody>
          <a:bodyPr/>
          <a:lstStyle/>
          <a:p>
            <a:r>
              <a:rPr lang="lt-LT" dirty="0"/>
              <a:t>Veiklos „</a:t>
            </a:r>
            <a:r>
              <a:rPr lang="lt-LT" dirty="0" err="1"/>
              <a:t>InoKlaster</a:t>
            </a:r>
            <a:r>
              <a:rPr lang="lt-LT" dirty="0"/>
              <a:t>“ Nr. 02-046-K projektų sutarčių vykdymas (veiklos ataskaitų mokėjimo prašymų teikimas)</a:t>
            </a:r>
          </a:p>
        </p:txBody>
      </p:sp>
      <p:sp>
        <p:nvSpPr>
          <p:cNvPr id="7" name="TextBox 6">
            <a:extLst>
              <a:ext uri="{FF2B5EF4-FFF2-40B4-BE49-F238E27FC236}">
                <a16:creationId xmlns:a16="http://schemas.microsoft.com/office/drawing/2014/main" id="{C977E9CF-45EE-CFCF-2940-157E3FCF1EA6}"/>
              </a:ext>
            </a:extLst>
          </p:cNvPr>
          <p:cNvSpPr txBox="1"/>
          <p:nvPr/>
        </p:nvSpPr>
        <p:spPr>
          <a:xfrm>
            <a:off x="499813" y="4251691"/>
            <a:ext cx="6099242" cy="584775"/>
          </a:xfrm>
          <a:prstGeom prst="rect">
            <a:avLst/>
          </a:prstGeom>
          <a:noFill/>
        </p:spPr>
        <p:txBody>
          <a:bodyPr wrap="square">
            <a:spAutoFit/>
          </a:bodyPr>
          <a:lstStyle/>
          <a:p>
            <a:r>
              <a:rPr lang="lt-LT" sz="1700" b="1" dirty="0">
                <a:solidFill>
                  <a:schemeClr val="bg1"/>
                </a:solidFill>
                <a:latin typeface="Verdana" panose="020B0604030504040204" pitchFamily="34" charset="0"/>
                <a:ea typeface="Verdana" panose="020B0604030504040204" pitchFamily="34" charset="0"/>
              </a:rPr>
              <a:t>Sandra Gylienė</a:t>
            </a:r>
            <a:endParaRPr lang="en-US" sz="1700" b="1" dirty="0">
              <a:solidFill>
                <a:schemeClr val="bg1"/>
              </a:solidFill>
              <a:latin typeface="Verdana" panose="020B0604030504040204" pitchFamily="34" charset="0"/>
              <a:ea typeface="Verdana" panose="020B0604030504040204" pitchFamily="34" charset="0"/>
            </a:endParaRPr>
          </a:p>
          <a:p>
            <a:r>
              <a:rPr lang="lt-LT" sz="1500" dirty="0">
                <a:solidFill>
                  <a:schemeClr val="bg1"/>
                </a:solidFill>
                <a:latin typeface="Verdana" panose="020B0604030504040204" pitchFamily="34" charset="0"/>
                <a:ea typeface="Verdana" panose="020B0604030504040204" pitchFamily="34" charset="0"/>
              </a:rPr>
              <a:t>Projektų finansų skyriaus srities vadovė </a:t>
            </a:r>
            <a:endParaRPr lang="en-US" sz="15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(2)</a:t>
            </a:r>
            <a:endParaRPr lang="lt-LT" dirty="0"/>
          </a:p>
        </p:txBody>
      </p:sp>
      <p:sp>
        <p:nvSpPr>
          <p:cNvPr id="5" name="TextBox 4">
            <a:extLst>
              <a:ext uri="{FF2B5EF4-FFF2-40B4-BE49-F238E27FC236}">
                <a16:creationId xmlns:a16="http://schemas.microsoft.com/office/drawing/2014/main" id="{0EB5AC0A-0C20-192F-BA51-3C9C44CA3B6B}"/>
              </a:ext>
            </a:extLst>
          </p:cNvPr>
          <p:cNvSpPr txBox="1"/>
          <p:nvPr/>
        </p:nvSpPr>
        <p:spPr>
          <a:xfrm>
            <a:off x="754144" y="1938373"/>
            <a:ext cx="11293312" cy="4755148"/>
          </a:xfrm>
          <a:prstGeom prst="rect">
            <a:avLst/>
          </a:prstGeom>
          <a:noFill/>
        </p:spPr>
        <p:txBody>
          <a:bodyPr wrap="square" rtlCol="0">
            <a:spAutoFit/>
          </a:bodyPr>
          <a:lstStyle/>
          <a:p>
            <a:r>
              <a:rPr lang="lt-LT" u="sng" dirty="0">
                <a:solidFill>
                  <a:schemeClr val="bg1"/>
                </a:solidFill>
              </a:rPr>
              <a:t>PAŽYMOS IR PAN.:</a:t>
            </a: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p</a:t>
            </a: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ažyma dėl darbo užmokesčio priskaitymo, išmokėjimo ir priskyrimo projektui, taikant kasmetinių atostogų išmokų fiksuotąsias normas </a:t>
            </a:r>
            <a:r>
              <a:rPr lang="lt-LT" sz="1200" i="1"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(FN-005-01,FN-005-02, FN-005-03,FN-005-04, FN-005-05, FN-005-06, FN-005-07) - teikiama pasirašyta ir Excel formatu</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buFont typeface="Wingdings" panose="05000000000000000000" pitchFamily="2" charset="2"/>
              <a:buChar char="§"/>
            </a:pPr>
            <a:endParaRPr lang="lt-LT" dirty="0">
              <a:solidFill>
                <a:schemeClr val="bg1"/>
              </a:solidFill>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rPr>
              <a:t>ligos pašalpų apskaičiavimo pažymos;</a:t>
            </a:r>
          </a:p>
          <a:p>
            <a:pPr marL="342900" lvl="0" indent="-342900">
              <a:buFont typeface="Wingdings" panose="05000000000000000000" pitchFamily="2" charset="2"/>
              <a:buChar char="§"/>
            </a:pPr>
            <a:endParaRPr lang="lt-LT" sz="1200" b="1" dirty="0">
              <a:solidFill>
                <a:schemeClr val="accent6"/>
              </a:solidFill>
              <a:effectLst/>
              <a:highlight>
                <a:srgbClr val="FFFF00"/>
              </a:highligh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rPr>
              <a:t>darbo užmokesčio priskaitymo žiniaraščiai;</a:t>
            </a:r>
          </a:p>
          <a:p>
            <a:pPr marL="342900" lvl="0" indent="-342900">
              <a:buFont typeface="Wingdings" panose="05000000000000000000" pitchFamily="2" charset="2"/>
              <a:buChar char="§"/>
            </a:pPr>
            <a:endParaRPr lang="lt-LT" sz="1800" dirty="0">
              <a:solidFill>
                <a:schemeClr val="bg1"/>
              </a:solidFill>
              <a:latin typeface="Verdana" panose="020B0604030504040204" pitchFamily="34" charset="0"/>
              <a:ea typeface="Verdana" panose="020B0604030504040204" pitchFamily="34" charset="0"/>
            </a:endParaRPr>
          </a:p>
          <a:p>
            <a:pPr marL="342900" lvl="0" indent="-342900">
              <a:spcAft>
                <a:spcPts val="600"/>
              </a:spcAft>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atsakingų asmenų pasirašyti darbo laiko apskaitos žiniaraščiai, kuriuose būtų išskirtas, tiek bendras dirbtas laikas, tiek darbo laikas projekte </a:t>
            </a: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(jeigu pagal atitinkamą darbo sutartį atliekami ne tik su projektu susiję darbai);</a:t>
            </a:r>
          </a:p>
          <a:p>
            <a:pPr marL="342900" lvl="0" indent="-342900">
              <a:spcAft>
                <a:spcPts val="600"/>
              </a:spcAft>
              <a:buFont typeface="Wingdings" panose="05000000000000000000" pitchFamily="2" charset="2"/>
              <a:buChar char="§"/>
            </a:pPr>
            <a:endPar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indent="-342900">
              <a:spcAft>
                <a:spcPts val="600"/>
              </a:spcAft>
              <a:buFont typeface="Wingdings" panose="05000000000000000000" pitchFamily="2" charset="2"/>
              <a:buChar char="§"/>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deklaruojant MB narių darbo užmokesčio išlaidas gali būti teikiami lygiaverčiai įrodomieji dokumentai (aktai/sąskaitos), kuriuose nurodomas per mėnesį dirbtų valandų/dienų skaičius, darbo užmokesčio pažyma, kiti darbą projekte pagrindžiantys dokumentai;</a:t>
            </a:r>
          </a:p>
          <a:p>
            <a:pPr marL="342900" lvl="0" indent="-342900">
              <a:spcAft>
                <a:spcPts val="600"/>
              </a:spcAft>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3097027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(3)</a:t>
            </a:r>
            <a:endParaRPr lang="lt-LT" dirty="0"/>
          </a:p>
        </p:txBody>
      </p:sp>
      <p:sp>
        <p:nvSpPr>
          <p:cNvPr id="4" name="TextBox 3">
            <a:extLst>
              <a:ext uri="{FF2B5EF4-FFF2-40B4-BE49-F238E27FC236}">
                <a16:creationId xmlns:a16="http://schemas.microsoft.com/office/drawing/2014/main" id="{0CD84331-E2ED-1AD9-B83B-A435C74F368A}"/>
              </a:ext>
            </a:extLst>
          </p:cNvPr>
          <p:cNvSpPr txBox="1"/>
          <p:nvPr/>
        </p:nvSpPr>
        <p:spPr>
          <a:xfrm>
            <a:off x="754144" y="2335020"/>
            <a:ext cx="9653048" cy="2308324"/>
          </a:xfrm>
          <a:prstGeom prst="rect">
            <a:avLst/>
          </a:prstGeom>
          <a:noFill/>
        </p:spPr>
        <p:txBody>
          <a:bodyPr wrap="square" rtlCol="0">
            <a:spAutoFit/>
          </a:bodyPr>
          <a:lstStyle/>
          <a:p>
            <a:pPr lvl="0"/>
            <a:r>
              <a:rPr lang="lt-LT" sz="1800" u="sng"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KITA:</a:t>
            </a:r>
          </a:p>
          <a:p>
            <a:pPr lvl="0"/>
            <a:endParaRPr lang="lt-LT" sz="1800" u="sng"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vidinės tvarkos, kuriomis pagrindžiama, kad priedai/ priemokos ir premijos yra skiriamos darbuotojams (jeigu nėra aiškiai nurodyta darbo sutartyje)</a:t>
            </a:r>
          </a:p>
          <a:p>
            <a:pPr marL="342900" lvl="0" indent="-342900">
              <a:buFont typeface="Wingdings" panose="05000000000000000000" pitchFamily="2" charset="2"/>
              <a:buChar char="§"/>
            </a:pPr>
            <a:endPar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darbo užmokesčio bei mokesčių (SODRA GPM) apmokėjimo įrodymo dokumentai</a:t>
            </a:r>
          </a:p>
          <a:p>
            <a:pPr marL="342900" lvl="0" indent="-342900">
              <a:buFont typeface="Symbol" panose="05050102010706020507" pitchFamily="18" charset="2"/>
              <a:buChar char=""/>
            </a:pPr>
            <a:endParaRPr lang="lt-LT" dirty="0">
              <a:solidFill>
                <a:schemeClr val="bg1"/>
              </a:solidFill>
            </a:endParaRPr>
          </a:p>
        </p:txBody>
      </p:sp>
    </p:spTree>
    <p:extLst>
      <p:ext uri="{BB962C8B-B14F-4D97-AF65-F5344CB8AC3E}">
        <p14:creationId xmlns:p14="http://schemas.microsoft.com/office/powerpoint/2010/main" val="2936779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A0836F1-EF5A-FA8A-DE9C-6993E5C69B60}"/>
              </a:ext>
            </a:extLst>
          </p:cNvPr>
          <p:cNvSpPr>
            <a:spLocks noGrp="1"/>
          </p:cNvSpPr>
          <p:nvPr>
            <p:ph type="ctrTitle"/>
          </p:nvPr>
        </p:nvSpPr>
        <p:spPr>
          <a:xfrm>
            <a:off x="982494" y="260210"/>
            <a:ext cx="8620078" cy="1188684"/>
          </a:xfrm>
        </p:spPr>
        <p:txBody>
          <a:bodyPr/>
          <a:lstStyle/>
          <a:p>
            <a:r>
              <a:rPr lang="lt-LT" sz="3600" kern="100" dirty="0">
                <a:cs typeface="Times New Roman" panose="02020603050405020304" pitchFamily="18" charset="0"/>
              </a:rPr>
              <a:t>Projektą vykdančio personalo </a:t>
            </a:r>
            <a:br>
              <a:rPr lang="lt-LT" sz="3600" kern="100" dirty="0">
                <a:cs typeface="Times New Roman" panose="02020603050405020304" pitchFamily="18" charset="0"/>
              </a:rPr>
            </a:br>
            <a:r>
              <a:rPr lang="lt-LT" sz="3600" kern="100" dirty="0">
                <a:cs typeface="Times New Roman" panose="02020603050405020304" pitchFamily="18" charset="0"/>
              </a:rPr>
              <a:t>darbo (projektinės) sutartys</a:t>
            </a:r>
            <a:endParaRPr lang="lt-LT" sz="3600" dirty="0"/>
          </a:p>
        </p:txBody>
      </p:sp>
      <p:sp>
        <p:nvSpPr>
          <p:cNvPr id="3" name="Teksto vietos rezervavimo ženklas 2">
            <a:extLst>
              <a:ext uri="{FF2B5EF4-FFF2-40B4-BE49-F238E27FC236}">
                <a16:creationId xmlns:a16="http://schemas.microsoft.com/office/drawing/2014/main" id="{5179A845-EE65-E108-2FDE-B61480C18FC6}"/>
              </a:ext>
            </a:extLst>
          </p:cNvPr>
          <p:cNvSpPr>
            <a:spLocks noGrp="1"/>
          </p:cNvSpPr>
          <p:nvPr>
            <p:ph type="body" sz="half" idx="10"/>
          </p:nvPr>
        </p:nvSpPr>
        <p:spPr>
          <a:xfrm>
            <a:off x="428018" y="1796201"/>
            <a:ext cx="11651851" cy="1377835"/>
          </a:xfrm>
        </p:spPr>
        <p:txBody>
          <a:bodyPr>
            <a:noAutofit/>
          </a:bodyPr>
          <a:lstStyle/>
          <a:p>
            <a:pPr marL="342900" indent="-342900">
              <a:lnSpc>
                <a:spcPct val="100000"/>
              </a:lnSpc>
              <a:buFont typeface="Wingdings" panose="05000000000000000000" pitchFamily="2" charset="2"/>
              <a:buChar char="§"/>
            </a:pPr>
            <a:r>
              <a:rPr lang="lt-LT" sz="1900" dirty="0"/>
              <a:t>Atskira darbo sutartis (dėl papildomo darbo) toje pačioje darbovietėje su darbuotoju nesudaroma, kai šalia pagrindinių pareigų sulygstama dėl papildomų pareigų ar papildomos darbo funkcijos atlikimo toje pačioje darbovietėje</a:t>
            </a:r>
          </a:p>
        </p:txBody>
      </p:sp>
      <p:sp>
        <p:nvSpPr>
          <p:cNvPr id="4" name="Teksto vietos rezervavimo ženklas 3">
            <a:extLst>
              <a:ext uri="{FF2B5EF4-FFF2-40B4-BE49-F238E27FC236}">
                <a16:creationId xmlns:a16="http://schemas.microsoft.com/office/drawing/2014/main" id="{137B0B8C-AAFE-18FF-62DF-73FD6DCF3164}"/>
              </a:ext>
            </a:extLst>
          </p:cNvPr>
          <p:cNvSpPr>
            <a:spLocks noGrp="1"/>
          </p:cNvSpPr>
          <p:nvPr>
            <p:ph type="body" sz="half" idx="11"/>
          </p:nvPr>
        </p:nvSpPr>
        <p:spPr>
          <a:xfrm>
            <a:off x="525293" y="2991352"/>
            <a:ext cx="10807430" cy="1444341"/>
          </a:xfrm>
        </p:spPr>
        <p:txBody>
          <a:bodyPr>
            <a:noAutofit/>
          </a:bodyPr>
          <a:lstStyle/>
          <a:p>
            <a:pPr marL="342900" indent="-342900">
              <a:lnSpc>
                <a:spcPct val="100000"/>
              </a:lnSpc>
              <a:buFont typeface="Wingdings" panose="05000000000000000000" pitchFamily="2" charset="2"/>
              <a:buChar char="§"/>
            </a:pPr>
            <a:r>
              <a:rPr lang="lt-LT" sz="1900" dirty="0">
                <a:effectLst/>
                <a:cs typeface="Times New Roman" panose="02020603050405020304" pitchFamily="18" charset="0"/>
              </a:rPr>
              <a:t>Jeigu darbuotojas greta pagrindinių pareigų ar pagrindinio darbo toje pačioje darbovietėje eina papildomas pareigas ar dirba papildomą darbą už papildomą užmokestį, toks susitarimas turi būti išreiškiamas ne sudarant naują darbo sutartį, o aptariant tai galiojančioje darbo sutartyje</a:t>
            </a:r>
            <a:endParaRPr lang="lt-LT" sz="1900" dirty="0"/>
          </a:p>
          <a:p>
            <a:pPr>
              <a:lnSpc>
                <a:spcPct val="100000"/>
              </a:lnSpc>
            </a:pPr>
            <a:endParaRPr lang="lt-LT" sz="1900" dirty="0"/>
          </a:p>
        </p:txBody>
      </p:sp>
      <p:sp>
        <p:nvSpPr>
          <p:cNvPr id="5" name="Teksto vietos rezervavimo ženklas 4">
            <a:extLst>
              <a:ext uri="{FF2B5EF4-FFF2-40B4-BE49-F238E27FC236}">
                <a16:creationId xmlns:a16="http://schemas.microsoft.com/office/drawing/2014/main" id="{1157E5AE-92B6-08A9-D30D-7D4A1ADEB6CD}"/>
              </a:ext>
            </a:extLst>
          </p:cNvPr>
          <p:cNvSpPr>
            <a:spLocks noGrp="1"/>
          </p:cNvSpPr>
          <p:nvPr>
            <p:ph type="body" sz="half" idx="12"/>
          </p:nvPr>
        </p:nvSpPr>
        <p:spPr>
          <a:xfrm>
            <a:off x="525292" y="4462390"/>
            <a:ext cx="10807430" cy="1444341"/>
          </a:xfrm>
        </p:spPr>
        <p:txBody>
          <a:bodyPr>
            <a:noAutofit/>
          </a:bodyPr>
          <a:lstStyle/>
          <a:p>
            <a:pPr marL="457200" indent="-457200">
              <a:lnSpc>
                <a:spcPct val="100000"/>
              </a:lnSpc>
              <a:buFont typeface="Wingdings" panose="05000000000000000000" pitchFamily="2" charset="2"/>
              <a:buChar char="§"/>
            </a:pPr>
            <a:r>
              <a:rPr lang="lt-LT" sz="1900" kern="100" dirty="0">
                <a:effectLst/>
                <a:cs typeface="Times New Roman" panose="02020603050405020304" pitchFamily="18" charset="0"/>
              </a:rPr>
              <a:t>Susitarime dėl papildomo darbo turi būti nurodyta, kuriuo metu bus atliekama papildomo darbo funkcija, jos apimtis darbo valandomis, darbo užmokestis ar priedas ir (ar) priemoka</a:t>
            </a:r>
            <a:endParaRPr lang="lt-LT" sz="1900" dirty="0"/>
          </a:p>
        </p:txBody>
      </p:sp>
      <p:sp>
        <p:nvSpPr>
          <p:cNvPr id="6" name="Teksto vietos rezervavimo ženklas 5">
            <a:extLst>
              <a:ext uri="{FF2B5EF4-FFF2-40B4-BE49-F238E27FC236}">
                <a16:creationId xmlns:a16="http://schemas.microsoft.com/office/drawing/2014/main" id="{53B687D3-DE6C-5B79-8470-AF2386002121}"/>
              </a:ext>
            </a:extLst>
          </p:cNvPr>
          <p:cNvSpPr>
            <a:spLocks noGrp="1"/>
          </p:cNvSpPr>
          <p:nvPr>
            <p:ph type="body" sz="half" idx="13"/>
          </p:nvPr>
        </p:nvSpPr>
        <p:spPr>
          <a:xfrm>
            <a:off x="428018" y="5721905"/>
            <a:ext cx="10904704" cy="691059"/>
          </a:xfrm>
        </p:spPr>
        <p:txBody>
          <a:bodyPr>
            <a:noAutofit/>
          </a:bodyPr>
          <a:lstStyle/>
          <a:p>
            <a:pPr marL="342900" indent="-342900">
              <a:lnSpc>
                <a:spcPct val="100000"/>
              </a:lnSpc>
              <a:buFont typeface="Wingdings" panose="05000000000000000000" pitchFamily="2" charset="2"/>
              <a:buChar char="§"/>
            </a:pPr>
            <a:r>
              <a:rPr lang="lt-LT" sz="1900" kern="100" dirty="0">
                <a:effectLst/>
                <a:cs typeface="Times New Roman" panose="02020603050405020304" pitchFamily="18" charset="0"/>
              </a:rPr>
              <a:t>Vykdant susitarimus dėl papildomo darbo, neturi būti pažeisti LR DK 114 straipsnyje nustatyti maksimaliojo darbo laiko reikalavimai.</a:t>
            </a:r>
            <a:endParaRPr lang="lt-LT" sz="1900" dirty="0"/>
          </a:p>
        </p:txBody>
      </p:sp>
    </p:spTree>
    <p:extLst>
      <p:ext uri="{BB962C8B-B14F-4D97-AF65-F5344CB8AC3E}">
        <p14:creationId xmlns:p14="http://schemas.microsoft.com/office/powerpoint/2010/main" val="1042900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C642053-1AE5-E71B-C1BC-A4348FC7CE61}"/>
              </a:ext>
            </a:extLst>
          </p:cNvPr>
          <p:cNvSpPr>
            <a:spLocks noGrp="1"/>
          </p:cNvSpPr>
          <p:nvPr>
            <p:ph type="ctrTitle"/>
          </p:nvPr>
        </p:nvSpPr>
        <p:spPr>
          <a:xfrm>
            <a:off x="857838" y="358014"/>
            <a:ext cx="10228083" cy="1341926"/>
          </a:xfrm>
        </p:spPr>
        <p:txBody>
          <a:bodyPr/>
          <a:lstStyle/>
          <a:p>
            <a:r>
              <a:rPr lang="lt-LT" dirty="0"/>
              <a:t>Netinkamos finansuoti darbo </a:t>
            </a:r>
            <a:br>
              <a:rPr lang="lt-LT" dirty="0"/>
            </a:br>
            <a:r>
              <a:rPr lang="lt-LT" dirty="0"/>
              <a:t>užmokesčio išlaidos</a:t>
            </a:r>
          </a:p>
        </p:txBody>
      </p:sp>
      <p:sp>
        <p:nvSpPr>
          <p:cNvPr id="3" name="Teksto vietos rezervavimo ženklas 2">
            <a:extLst>
              <a:ext uri="{FF2B5EF4-FFF2-40B4-BE49-F238E27FC236}">
                <a16:creationId xmlns:a16="http://schemas.microsoft.com/office/drawing/2014/main" id="{0E5EB594-B8D4-CB03-4717-33C20863EB9F}"/>
              </a:ext>
            </a:extLst>
          </p:cNvPr>
          <p:cNvSpPr>
            <a:spLocks noGrp="1"/>
          </p:cNvSpPr>
          <p:nvPr>
            <p:ph type="body" sz="half" idx="10"/>
          </p:nvPr>
        </p:nvSpPr>
        <p:spPr>
          <a:xfrm>
            <a:off x="857838" y="1699940"/>
            <a:ext cx="10444899" cy="4845377"/>
          </a:xfrm>
        </p:spPr>
        <p:txBody>
          <a:bodyPr>
            <a:noAutofit/>
          </a:bodyPr>
          <a:lstStyle/>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piniginės išmokos (premijos), mokamos LR DK nustatytų švenčių dienų progomis, gyvenimo ir tarnybos metų jubiliejinių sukakčių progomis, įgijus teisę gauti socialinio draudimo senatvės pensiją</a:t>
            </a:r>
          </a:p>
          <a:p>
            <a:pPr marL="342900" indent="-342900">
              <a:lnSpc>
                <a:spcPct val="107000"/>
              </a:lnSpc>
              <a:buFont typeface="Wingdings" panose="05000000000000000000" pitchFamily="2" charset="2"/>
              <a:buChar char="§"/>
            </a:pPr>
            <a:r>
              <a:rPr lang="lt-LT" sz="1500" kern="100" dirty="0">
                <a:cs typeface="Times New Roman" panose="02020603050405020304" pitchFamily="18" charset="0"/>
              </a:rPr>
              <a:t>piniginės išmokos, jeigu jos nėra skirtos už atliktą darbą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kompensacijos savo noru nutraukiant darbo sutartį, </a:t>
            </a:r>
            <a:r>
              <a:rPr lang="lt-LT" sz="1500" kern="100" dirty="0">
                <a:cs typeface="Times New Roman" panose="02020603050405020304" pitchFamily="18" charset="0"/>
              </a:rPr>
              <a:t>atsistatydinant</a:t>
            </a:r>
            <a:r>
              <a:rPr lang="lt-LT" sz="1500" kern="100" dirty="0">
                <a:effectLst/>
                <a:cs typeface="Times New Roman" panose="02020603050405020304" pitchFamily="18" charset="0"/>
              </a:rPr>
              <a:t> iš pareigų arba atleidžiant iš pareigų dėl amžiaus, arba negalėjimo dirbti pagal įgytą specialybę</a:t>
            </a:r>
          </a:p>
          <a:p>
            <a:pPr marL="342900" lvl="0" indent="-342900">
              <a:lnSpc>
                <a:spcPct val="107000"/>
              </a:lnSpc>
              <a:buFont typeface="Wingdings" panose="05000000000000000000" pitchFamily="2" charset="2"/>
              <a:buChar char="§"/>
            </a:pPr>
            <a:r>
              <a:rPr lang="lt-LT" sz="1500" b="1" kern="100" dirty="0">
                <a:effectLst/>
                <a:cs typeface="Times New Roman" panose="02020603050405020304" pitchFamily="18" charset="0"/>
              </a:rPr>
              <a:t>skatinamosios išmokos, </a:t>
            </a:r>
            <a:r>
              <a:rPr lang="lt-LT" sz="1500" kern="100" dirty="0">
                <a:effectLst/>
                <a:cs typeface="Times New Roman" panose="02020603050405020304" pitchFamily="18" charset="0"/>
              </a:rPr>
              <a:t>darbdavio iniciatyva skiriamos paskatinti darbuotoją už gerai atliktą darbą, mokamos pagal LR DK 139 straipsnio 2 dalies 6 punktą</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išmokos už tikslines atostogas, pašalpos</a:t>
            </a:r>
          </a:p>
          <a:p>
            <a:pPr marL="342900" lvl="0" indent="-342900">
              <a:lnSpc>
                <a:spcPct val="107000"/>
              </a:lnSpc>
              <a:buFont typeface="Wingdings" panose="05000000000000000000" pitchFamily="2" charset="2"/>
              <a:buChar char="§"/>
            </a:pPr>
            <a:r>
              <a:rPr lang="lt-LT" sz="1500" kern="100" dirty="0">
                <a:effectLst/>
                <a:cs typeface="Times New Roman" panose="02020603050405020304" pitchFamily="18" charset="0"/>
              </a:rPr>
              <a:t>įmokos į pensijų ir kitus fondus, išskyrus privalomas pensijų įmokas ir pagal Pensijų kaupimo įstatymo 8 straipsnio 4 dalį darbuotojo į pensijos sąskaitą mokamą pasirinkto dydžio papildomą pensijų įmoką</a:t>
            </a:r>
          </a:p>
          <a:p>
            <a:pPr marL="342900" lvl="0" indent="-342900">
              <a:lnSpc>
                <a:spcPct val="107000"/>
              </a:lnSpc>
              <a:spcAft>
                <a:spcPts val="800"/>
              </a:spcAft>
              <a:buFont typeface="Wingdings" panose="05000000000000000000" pitchFamily="2" charset="2"/>
              <a:buChar char="§"/>
            </a:pPr>
            <a:r>
              <a:rPr lang="lt-LT" sz="1500" kern="100" dirty="0">
                <a:effectLst/>
                <a:cs typeface="Times New Roman" panose="02020603050405020304" pitchFamily="18" charset="0"/>
              </a:rPr>
              <a:t>projekto vykdytojo darbuotojui suteikiama </a:t>
            </a:r>
            <a:r>
              <a:rPr lang="lt-LT" sz="1500" b="1" kern="100" dirty="0">
                <a:effectLst/>
                <a:cs typeface="Times New Roman" panose="02020603050405020304" pitchFamily="18" charset="0"/>
              </a:rPr>
              <a:t>nauda natūra </a:t>
            </a:r>
            <a:r>
              <a:rPr lang="lt-LT" sz="1500" kern="100" dirty="0">
                <a:effectLst/>
                <a:cs typeface="Times New Roman" panose="02020603050405020304" pitchFamily="18" charset="0"/>
              </a:rPr>
              <a:t>(įvertinta piniginiu ekvivalentu) ir susijusių darbdavio įsipareigojimų išlaidos</a:t>
            </a:r>
          </a:p>
          <a:p>
            <a:pPr marL="342900" indent="-342900">
              <a:lnSpc>
                <a:spcPct val="107000"/>
              </a:lnSpc>
              <a:spcAft>
                <a:spcPts val="800"/>
              </a:spcAft>
              <a:buFont typeface="Wingdings" panose="05000000000000000000" pitchFamily="2" charset="2"/>
              <a:buChar char="§"/>
            </a:pPr>
            <a:r>
              <a:rPr lang="lt-LT" sz="1500" kern="100" dirty="0">
                <a:cs typeface="Times New Roman" panose="02020603050405020304" pitchFamily="18" charset="0"/>
              </a:rPr>
              <a:t>išeitinės išmokos, išskyrus atvejus, kai tokios išlaidos konsoliduojamų įstaigų darbuotojams numatytos pagal Planą „Naujos kartos Lietuva“ arba suderintos su EK. </a:t>
            </a:r>
            <a:endParaRPr lang="lt-LT" sz="1500" dirty="0"/>
          </a:p>
        </p:txBody>
      </p:sp>
    </p:spTree>
    <p:extLst>
      <p:ext uri="{BB962C8B-B14F-4D97-AF65-F5344CB8AC3E}">
        <p14:creationId xmlns:p14="http://schemas.microsoft.com/office/powerpoint/2010/main" val="2470987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44E7759-E159-557D-D769-CD4158795CA6}"/>
              </a:ext>
            </a:extLst>
          </p:cNvPr>
          <p:cNvSpPr>
            <a:spLocks noGrp="1"/>
          </p:cNvSpPr>
          <p:nvPr>
            <p:ph type="ctrTitle"/>
          </p:nvPr>
        </p:nvSpPr>
        <p:spPr>
          <a:xfrm>
            <a:off x="954737" y="131821"/>
            <a:ext cx="10727704" cy="1341926"/>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komandiruočių išlaidos</a:t>
            </a:r>
            <a:endParaRPr lang="lt-LT" dirty="0"/>
          </a:p>
        </p:txBody>
      </p:sp>
      <p:sp>
        <p:nvSpPr>
          <p:cNvPr id="3" name="Teksto vietos rezervavimo ženklas 2">
            <a:extLst>
              <a:ext uri="{FF2B5EF4-FFF2-40B4-BE49-F238E27FC236}">
                <a16:creationId xmlns:a16="http://schemas.microsoft.com/office/drawing/2014/main" id="{428C2CF8-A6C0-94C6-898E-622162BC81F1}"/>
              </a:ext>
            </a:extLst>
          </p:cNvPr>
          <p:cNvSpPr>
            <a:spLocks noGrp="1"/>
          </p:cNvSpPr>
          <p:nvPr>
            <p:ph type="body" sz="half" idx="10"/>
          </p:nvPr>
        </p:nvSpPr>
        <p:spPr>
          <a:xfrm>
            <a:off x="320511" y="1635756"/>
            <a:ext cx="7447176" cy="5222244"/>
          </a:xfrm>
        </p:spPr>
        <p:txBody>
          <a:bodyPr>
            <a:noAutofit/>
          </a:bodyPr>
          <a:lstStyle/>
          <a:p>
            <a:pPr lvl="0">
              <a:lnSpc>
                <a:spcPct val="100000"/>
              </a:lnSpc>
              <a:spcAft>
                <a:spcPts val="600"/>
              </a:spcAft>
            </a:pPr>
            <a:r>
              <a:rPr lang="lt-LT" sz="1500" u="sng" dirty="0">
                <a:ea typeface="Times New Roman" panose="02020603050405020304" pitchFamily="18" charset="0"/>
                <a:cs typeface="Times New Roman" panose="02020603050405020304" pitchFamily="18" charset="0"/>
              </a:rPr>
              <a:t>PAGRINDINIAI</a:t>
            </a:r>
            <a:r>
              <a:rPr lang="lt-LT" sz="1500" dirty="0">
                <a:ea typeface="Times New Roman" panose="02020603050405020304" pitchFamily="18" charset="0"/>
                <a:cs typeface="Times New Roman" panose="02020603050405020304" pitchFamily="18" charset="0"/>
              </a:rPr>
              <a:t>: </a:t>
            </a:r>
            <a:endParaRPr lang="lt-LT" sz="15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projekto vykdytojo ar partnerio vadovo įsakymas ar potvarkis dėl darbuotojų komandiruočių, </a:t>
            </a:r>
            <a:r>
              <a:rPr lang="lt-LT" dirty="0">
                <a:effectLst/>
                <a:cs typeface="Times New Roman" panose="02020603050405020304" pitchFamily="18" charset="0"/>
              </a:rPr>
              <a:t>kuriame turėtų būti nurodytas komandiruojamas asmuo, komandiruotės tikslas, trukmė, vieta, numatomos apmokėti išlaidos</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komandiruočių į užsienį: kelionės rezultato pagrindimo dokumentas – kelionės ataskaita (asmeninė arba bendra visai grupei), seminaro išklausymo (dalyvio) pažymėjimas, seminaro (renginio) programa ar kt., priklausomai nuo kelionės tikslo</a:t>
            </a:r>
          </a:p>
          <a:p>
            <a:pPr marL="342900" lvl="0" indent="-342900">
              <a:lnSpc>
                <a:spcPct val="100000"/>
              </a:lnSpc>
              <a:spcAft>
                <a:spcPts val="600"/>
              </a:spcAft>
              <a:buFont typeface="Wingdings" panose="05000000000000000000" pitchFamily="2" charset="2"/>
              <a:buChar char="§"/>
            </a:pPr>
            <a:r>
              <a:rPr lang="lt-LT" sz="1500" dirty="0">
                <a:effectLst/>
                <a:cs typeface="Times New Roman" panose="02020603050405020304" pitchFamily="18" charset="0"/>
              </a:rPr>
              <a:t>pirkimo ir pirkimo procedūrų dokumentai</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avanso apyskaitos arba lygiaverčiai įrodomieji dokumentai</a:t>
            </a:r>
            <a:endParaRPr lang="lt-LT" sz="1500" dirty="0">
              <a:effectLst/>
            </a:endParaRP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sąskaitos faktūros ar lygiaverčiai įrodomieji dokumentai</a:t>
            </a:r>
          </a:p>
          <a:p>
            <a:pPr marL="342900" lvl="0" indent="-342900">
              <a:lnSpc>
                <a:spcPct val="100000"/>
              </a:lnSpc>
              <a:buFont typeface="Wingdings" panose="05000000000000000000" pitchFamily="2" charset="2"/>
              <a:buChar char="§"/>
            </a:pPr>
            <a:r>
              <a:rPr lang="lt-LT" sz="1500" dirty="0"/>
              <a:t>v</a:t>
            </a:r>
            <a:r>
              <a:rPr lang="lt-LT" sz="1500" dirty="0">
                <a:effectLst/>
              </a:rPr>
              <a:t>ykstančiųjų į užsienį kelionės draudimo dokumentai, vizos</a:t>
            </a:r>
          </a:p>
          <a:p>
            <a:pPr marL="342900" lvl="0" indent="-342900">
              <a:lnSpc>
                <a:spcPct val="100000"/>
              </a:lnSpc>
              <a:buFont typeface="Wingdings" panose="05000000000000000000" pitchFamily="2" charset="2"/>
              <a:buChar char="§"/>
            </a:pPr>
            <a:r>
              <a:rPr lang="lt-LT" sz="1500" dirty="0">
                <a:effectLst/>
                <a:cs typeface="Times New Roman" panose="02020603050405020304" pitchFamily="18" charset="0"/>
              </a:rPr>
              <a:t>jeigu komandiruotės išlaidos buvo patirtos pačio darbuotojo, turi būti pateikiami įmonės atsiskaitymo su darbuotoju įrodymo dokumentai,</a:t>
            </a:r>
          </a:p>
          <a:p>
            <a:pPr marL="342900" indent="-342900">
              <a:lnSpc>
                <a:spcPct val="100000"/>
              </a:lnSpc>
              <a:buFont typeface="Wingdings" panose="05000000000000000000" pitchFamily="2" charset="2"/>
              <a:buChar char="§"/>
            </a:pPr>
            <a:r>
              <a:rPr lang="lt-LT" sz="1500" dirty="0">
                <a:effectLst/>
                <a:cs typeface="Times New Roman" panose="02020603050405020304" pitchFamily="18" charset="0"/>
              </a:rPr>
              <a:t>išlaidų apmokėjimo įrodymo dokumentai</a:t>
            </a:r>
            <a:endParaRPr lang="lt-LT" sz="1500" dirty="0"/>
          </a:p>
          <a:p>
            <a:pPr marL="342900" lvl="0" indent="-342900">
              <a:lnSpc>
                <a:spcPct val="100000"/>
              </a:lnSpc>
              <a:buFont typeface="Symbol" panose="05050102010706020507" pitchFamily="18" charset="2"/>
              <a:buChar char=""/>
            </a:pPr>
            <a:endParaRPr lang="lt-LT" sz="1500" dirty="0"/>
          </a:p>
        </p:txBody>
      </p:sp>
      <p:sp>
        <p:nvSpPr>
          <p:cNvPr id="4" name="Teksto vietos rezervavimo ženklas 3">
            <a:extLst>
              <a:ext uri="{FF2B5EF4-FFF2-40B4-BE49-F238E27FC236}">
                <a16:creationId xmlns:a16="http://schemas.microsoft.com/office/drawing/2014/main" id="{A60D3E86-B482-08A2-8EB2-C51D1BD6B7E7}"/>
              </a:ext>
            </a:extLst>
          </p:cNvPr>
          <p:cNvSpPr>
            <a:spLocks noGrp="1"/>
          </p:cNvSpPr>
          <p:nvPr>
            <p:ph type="body" sz="half" idx="11"/>
          </p:nvPr>
        </p:nvSpPr>
        <p:spPr>
          <a:xfrm>
            <a:off x="7767687" y="1885361"/>
            <a:ext cx="4242062" cy="4279769"/>
          </a:xfrm>
        </p:spPr>
        <p:txBody>
          <a:bodyPr>
            <a:noAutofit/>
          </a:bodyPr>
          <a:lstStyle/>
          <a:p>
            <a:pPr>
              <a:lnSpc>
                <a:spcPct val="100000"/>
              </a:lnSpc>
            </a:pPr>
            <a:r>
              <a:rPr lang="lt-LT" sz="1400" u="sng" dirty="0">
                <a:effectLst/>
                <a:cs typeface="Times New Roman" panose="02020603050405020304" pitchFamily="18" charset="0"/>
              </a:rPr>
              <a:t>PAPILDOMI</a:t>
            </a:r>
            <a:r>
              <a:rPr lang="lt-LT" sz="1400" dirty="0">
                <a:effectLst/>
                <a:cs typeface="Times New Roman" panose="02020603050405020304" pitchFamily="18" charset="0"/>
              </a:rPr>
              <a:t>: </a:t>
            </a:r>
            <a:endParaRPr lang="lt-LT" sz="1400" dirty="0">
              <a:effectLst/>
            </a:endParaRPr>
          </a:p>
          <a:p>
            <a:pPr marL="228600">
              <a:lnSpc>
                <a:spcPct val="100000"/>
              </a:lnSpc>
            </a:pPr>
            <a:r>
              <a:rPr lang="lt-LT" sz="1400" u="sng" dirty="0">
                <a:effectLst/>
                <a:cs typeface="Times New Roman" panose="02020603050405020304" pitchFamily="18" charset="0"/>
              </a:rPr>
              <a:t>keliaujant viešuoju transportu: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kelionės bilietai (elektroniniai kelionės bilietai)</a:t>
            </a:r>
            <a:endParaRPr lang="lt-LT" sz="1400" dirty="0">
              <a:effectLst/>
            </a:endParaRPr>
          </a:p>
          <a:p>
            <a:pPr>
              <a:lnSpc>
                <a:spcPct val="100000"/>
              </a:lnSpc>
            </a:pPr>
            <a:r>
              <a:rPr lang="lt-LT" sz="1400" dirty="0">
                <a:effectLst/>
                <a:cs typeface="Times New Roman" panose="02020603050405020304" pitchFamily="18" charset="0"/>
              </a:rPr>
              <a:t>    </a:t>
            </a:r>
            <a:r>
              <a:rPr lang="lt-LT" sz="1400" u="sng" dirty="0">
                <a:effectLst/>
                <a:cs typeface="Times New Roman" panose="02020603050405020304" pitchFamily="18" charset="0"/>
              </a:rPr>
              <a:t> keliaujant automobiliu: </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automobilio nuomos (panaudos) sutartis</a:t>
            </a:r>
            <a:endParaRPr lang="lt-LT" sz="1400" dirty="0">
              <a:effectLst/>
            </a:endParaRPr>
          </a:p>
          <a:p>
            <a:pPr marL="342900" lvl="0" indent="-342900">
              <a:lnSpc>
                <a:spcPct val="100000"/>
              </a:lnSpc>
              <a:buFont typeface="Wingdings" panose="05000000000000000000" pitchFamily="2" charset="2"/>
              <a:buChar char="§"/>
            </a:pPr>
            <a:r>
              <a:rPr lang="lt-LT" sz="1400" dirty="0">
                <a:effectLst/>
                <a:cs typeface="Times New Roman" panose="02020603050405020304" pitchFamily="18" charset="0"/>
              </a:rPr>
              <a:t>projekto vykdytojo ar partnerio vadovo įsakymas ar potvarkis dėl degalų sunaudojimo normų patvirtinimo</a:t>
            </a:r>
            <a:endParaRPr lang="lt-LT" sz="1400" dirty="0">
              <a:effectLst/>
            </a:endParaRPr>
          </a:p>
          <a:p>
            <a:pPr marL="342900" lvl="0" indent="-342900">
              <a:lnSpc>
                <a:spcPct val="100000"/>
              </a:lnSpc>
              <a:spcAft>
                <a:spcPts val="600"/>
              </a:spcAft>
              <a:buFont typeface="Wingdings" panose="05000000000000000000" pitchFamily="2" charset="2"/>
              <a:buChar char="§"/>
            </a:pPr>
            <a:r>
              <a:rPr lang="lt-LT" sz="1400" dirty="0">
                <a:effectLst/>
                <a:cs typeface="Times New Roman" panose="02020603050405020304" pitchFamily="18" charset="0"/>
              </a:rPr>
              <a:t>automobilio kelionės lapai arba kiti lygiaverčiai įrodomieji dokumentai</a:t>
            </a:r>
          </a:p>
          <a:p>
            <a:endParaRPr lang="lt-LT" sz="1400" dirty="0"/>
          </a:p>
        </p:txBody>
      </p:sp>
    </p:spTree>
    <p:extLst>
      <p:ext uri="{BB962C8B-B14F-4D97-AF65-F5344CB8AC3E}">
        <p14:creationId xmlns:p14="http://schemas.microsoft.com/office/powerpoint/2010/main" val="1845024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490339" y="1605530"/>
            <a:ext cx="6197837" cy="4808244"/>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2956147518"/>
              </p:ext>
            </p:extLst>
          </p:nvPr>
        </p:nvGraphicFramePr>
        <p:xfrm>
          <a:off x="7579746" y="1947119"/>
          <a:ext cx="4437403" cy="4125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1003813" y="1807754"/>
            <a:ext cx="5684363" cy="3242491"/>
          </a:xfrm>
          <a:prstGeom prst="rect">
            <a:avLst/>
          </a:prstGeom>
          <a:noFill/>
        </p:spPr>
        <p:txBody>
          <a:bodyPr wrap="square" rtlCol="0">
            <a:spAutoFit/>
          </a:bodyPr>
          <a:lstStyle/>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Pirkimo dokumentai;</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Perdavimo–priėmimo aktai ar kiti dokumentai, jei sutartyje nurodyta kita perdavimo–priėmimo forma (jei sudaromi);</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Sąskaitos faktūros ar lygiaverčiai įrodomieji dokumentai;</a:t>
            </a:r>
          </a:p>
          <a:p>
            <a:pPr marL="342900" lvl="0" indent="-342900">
              <a:lnSpc>
                <a:spcPct val="115000"/>
              </a:lnSpc>
              <a:buFont typeface="Wingdings" panose="05000000000000000000" pitchFamily="2" charset="2"/>
              <a:buChar char="§"/>
            </a:pPr>
            <a:r>
              <a:rPr lang="lt-LT" sz="2000" dirty="0">
                <a:solidFill>
                  <a:srgbClr val="302857"/>
                </a:solidFill>
                <a:latin typeface="Verdana" panose="020B0604030504040204" pitchFamily="34" charset="0"/>
                <a:ea typeface="Verdana" panose="020B0604030504040204" pitchFamily="34" charset="0"/>
              </a:rPr>
              <a:t>Išlaidų apmokėjimo įrodymo dokumentai.</a:t>
            </a:r>
          </a:p>
        </p:txBody>
      </p:sp>
    </p:spTree>
    <p:extLst>
      <p:ext uri="{BB962C8B-B14F-4D97-AF65-F5344CB8AC3E}">
        <p14:creationId xmlns:p14="http://schemas.microsoft.com/office/powerpoint/2010/main" val="514652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dirty="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1103482677"/>
              </p:ext>
            </p:extLst>
          </p:nvPr>
        </p:nvGraphicFramePr>
        <p:xfrm>
          <a:off x="7579746" y="1366787"/>
          <a:ext cx="4437403" cy="4985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1003813" y="3277145"/>
            <a:ext cx="5684363" cy="1465016"/>
          </a:xfrm>
          <a:prstGeom prst="rect">
            <a:avLst/>
          </a:prstGeom>
          <a:noFill/>
        </p:spPr>
        <p:txBody>
          <a:bodyPr wrap="square" rtlCol="0">
            <a:spAutoFit/>
          </a:bodyPr>
          <a:lstStyle/>
          <a:p>
            <a:pPr marL="228600" indent="457200" algn="ctr">
              <a:lnSpc>
                <a:spcPct val="107000"/>
              </a:lnSpc>
              <a:spcAft>
                <a:spcPts val="600"/>
              </a:spcAft>
            </a:pPr>
            <a:r>
              <a:rPr lang="lt-LT" sz="2000" dirty="0">
                <a:solidFill>
                  <a:srgbClr val="302857"/>
                </a:solidFill>
                <a:latin typeface="Verdana" panose="020B0604030504040204" pitchFamily="34" charset="0"/>
                <a:ea typeface="Verdana" panose="020B0604030504040204" pitchFamily="34" charset="0"/>
              </a:rPr>
              <a:t>Netiesioginės projekto išlaidos skaičiuojamos nuo tinkamų finansuoti tiesioginių projekto išlaidų.</a:t>
            </a:r>
          </a:p>
          <a:p>
            <a:pPr algn="ctr"/>
            <a:r>
              <a:rPr lang="lt-LT" sz="2000" b="1" dirty="0">
                <a:solidFill>
                  <a:srgbClr val="302857"/>
                </a:solidFill>
                <a:latin typeface="Verdana" panose="020B0604030504040204" pitchFamily="34" charset="0"/>
                <a:ea typeface="Verdana" panose="020B0604030504040204" pitchFamily="34" charset="0"/>
              </a:rPr>
              <a:t>Dokumentai neteikiami.</a:t>
            </a:r>
          </a:p>
        </p:txBody>
      </p:sp>
    </p:spTree>
    <p:extLst>
      <p:ext uri="{BB962C8B-B14F-4D97-AF65-F5344CB8AC3E}">
        <p14:creationId xmlns:p14="http://schemas.microsoft.com/office/powerpoint/2010/main" val="1015812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74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61955" y="2273929"/>
            <a:ext cx="3539093" cy="2533453"/>
          </a:xfrm>
        </p:spPr>
        <p:txBody>
          <a:bodyPr>
            <a:normAutofit/>
          </a:bodyPr>
          <a:lstStyle/>
          <a:p>
            <a:pPr algn="ctr"/>
            <a:r>
              <a:rPr lang="lt-LT" sz="4800" kern="1200" dirty="0">
                <a:cs typeface="+mj-cs"/>
              </a:rPr>
              <a:t>Turinys</a:t>
            </a:r>
            <a:endParaRPr lang="lt-LT" sz="4800" dirty="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r>
              <a:rPr lang="lt-LT" sz="3200" dirty="0"/>
              <a:t>Bendroji išlaidų tinkamumo finansuoti informacija</a:t>
            </a:r>
          </a:p>
          <a:p>
            <a:r>
              <a:rPr lang="lt-LT" sz="3200" dirty="0"/>
              <a:t> </a:t>
            </a:r>
          </a:p>
          <a:p>
            <a:r>
              <a:rPr lang="lt-LT" sz="3200" dirty="0"/>
              <a:t>Projekto avansas</a:t>
            </a:r>
            <a:endParaRPr lang="en-US" sz="3200" dirty="0"/>
          </a:p>
          <a:p>
            <a:endParaRPr lang="en-US" sz="3200" dirty="0"/>
          </a:p>
          <a:p>
            <a:r>
              <a:rPr lang="lt-LT" sz="3200" dirty="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168507" y="1089316"/>
            <a:ext cx="4184189" cy="2791506"/>
          </a:xfrm>
        </p:spPr>
        <p:txBody>
          <a:bodyPr/>
          <a:lstStyle/>
          <a:p>
            <a:r>
              <a:rPr lang="lt-LT"/>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679933" y="1089316"/>
            <a:ext cx="5282571" cy="5558909"/>
          </a:xfrm>
        </p:spPr>
        <p:txBody>
          <a:bodyPr>
            <a:normAutofit fontScale="77500" lnSpcReduction="20000"/>
          </a:bodyPr>
          <a:lstStyle/>
          <a:p>
            <a:pPr marL="171450" indent="-171450">
              <a:buFont typeface="Arial" panose="020B0604020202020204" pitchFamily="34" charset="0"/>
              <a:buChar char="•"/>
            </a:pPr>
            <a:endParaRPr lang="lt-LT" sz="1800" dirty="0"/>
          </a:p>
          <a:p>
            <a:pPr marL="285750" indent="-285750">
              <a:buFont typeface="Wingdings" panose="05000000000000000000" pitchFamily="2" charset="2"/>
              <a:buChar char="§"/>
            </a:pPr>
            <a:r>
              <a:rPr lang="lt-LT" sz="1800" dirty="0"/>
              <a:t>Išlaidos turi būti būtinos ir patirtos bei apmokėtos tinkamu finansuoti laikotarpiu (PAFT 294.1 -294.2 p.) </a:t>
            </a:r>
          </a:p>
          <a:p>
            <a:pPr marL="742950" lvl="1" indent="-285750">
              <a:buFont typeface="Wingdings" panose="05000000000000000000" pitchFamily="2" charset="2"/>
              <a:buChar char="§"/>
            </a:pPr>
            <a:r>
              <a:rPr lang="lt-LT" dirty="0"/>
              <a:t>Tinkamumo finansuoti laikotarpis yra sutartyje numatytas laikotarpis nuo projekto veiklų vykdymo pradžios iki galutinės veiklos ataskaitos pateikimo termino (</a:t>
            </a:r>
            <a:r>
              <a:rPr lang="lt-LT" i="1" dirty="0"/>
              <a:t>PAFT 3.32. p</a:t>
            </a:r>
            <a:r>
              <a:rPr lang="lt-LT" dirty="0"/>
              <a:t>.)</a:t>
            </a:r>
            <a:r>
              <a:rPr lang="en-US" dirty="0"/>
              <a:t>.</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endParaRPr lang="lt-LT" sz="1800" dirty="0"/>
          </a:p>
          <a:p>
            <a:pPr marL="285750" indent="-285750">
              <a:buFont typeface="Wingdings" panose="05000000000000000000" pitchFamily="2" charset="2"/>
              <a:buChar char="§"/>
            </a:pPr>
            <a:r>
              <a:rPr lang="lt-LT" sz="1800" dirty="0"/>
              <a:t>Projekto vykdytojas projekto įgyvendinimo metu privalo užtikrinti tinkamą projekto finansinės apskaitos atskyrimą nuo bendros projekto vykdytojo finansinės apskaitos.</a:t>
            </a:r>
            <a:r>
              <a:rPr lang="lt-LT" sz="1500" dirty="0">
                <a:solidFill>
                  <a:srgbClr val="302857"/>
                </a:solidFill>
              </a:rPr>
              <a:t> </a:t>
            </a:r>
            <a:r>
              <a:rPr lang="lt-LT" sz="1500" dirty="0"/>
              <a:t>(PAFT 151 p.)</a:t>
            </a:r>
            <a:endParaRPr lang="en-US" sz="1500" dirty="0"/>
          </a:p>
          <a:p>
            <a:pPr marL="742950" lvl="1" indent="-285750">
              <a:buFont typeface="Wingdings" panose="05000000000000000000" pitchFamily="2" charset="2"/>
              <a:buChar char="§"/>
            </a:pPr>
            <a:r>
              <a:rPr lang="lt-LT" dirty="0"/>
              <a:t>Su projektu susiję finansinės apskaitos įrašai turi būti lengvai atskiriami nuo kitų projekto vykdytojo operacijų arba kitų projekto vykdytojo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483293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(1)</a:t>
            </a:r>
            <a:endParaRPr lang="en-LT" sz="320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78196" y="4219143"/>
            <a:ext cx="1892836" cy="422701"/>
          </a:xfrm>
        </p:spPr>
        <p:txBody>
          <a:bodyPr/>
          <a:lstStyle/>
          <a:p>
            <a:r>
              <a:rPr lang="lt-LT" dirty="0"/>
              <a:t>Iki 30 proc. finansavimo sumos</a:t>
            </a:r>
            <a:endParaRPr lang="en-LT"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2226438"/>
            <a:ext cx="1892836" cy="723568"/>
          </a:xfrm>
        </p:spPr>
        <p:txBody>
          <a:bodyPr/>
          <a:lstStyle/>
          <a:p>
            <a:r>
              <a:rPr lang="lt-LT"/>
              <a:t>Gali būti išmokamas bet kuriame projekto įgyvendinimo etape</a:t>
            </a:r>
            <a:endParaRPr lang="en-LT"/>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534673" y="3301108"/>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390289"/>
            <a:ext cx="685015" cy="792770"/>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45265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(2)</a:t>
            </a:r>
            <a:endParaRPr lang="en-LT" sz="320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733437912"/>
              </p:ext>
            </p:extLst>
          </p:nvPr>
        </p:nvGraphicFramePr>
        <p:xfrm>
          <a:off x="848635" y="916099"/>
          <a:ext cx="9157528" cy="5941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10783922" y="2620218"/>
            <a:ext cx="634476" cy="808782"/>
          </a:xfrm>
          <a:prstGeom prst="rect">
            <a:avLst/>
          </a:prstGeom>
        </p:spPr>
      </p:pic>
      <p:sp>
        <p:nvSpPr>
          <p:cNvPr id="6" name="Text Placeholder 5">
            <a:extLst>
              <a:ext uri="{FF2B5EF4-FFF2-40B4-BE49-F238E27FC236}">
                <a16:creationId xmlns:a16="http://schemas.microsoft.com/office/drawing/2014/main" id="{DA6E0762-2CA1-A845-9341-7E9BACD8C0BD}"/>
              </a:ext>
            </a:extLst>
          </p:cNvPr>
          <p:cNvSpPr txBox="1">
            <a:spLocks/>
          </p:cNvSpPr>
          <p:nvPr/>
        </p:nvSpPr>
        <p:spPr>
          <a:xfrm>
            <a:off x="10016424" y="3431923"/>
            <a:ext cx="2175576" cy="910252"/>
          </a:xfrm>
          <a:prstGeom prst="rect">
            <a:avLst/>
          </a:prstGeom>
        </p:spPr>
        <p:txBody>
          <a:bodyPr vert="horz" lIns="91440" tIns="45720" rIns="91440" bIns="45720" rtlCol="0">
            <a:normAutofit/>
          </a:bodyPr>
          <a:lstStyle>
            <a:lvl1pPr marL="0" indent="0" algn="ctr" defTabSz="914400" rtl="0" eaLnBrk="1" latinLnBrk="0" hangingPunct="1">
              <a:lnSpc>
                <a:spcPts val="1140"/>
              </a:lnSpc>
              <a:spcBef>
                <a:spcPts val="1000"/>
              </a:spcBef>
              <a:buFont typeface="Arial" panose="020B0604020202020204" pitchFamily="34" charset="0"/>
              <a:buNone/>
              <a:defRPr sz="1200" b="0" i="0" kern="1200">
                <a:solidFill>
                  <a:srgbClr val="302757"/>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lt-LT"/>
              <a:t>Projekto vykdytojas turi turėti </a:t>
            </a:r>
            <a:r>
              <a:rPr lang="lt-LT" b="1"/>
              <a:t>KREDITO</a:t>
            </a:r>
            <a:r>
              <a:rPr lang="lt-LT"/>
              <a:t> įstaigoje specialiai projektui atidarytą sąskaitą</a:t>
            </a:r>
            <a:endParaRPr lang="en-LT" dirty="0"/>
          </a:p>
        </p:txBody>
      </p:sp>
    </p:spTree>
    <p:extLst>
      <p:ext uri="{BB962C8B-B14F-4D97-AF65-F5344CB8AC3E}">
        <p14:creationId xmlns:p14="http://schemas.microsoft.com/office/powerpoint/2010/main" val="167643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1329872" y="637495"/>
            <a:ext cx="4184189" cy="4278750"/>
          </a:xfrm>
        </p:spPr>
        <p:txBody>
          <a:bodyPr>
            <a:normAutofit/>
          </a:bodyPr>
          <a:lstStyle/>
          <a:p>
            <a:r>
              <a:rPr lang="lt-LT" dirty="0"/>
              <a:t>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3286" y="2923426"/>
            <a:ext cx="5157926" cy="3790195"/>
          </a:xfrm>
        </p:spPr>
        <p:txBody>
          <a:bodyPr>
            <a:noAutofit/>
          </a:bodyPr>
          <a:lstStyle/>
          <a:p>
            <a:pPr marL="342900" indent="-342900">
              <a:buFont typeface="Wingdings" panose="05000000000000000000" pitchFamily="2" charset="2"/>
              <a:buChar char="§"/>
            </a:pPr>
            <a:r>
              <a:rPr lang="lt-LT" sz="2000" dirty="0"/>
              <a:t>Veiklos ataskaitą</a:t>
            </a:r>
          </a:p>
          <a:p>
            <a:pPr marL="342900" indent="-342900">
              <a:buFont typeface="Wingdings" panose="05000000000000000000" pitchFamily="2" charset="2"/>
              <a:buChar char="§"/>
            </a:pPr>
            <a:r>
              <a:rPr lang="lt-LT" sz="2000" dirty="0"/>
              <a:t>Sutartį(-</a:t>
            </a:r>
            <a:r>
              <a:rPr lang="lt-LT" sz="2000" dirty="0" err="1"/>
              <a:t>is</a:t>
            </a:r>
            <a:r>
              <a:rPr lang="lt-LT" sz="2000" dirty="0"/>
              <a:t>) su tiekėju(-</a:t>
            </a:r>
            <a:r>
              <a:rPr lang="lt-LT" sz="2000" dirty="0" err="1"/>
              <a:t>ais</a:t>
            </a:r>
            <a:r>
              <a:rPr lang="lt-LT" sz="2000" dirty="0"/>
              <a:t>)</a:t>
            </a:r>
          </a:p>
          <a:p>
            <a:pPr marL="342900" indent="-342900">
              <a:buFont typeface="Wingdings" panose="05000000000000000000" pitchFamily="2" charset="2"/>
              <a:buChar char="§"/>
            </a:pPr>
            <a:r>
              <a:rPr lang="lt-LT" sz="2000" dirty="0"/>
              <a:t>PVM sąskaitas faktūras</a:t>
            </a:r>
          </a:p>
          <a:p>
            <a:pPr marL="342900" indent="-342900">
              <a:buFont typeface="Wingdings" panose="05000000000000000000" pitchFamily="2" charset="2"/>
              <a:buChar char="§"/>
            </a:pPr>
            <a:r>
              <a:rPr lang="lt-LT" sz="2000" dirty="0"/>
              <a:t>PVM sąskaitų faktūrų apmokėjimo dokumentus</a:t>
            </a:r>
          </a:p>
          <a:p>
            <a:pPr marL="342900" indent="-342900">
              <a:buFont typeface="Wingdings" panose="05000000000000000000" pitchFamily="2" charset="2"/>
              <a:buChar char="§"/>
            </a:pPr>
            <a:r>
              <a:rPr lang="lt-LT" sz="2000" dirty="0"/>
              <a:t>Darbo užmokesčio patyrimą pagrindžiantys dokumentus (darbo užmokesčio priskaitymo žiniaraščius)</a:t>
            </a:r>
          </a:p>
          <a:p>
            <a:pPr algn="r"/>
            <a:r>
              <a:rPr lang="lt-LT" sz="1400" dirty="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3286" y="1277417"/>
            <a:ext cx="5157926" cy="1353388"/>
          </a:xfrm>
        </p:spPr>
        <p:txBody>
          <a:bodyPr>
            <a:noAutofit/>
          </a:bodyPr>
          <a:lstStyle/>
          <a:p>
            <a:r>
              <a:rPr lang="lt-LT" sz="2400" dirty="0"/>
              <a:t>Per </a:t>
            </a:r>
            <a:r>
              <a:rPr lang="lt-LT" sz="2400" b="1" dirty="0"/>
              <a:t>140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3877156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a:br>
            <a:r>
              <a:rPr lang="lt-LT"/>
              <a:t>Veiklos ataskaita su išlaidomis avansui padengti</a:t>
            </a:r>
            <a:br>
              <a:rPr lang="lt-LT"/>
            </a:br>
            <a:endParaRPr lang="lt-LT"/>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569258" y="2407298"/>
            <a:ext cx="5738236" cy="3909525"/>
          </a:xfrm>
        </p:spPr>
        <p:txBody>
          <a:bodyPr>
            <a:noAutofit/>
          </a:bodyPr>
          <a:lstStyle/>
          <a:p>
            <a:r>
              <a:rPr lang="lt-LT" sz="2400"/>
              <a:t>Veiklos ataskaitą kartu su mokėjimo prašymu, kuriame </a:t>
            </a:r>
            <a:r>
              <a:rPr lang="lt-LT" sz="2400" u="sng"/>
              <a:t>d</a:t>
            </a:r>
            <a:r>
              <a:rPr lang="lt-LT" sz="2500" u="sng"/>
              <a:t>eklaruojamos</a:t>
            </a:r>
            <a:r>
              <a:rPr lang="lt-LT" sz="2500"/>
              <a:t> išlaidos.</a:t>
            </a:r>
          </a:p>
          <a:p>
            <a:endParaRPr lang="lt-LT" sz="2500"/>
          </a:p>
          <a:p>
            <a:r>
              <a:rPr lang="lt-LT" sz="2500"/>
              <a:t>Deklaruojamų išlaidų dydis turi būti, toks, kad būtų galima padengti avanso dalį, kuri viršija 30 proc. projekto avanso.  </a:t>
            </a:r>
          </a:p>
          <a:p>
            <a:endParaRPr lang="lt-LT" sz="2500"/>
          </a:p>
          <a:p>
            <a:endParaRPr lang="lt-LT" sz="2500"/>
          </a:p>
          <a:p>
            <a:endParaRPr lang="lt-LT" sz="1400"/>
          </a:p>
          <a:p>
            <a:pPr algn="r"/>
            <a:r>
              <a:rPr lang="lt-LT" sz="140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r>
              <a:rPr lang="lt-LT" sz="2400" dirty="0"/>
              <a:t>Per </a:t>
            </a:r>
            <a:r>
              <a:rPr lang="lt-LT" sz="2400" b="1" dirty="0"/>
              <a:t>70 d. d.</a:t>
            </a:r>
            <a:r>
              <a:rPr lang="lt-LT" sz="2400" b="1" baseline="30000" dirty="0"/>
              <a:t>*</a:t>
            </a:r>
            <a:r>
              <a:rPr lang="lt-LT" sz="2400" b="1" dirty="0"/>
              <a:t> </a:t>
            </a:r>
            <a:r>
              <a:rPr lang="lt-LT" sz="2400" dirty="0"/>
              <a:t>nuo avanso išmokėjimo dienos reikalinga pateikti:</a:t>
            </a:r>
          </a:p>
        </p:txBody>
      </p:sp>
    </p:spTree>
    <p:extLst>
      <p:ext uri="{BB962C8B-B14F-4D97-AF65-F5344CB8AC3E}">
        <p14:creationId xmlns:p14="http://schemas.microsoft.com/office/powerpoint/2010/main" val="400926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5AE140-48EF-F470-6AE8-6515C953B803}"/>
              </a:ext>
            </a:extLst>
          </p:cNvPr>
          <p:cNvSpPr>
            <a:spLocks noGrp="1"/>
          </p:cNvSpPr>
          <p:nvPr>
            <p:ph type="title"/>
          </p:nvPr>
        </p:nvSpPr>
        <p:spPr>
          <a:xfrm>
            <a:off x="1329872" y="637495"/>
            <a:ext cx="4165955" cy="3029532"/>
          </a:xfrm>
        </p:spPr>
        <p:txBody>
          <a:bodyPr>
            <a:noAutofit/>
          </a:bodyPr>
          <a:lstStyle/>
          <a:p>
            <a:r>
              <a:rPr lang="lt-LT" sz="2000"/>
              <a:t>Administruojančioji institucija, įvertinusi projekto specifiką, gali nustatyti sąrašą išlaidų pagrindimo dokumentų, kuriuos projekto vykdytojas turi pateikti su veiklos ataskaita, jei deklaruojamos išlaidos. (PAFT 147 p.)</a:t>
            </a:r>
          </a:p>
        </p:txBody>
      </p:sp>
      <p:sp>
        <p:nvSpPr>
          <p:cNvPr id="3" name="Teksto vietos rezervavimo ženklas 2">
            <a:extLst>
              <a:ext uri="{FF2B5EF4-FFF2-40B4-BE49-F238E27FC236}">
                <a16:creationId xmlns:a16="http://schemas.microsoft.com/office/drawing/2014/main" id="{A45E2AA4-F5DC-A895-316E-8EA9EB0B17E7}"/>
              </a:ext>
            </a:extLst>
          </p:cNvPr>
          <p:cNvSpPr>
            <a:spLocks noGrp="1"/>
          </p:cNvSpPr>
          <p:nvPr>
            <p:ph type="body" sz="half" idx="10"/>
          </p:nvPr>
        </p:nvSpPr>
        <p:spPr>
          <a:xfrm>
            <a:off x="1329872" y="3814817"/>
            <a:ext cx="3553213" cy="1765852"/>
          </a:xfrm>
        </p:spPr>
        <p:txBody>
          <a:bodyPr/>
          <a:lstStyle/>
          <a:p>
            <a:pPr>
              <a:lnSpc>
                <a:spcPct val="100000"/>
              </a:lnSpc>
            </a:pPr>
            <a:r>
              <a:rPr lang="lt-LT" sz="2000">
                <a:solidFill>
                  <a:srgbClr val="302857"/>
                </a:solidFill>
              </a:rPr>
              <a:t>Išlaidų pagrindimo dokumentų sąrašai projekto vykdytojams siunčiami </a:t>
            </a:r>
            <a:r>
              <a:rPr lang="lt-LT" sz="2000" dirty="0">
                <a:solidFill>
                  <a:srgbClr val="302857"/>
                </a:solidFill>
              </a:rPr>
              <a:t>DMS</a:t>
            </a:r>
            <a:r>
              <a:rPr lang="lt-LT" sz="2000">
                <a:solidFill>
                  <a:srgbClr val="302857"/>
                </a:solidFill>
              </a:rPr>
              <a:t> po sutarties pasirašymo</a:t>
            </a:r>
          </a:p>
          <a:p>
            <a:endParaRPr lang="lt-LT"/>
          </a:p>
        </p:txBody>
      </p:sp>
      <p:sp>
        <p:nvSpPr>
          <p:cNvPr id="4" name="TextBox 3">
            <a:extLst>
              <a:ext uri="{FF2B5EF4-FFF2-40B4-BE49-F238E27FC236}">
                <a16:creationId xmlns:a16="http://schemas.microsoft.com/office/drawing/2014/main" id="{E847324E-19E7-4139-75F5-F4C6DA23D9E7}"/>
              </a:ext>
            </a:extLst>
          </p:cNvPr>
          <p:cNvSpPr txBox="1"/>
          <p:nvPr/>
        </p:nvSpPr>
        <p:spPr>
          <a:xfrm>
            <a:off x="7817271" y="1782395"/>
            <a:ext cx="3044857" cy="2893100"/>
          </a:xfrm>
          <a:prstGeom prst="rect">
            <a:avLst/>
          </a:prstGeom>
          <a:noFill/>
        </p:spPr>
        <p:txBody>
          <a:bodyPr wrap="square" rtlCol="0">
            <a:spAutoFit/>
          </a:bodyPr>
          <a:lstStyle/>
          <a:p>
            <a:pPr algn="ct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Su veiklos ataskait</a:t>
            </a:r>
            <a:r>
              <a:rPr lang="lt-LT" sz="2600" dirty="0">
                <a:solidFill>
                  <a:schemeClr val="bg1"/>
                </a:solidFill>
                <a:latin typeface="Verdana" panose="020B0604030504040204" pitchFamily="34" charset="0"/>
                <a:ea typeface="Times New Roman" panose="02020603050405020304" pitchFamily="18" charset="0"/>
                <a:cs typeface="Times New Roman" panose="02020603050405020304" pitchFamily="18" charset="0"/>
              </a:rPr>
              <a:t>os</a:t>
            </a:r>
            <a:r>
              <a:rPr lang="lt-LT" sz="26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 mokėjimo prašymo dalimi teikiamų dokumentų sąrašas</a:t>
            </a:r>
            <a:endParaRPr lang="lt-LT" sz="2600" dirty="0">
              <a:solidFill>
                <a:schemeClr val="bg1"/>
              </a:solidFill>
            </a:endParaRPr>
          </a:p>
        </p:txBody>
      </p:sp>
    </p:spTree>
    <p:extLst>
      <p:ext uri="{BB962C8B-B14F-4D97-AF65-F5344CB8AC3E}">
        <p14:creationId xmlns:p14="http://schemas.microsoft.com/office/powerpoint/2010/main" val="20216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dirty="0">
                <a:solidFill>
                  <a:schemeClr val="bg1"/>
                </a:solidFill>
                <a:latin typeface="Verdana" panose="020B0604030504040204" pitchFamily="34" charset="0"/>
                <a:ea typeface="Verdana" panose="020B0604030504040204" pitchFamily="34" charset="0"/>
              </a:rPr>
              <a:t>Projektą vykdančio personalo </a:t>
            </a:r>
            <a:br>
              <a:rPr lang="lt-LT" sz="3600" kern="1200" dirty="0">
                <a:solidFill>
                  <a:schemeClr val="bg1"/>
                </a:solidFill>
                <a:latin typeface="Verdana" panose="020B0604030504040204" pitchFamily="34" charset="0"/>
                <a:ea typeface="Verdana" panose="020B0604030504040204" pitchFamily="34" charset="0"/>
              </a:rPr>
            </a:br>
            <a:r>
              <a:rPr lang="lt-LT" sz="3600" kern="1200" dirty="0">
                <a:solidFill>
                  <a:schemeClr val="bg1"/>
                </a:solidFill>
                <a:latin typeface="Verdana" panose="020B0604030504040204" pitchFamily="34" charset="0"/>
                <a:ea typeface="Verdana" panose="020B0604030504040204" pitchFamily="34" charset="0"/>
              </a:rPr>
              <a:t>darbo užmokestis (1)</a:t>
            </a:r>
            <a:endParaRPr lang="lt-LT" dirty="0"/>
          </a:p>
        </p:txBody>
      </p:sp>
      <p:sp>
        <p:nvSpPr>
          <p:cNvPr id="7" name="TextBox 6">
            <a:extLst>
              <a:ext uri="{FF2B5EF4-FFF2-40B4-BE49-F238E27FC236}">
                <a16:creationId xmlns:a16="http://schemas.microsoft.com/office/drawing/2014/main" id="{1029A3B7-30A7-EAA7-0041-52FDC2AA1D4B}"/>
              </a:ext>
            </a:extLst>
          </p:cNvPr>
          <p:cNvSpPr txBox="1"/>
          <p:nvPr/>
        </p:nvSpPr>
        <p:spPr>
          <a:xfrm>
            <a:off x="754144" y="1856191"/>
            <a:ext cx="10963374" cy="2600712"/>
          </a:xfrm>
          <a:prstGeom prst="rect">
            <a:avLst/>
          </a:prstGeom>
          <a:noFill/>
        </p:spPr>
        <p:txBody>
          <a:bodyPr wrap="square" rtlCol="0">
            <a:spAutoFit/>
          </a:bodyPr>
          <a:lstStyle/>
          <a:p>
            <a:pPr lvl="0">
              <a:spcAft>
                <a:spcPts val="600"/>
              </a:spcAft>
            </a:pPr>
            <a:r>
              <a:rPr lang="lt-LT" u="sng" dirty="0">
                <a:solidFill>
                  <a:schemeClr val="bg1"/>
                </a:solidFill>
              </a:rPr>
              <a:t>DARBO SUTARTYS IR JŲ AKTUALŪS PAKEITIMAI</a:t>
            </a:r>
          </a:p>
          <a:p>
            <a:pPr lvl="0">
              <a:spcAft>
                <a:spcPts val="600"/>
              </a:spcAft>
            </a:pPr>
            <a:r>
              <a:rPr lang="lt-LT" sz="12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darbo sutartis darbui projekte nėra sudaroma:</a:t>
            </a:r>
          </a:p>
          <a:p>
            <a:pPr marL="457200" lvl="0" indent="457200">
              <a:spcAft>
                <a:spcPts val="600"/>
              </a:spcAft>
            </a:pPr>
            <a:r>
              <a:rPr 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 Projekto vykdytojo  įsakymas ar potvarkis dėl darbuotojų paskyrimo dirbti įgyvendinant projektą </a:t>
            </a:r>
            <a:r>
              <a:rPr lang="lt-LT" sz="1000" dirty="0">
                <a:solidFill>
                  <a:schemeClr val="bg1"/>
                </a:solidFill>
                <a:latin typeface="Verdana" panose="020B0604030504040204" pitchFamily="34" charset="0"/>
                <a:ea typeface="Verdana" panose="020B0604030504040204" pitchFamily="34" charset="0"/>
                <a:cs typeface="Times New Roman" panose="02020603050405020304" pitchFamily="18" charset="0"/>
              </a:rPr>
              <a:t>(jei taikoma organizacijoje, šiame dokumente turėtų būti nurodytos darbuotojo pareigos įgyvendinant projektą, projekto numeris ir (arba) pavadinimas, darbo užmokestis arba jo apskaičiavimo tvarka)</a:t>
            </a:r>
          </a:p>
          <a:p>
            <a:pPr marL="457200" indent="457200">
              <a:spcAft>
                <a:spcPts val="600"/>
              </a:spcAft>
            </a:pPr>
            <a:r>
              <a:rPr lang="lt-LT"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jei deklaruojamas mažosios bendrijos nario darbo užmokestis – mažosios bendrijos steigimo sutartis, jei deklaruojamas mažosios bendrijos vadovo darbo užmokestis – civilinė (paslaugų) sutartis, sudaroma su mažosios bendrijos vadovu, jeigu šios sutartys nebuvo pateiktos PĮP vertinimo metu</a:t>
            </a:r>
          </a:p>
        </p:txBody>
      </p:sp>
      <p:sp>
        <p:nvSpPr>
          <p:cNvPr id="9" name="TextBox 8">
            <a:extLst>
              <a:ext uri="{FF2B5EF4-FFF2-40B4-BE49-F238E27FC236}">
                <a16:creationId xmlns:a16="http://schemas.microsoft.com/office/drawing/2014/main" id="{73256ADB-1F51-4B4B-0E16-C1D9768DF2F9}"/>
              </a:ext>
            </a:extLst>
          </p:cNvPr>
          <p:cNvSpPr txBox="1"/>
          <p:nvPr/>
        </p:nvSpPr>
        <p:spPr>
          <a:xfrm>
            <a:off x="754144" y="5044097"/>
            <a:ext cx="9653048" cy="923330"/>
          </a:xfrm>
          <a:prstGeom prst="rect">
            <a:avLst/>
          </a:prstGeom>
          <a:noFill/>
        </p:spPr>
        <p:txBody>
          <a:bodyPr wrap="square" rtlCol="0">
            <a:spAutoFit/>
          </a:bodyPr>
          <a:lstStyle/>
          <a:p>
            <a:r>
              <a:rPr lang="lt-LT" u="sng" dirty="0">
                <a:solidFill>
                  <a:schemeClr val="bg1"/>
                </a:solidFill>
              </a:rPr>
              <a:t>ĮSAKYMAI:</a:t>
            </a: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priedų, priemokų, premijų skyrimo</a:t>
            </a:r>
            <a:endParaRPr lang="lt-LT" sz="1800" dirty="0">
              <a:solidFill>
                <a:schemeClr val="bg1"/>
              </a:solidFill>
              <a:effectLs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dirty="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apmokėjimo būdo už darbą poilsio/švenčių dienomis; viršvalandinį darbą</a:t>
            </a:r>
            <a:endParaRPr lang="lt-LT" dirty="0">
              <a:solidFill>
                <a:schemeClr val="bg1"/>
              </a:solidFill>
            </a:endParaRPr>
          </a:p>
        </p:txBody>
      </p:sp>
    </p:spTree>
    <p:extLst>
      <p:ext uri="{BB962C8B-B14F-4D97-AF65-F5344CB8AC3E}">
        <p14:creationId xmlns:p14="http://schemas.microsoft.com/office/powerpoint/2010/main" val="2388596043"/>
      </p:ext>
    </p:extLst>
  </p:cSld>
  <p:clrMapOvr>
    <a:masterClrMapping/>
  </p:clrMapOvr>
</p:sld>
</file>

<file path=ppt/theme/theme1.xml><?xml version="1.0" encoding="utf-8"?>
<a:theme xmlns:a="http://schemas.openxmlformats.org/drawingml/2006/main" name="Office Theme">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fa2b46d-e0e5-4105-8197-5a0c810b9da7">
      <Terms xmlns="http://schemas.microsoft.com/office/infopath/2007/PartnerControls"/>
    </lcf76f155ced4ddcb4097134ff3c332f>
    <TaxCatchAll xmlns="7ed14601-a767-49df-87ac-319a5ad53ef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BFF1B8-BC88-4259-841C-028026AFF869}">
  <ds:schemaRefs>
    <ds:schemaRef ds:uri="http://schemas.microsoft.com/sharepoint/v3/contenttype/forms"/>
  </ds:schemaRefs>
</ds:datastoreItem>
</file>

<file path=customXml/itemProps2.xml><?xml version="1.0" encoding="utf-8"?>
<ds:datastoreItem xmlns:ds="http://schemas.openxmlformats.org/officeDocument/2006/customXml" ds:itemID="{ED7E167C-ACF3-437A-9EE3-EFB1CBF1E366}">
  <ds:schemaRefs>
    <ds:schemaRef ds:uri="http://schemas.microsoft.com/office/2006/documentManagement/types"/>
    <ds:schemaRef ds:uri="http://purl.org/dc/elements/1.1/"/>
    <ds:schemaRef ds:uri="8fa2b46d-e0e5-4105-8197-5a0c810b9da7"/>
    <ds:schemaRef ds:uri="7ed14601-a767-49df-87ac-319a5ad53ef2"/>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terms/"/>
  </ds:schemaRefs>
</ds:datastoreItem>
</file>

<file path=customXml/itemProps3.xml><?xml version="1.0" encoding="utf-8"?>
<ds:datastoreItem xmlns:ds="http://schemas.openxmlformats.org/officeDocument/2006/customXml" ds:itemID="{168DFE13-32FF-4AF4-8F9D-FB0B6D6BB8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d14601-a767-49df-87ac-319a5ad53ef2"/>
    <ds:schemaRef ds:uri="8fa2b46d-e0e5-4105-8197-5a0c810b9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3977</TotalTime>
  <Words>1544</Words>
  <Application>Microsoft Office PowerPoint</Application>
  <PresentationFormat>Plačiaekranė</PresentationFormat>
  <Paragraphs>122</Paragraphs>
  <Slides>17</Slides>
  <Notes>6</Notes>
  <HiddenSlides>0</HiddenSlides>
  <MMClips>0</MMClips>
  <ScaleCrop>false</ScaleCrop>
  <HeadingPairs>
    <vt:vector size="6" baseType="variant">
      <vt:variant>
        <vt:lpstr>Naudojami šriftai</vt:lpstr>
      </vt:variant>
      <vt:variant>
        <vt:i4>6</vt:i4>
      </vt:variant>
      <vt:variant>
        <vt:lpstr>Tema</vt:lpstr>
      </vt:variant>
      <vt:variant>
        <vt:i4>1</vt:i4>
      </vt:variant>
      <vt:variant>
        <vt:lpstr>Skaidrių pavadinimai</vt:lpstr>
      </vt:variant>
      <vt:variant>
        <vt:i4>17</vt:i4>
      </vt:variant>
    </vt:vector>
  </HeadingPairs>
  <TitlesOfParts>
    <vt:vector size="24" baseType="lpstr">
      <vt:lpstr>Arial</vt:lpstr>
      <vt:lpstr>Calibri</vt:lpstr>
      <vt:lpstr>Symbol</vt:lpstr>
      <vt:lpstr>Times New Roman</vt:lpstr>
      <vt:lpstr>Verdana</vt:lpstr>
      <vt:lpstr>Wingdings</vt:lpstr>
      <vt:lpstr>Office Theme</vt:lpstr>
      <vt:lpstr>Veiklos „InoKlaster“ Nr. 02-046-K projektų sutarčių vykdymas (veiklos ataskaitų mokėjimo prašymų teikimas)</vt:lpstr>
      <vt:lpstr>„PowerPoint“ pateiktis</vt:lpstr>
      <vt:lpstr>Bendroji išlaidų tinkamumo finansuoti informacija </vt:lpstr>
      <vt:lpstr>Projekto avansas ir jo mokėjimo tvarka (1)</vt:lpstr>
      <vt:lpstr>Projekto avansas ir jo mokėjimo tvarka (2)</vt:lpstr>
      <vt:lpstr>Veiklų vykdymo pradžią pagrindžiantys dokumentai</vt:lpstr>
      <vt:lpstr> Veiklos ataskaita su išlaidomis avansui padengti </vt:lpstr>
      <vt:lpstr>Administruojančioji institucija, įvertinusi projekto specifiką, gali nustatyti sąrašą išlaidų pagrindimo dokumentų, kuriuos projekto vykdytojas turi pateikti su veiklos ataskaita, jei deklaruojamos išlaidos. (PAFT 147 p.)</vt:lpstr>
      <vt:lpstr>Projektą vykdančio personalo  darbo užmokestis (1)</vt:lpstr>
      <vt:lpstr>Projektą vykdančio personalo  darbo užmokestis (2)</vt:lpstr>
      <vt:lpstr>Projektą vykdančio personalo  darbo užmokestis (3)</vt:lpstr>
      <vt:lpstr>Projektą vykdančio personalo  darbo (projektinės) sutartys</vt:lpstr>
      <vt:lpstr>Netinkamos finansuoti darbo  užmokesčio išlaidos</vt:lpstr>
      <vt:lpstr>Projektą vykdančio personalo  komandiruočių išlaidos</vt:lpstr>
      <vt:lpstr>„PowerPoint“ pateiktis</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Vaiva Stankute</dc:creator>
  <cp:lastModifiedBy>Lina Mačiūnienė</cp:lastModifiedBy>
  <cp:revision>321</cp:revision>
  <dcterms:created xsi:type="dcterms:W3CDTF">2022-02-22T17:04:52Z</dcterms:created>
  <dcterms:modified xsi:type="dcterms:W3CDTF">2024-11-28T09:13:12Z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