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sldIdLst>
    <p:sldId id="267" r:id="rId5"/>
    <p:sldId id="405" r:id="rId6"/>
    <p:sldId id="751" r:id="rId7"/>
    <p:sldId id="760" r:id="rId8"/>
    <p:sldId id="737" r:id="rId9"/>
    <p:sldId id="270" r:id="rId10"/>
    <p:sldId id="283" r:id="rId11"/>
    <p:sldId id="280" r:id="rId12"/>
    <p:sldId id="278" r:id="rId13"/>
    <p:sldId id="404" r:id="rId14"/>
    <p:sldId id="275" r:id="rId15"/>
    <p:sldId id="314" r:id="rId16"/>
    <p:sldId id="321" r:id="rId17"/>
    <p:sldId id="724" r:id="rId18"/>
    <p:sldId id="761" r:id="rId19"/>
    <p:sldId id="762" r:id="rId20"/>
    <p:sldId id="327" r:id="rId21"/>
    <p:sldId id="287" r:id="rId22"/>
  </p:sldIdLst>
  <p:sldSz cx="12192000" cy="6858000"/>
  <p:notesSz cx="6858000" cy="9144000"/>
  <p:defaultTextStyle>
    <a:defPPr>
      <a:defRPr lang="en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D91C612-8837-1322-F430-79201D7781FC}" name="Rimantė Laurinavičiūtė" initials="RL" userId="S::R.Laurinaviciute@inovacijuagentura.lt::989a420a-f922-4b33-a22c-2e55f6a15079" providerId="AD"/>
  <p188:author id="{01C3735E-93E4-668A-D839-964E7ED6A55D}" name="Sigita Skrebė" initials="SS" userId="S::s.skrebe@inovacijuagentura.lt::a0ff3da9-e1ef-4857-a967-b5cb4e8c2aa6" providerId="AD"/>
  <p188:author id="{2F7AA29A-00EC-8B2A-83AE-6EC00360E647}" name="Elena Karolienė" initials="EK" userId="S::E.Karoliene@inovacijuagentura.lt::c053be90-f2a4-4648-b1d9-f96c35469e63" providerId="AD"/>
  <p188:author id="{FD1A05A8-5BDA-F1A3-78CB-3F004518F22D}" name="Lina Budvytė" initials="LB" userId="S::l.budvyte@inovacijuagentura.lt::9e8bb546-7a02-4e1f-80b3-b79193ccd7c5" providerId="AD"/>
  <p188:author id="{CFFEA8B4-BAA5-8696-7210-85C8084014F6}" name="Sandra Leiburė" initials="SL" userId="S::S.Blekaityte@lvpa.lt::7162bd87-1377-4c47-a6bb-9a1670216ac8" providerId="AD"/>
  <p188:author id="{9A43F1DB-8897-3B20-C4A4-D3F9BFF39652}" name="Giedrė Indriulienė" initials="GI" userId="S::G.Indriuliene@inovacijuagentura.lt::d397dddc-946e-47fb-bbdb-ce11bee3696f" providerId="AD"/>
  <p188:author id="{4FB400FC-5AAB-0AF0-7A74-DF6363D31F21}" name="Diana Martinavičė" initials="DM" userId="S::d.martinavice@inovacijuagentura.lt::4d2238d9-90d6-4ec6-8484-7a934a10286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2857"/>
    <a:srgbClr val="8C5FBE"/>
    <a:srgbClr val="8280E5"/>
    <a:srgbClr val="0E103D"/>
    <a:srgbClr val="7D9CE8"/>
    <a:srgbClr val="EDE731"/>
    <a:srgbClr val="808285"/>
    <a:srgbClr val="EEE730"/>
    <a:srgbClr val="302757"/>
    <a:srgbClr val="0B0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663D85-E290-4203-9086-B78B8A3333B7}" v="170" dt="2024-09-11T05:28:17.0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Vidutinis stilius 2 – paryškinima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Šviesus stilius 2 – paryškinimas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lt-L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87A-6D49-932F-13EE1A167B8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9E2-A64C-B91D-1E48A1A9BC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87A-6D49-932F-13EE1A167B8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87A-6D49-932F-13EE1A167B89}"/>
              </c:ext>
            </c:extLst>
          </c:dPt>
          <c:cat>
            <c:strRef>
              <c:f>Sheet1!$A$2:$A$5</c:f>
              <c:strCache>
                <c:ptCount val="4"/>
                <c:pt idx="0">
                  <c:v>Teksas1</c:v>
                </c:pt>
                <c:pt idx="1">
                  <c:v>Teksas2</c:v>
                </c:pt>
                <c:pt idx="2">
                  <c:v>Teksas3</c:v>
                </c:pt>
                <c:pt idx="3">
                  <c:v>Teksas14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0.4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E2-A64C-B91D-1E48A1A9B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30275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lt-L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30-4B4A-90C5-3A0B578C805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9E2-A64C-B91D-1E48A1A9BC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30-4B4A-90C5-3A0B578C805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30-4B4A-90C5-3A0B578C8055}"/>
              </c:ext>
            </c:extLst>
          </c:dPt>
          <c:cat>
            <c:strRef>
              <c:f>Sheet1!$A$2:$A$5</c:f>
              <c:strCache>
                <c:ptCount val="4"/>
                <c:pt idx="0">
                  <c:v>Teksas1</c:v>
                </c:pt>
                <c:pt idx="1">
                  <c:v>Teksas2</c:v>
                </c:pt>
                <c:pt idx="2">
                  <c:v>Teksas3</c:v>
                </c:pt>
                <c:pt idx="3">
                  <c:v>Teksas14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0.4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E2-A64C-B91D-1E48A1A9B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30275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9-D348-83CA-2EB763199A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C5FB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1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9-D348-83CA-2EB763199A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2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C9-D348-83CA-2EB763199A7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3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2C9-D348-83CA-2EB763199A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74"/>
        <c:axId val="661620096"/>
        <c:axId val="661473104"/>
      </c:barChart>
      <c:catAx>
        <c:axId val="6616200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661473104"/>
        <c:crosses val="autoZero"/>
        <c:auto val="1"/>
        <c:lblAlgn val="ctr"/>
        <c:lblOffset val="100"/>
        <c:noMultiLvlLbl val="0"/>
      </c:catAx>
      <c:valAx>
        <c:axId val="66147310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661620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302757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9-D348-83CA-2EB763199A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C5FBE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302757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1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9-D348-83CA-2EB763199A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302757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2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C9-D348-83CA-2EB763199A7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302757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Tekstas 1</c:v>
                </c:pt>
                <c:pt idx="1">
                  <c:v>Tekstas 2</c:v>
                </c:pt>
                <c:pt idx="2">
                  <c:v>Tekstas 3</c:v>
                </c:pt>
                <c:pt idx="3">
                  <c:v>Tekstas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3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2C9-D348-83CA-2EB763199A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74"/>
        <c:axId val="661620096"/>
        <c:axId val="661473104"/>
      </c:barChart>
      <c:catAx>
        <c:axId val="6616200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02757"/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661473104"/>
        <c:crosses val="autoZero"/>
        <c:auto val="1"/>
        <c:lblAlgn val="ctr"/>
        <c:lblOffset val="100"/>
        <c:noMultiLvlLbl val="0"/>
      </c:catAx>
      <c:valAx>
        <c:axId val="66147310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661620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A84-4031-A950-600441AEA561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A84-4031-A950-600441AEA56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A84-4031-A950-600441AEA561}"/>
              </c:ext>
            </c:extLst>
          </c:dPt>
          <c:dLbls>
            <c:dLbl>
              <c:idx val="0"/>
              <c:layout>
                <c:manualLayout>
                  <c:x val="0.10953036688284047"/>
                  <c:y val="-5.996998807121283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A84-4031-A950-600441AEA561}"/>
                </c:ext>
              </c:extLst>
            </c:dLbl>
            <c:dLbl>
              <c:idx val="1"/>
              <c:layout>
                <c:manualLayout>
                  <c:x val="-3.7768827852047167E-2"/>
                  <c:y val="1.396788961779682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A84-4031-A950-600441AEA561}"/>
                </c:ext>
              </c:extLst>
            </c:dLbl>
            <c:dLbl>
              <c:idx val="2"/>
              <c:layout>
                <c:manualLayout>
                  <c:x val="2.3465681609760852E-2"/>
                  <c:y val="-1.060000608630877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A84-4031-A950-600441AEA5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Lapas1!$A$2:$A$4</c:f>
              <c:strCache>
                <c:ptCount val="3"/>
                <c:pt idx="0">
                  <c:v>Teigiamai įvertinti PĮP, vnt. ir proc.</c:v>
                </c:pt>
                <c:pt idx="1">
                  <c:v>Neigiamai įvertinti PĮP, vnt. ir proc.</c:v>
                </c:pt>
                <c:pt idx="2">
                  <c:v>Atsiimti PĮP, vnt. ir proc.</c:v>
                </c:pt>
              </c:strCache>
            </c:strRef>
          </c:cat>
          <c:val>
            <c:numRef>
              <c:f>Lapas1!$B$2:$B$4</c:f>
              <c:numCache>
                <c:formatCode>General</c:formatCode>
                <c:ptCount val="3"/>
                <c:pt idx="0">
                  <c:v>174</c:v>
                </c:pt>
                <c:pt idx="1">
                  <c:v>23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84-4031-A950-600441AEA5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0172737596038E-2"/>
          <c:y val="0"/>
          <c:w val="0.52084903855640163"/>
          <c:h val="1"/>
        </c:manualLayout>
      </c:layout>
      <c:pie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ED5-4EBD-A966-35C78D7D27D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AED5-4EBD-A966-35C78D7D27D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ED5-4EBD-A966-35C78D7D27D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AED5-4EBD-A966-35C78D7D27D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ED5-4EBD-A966-35C78D7D27D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AED5-4EBD-A966-35C78D7D27D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968-44FE-8C87-BEB7695E0DB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D5-4EBD-A966-35C78D7D27D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ED5-4EBD-A966-35C78D7D27D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ED5-4EBD-A966-35C78D7D27D4}"/>
              </c:ext>
            </c:extLst>
          </c:dPt>
          <c:dLbls>
            <c:dLbl>
              <c:idx val="0"/>
              <c:layout>
                <c:manualLayout>
                  <c:x val="8.7804621939973002E-2"/>
                  <c:y val="1.382876461439088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ED5-4EBD-A966-35C78D7D27D4}"/>
                </c:ext>
              </c:extLst>
            </c:dLbl>
            <c:dLbl>
              <c:idx val="1"/>
              <c:layout>
                <c:manualLayout>
                  <c:x val="1.3304407142629667E-2"/>
                  <c:y val="0.1279607167263590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ED5-4EBD-A966-35C78D7D27D4}"/>
                </c:ext>
              </c:extLst>
            </c:dLbl>
            <c:dLbl>
              <c:idx val="2"/>
              <c:layout>
                <c:manualLayout>
                  <c:x val="1.9771488586789374E-2"/>
                  <c:y val="-3.333276711619951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ED5-4EBD-A966-35C78D7D27D4}"/>
                </c:ext>
              </c:extLst>
            </c:dLbl>
            <c:dLbl>
              <c:idx val="3"/>
              <c:layout>
                <c:manualLayout>
                  <c:x val="2.6076219317329723E-2"/>
                  <c:y val="-4.432391278688149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lt-LT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916010341450943E-2"/>
                      <c:h val="4.927243276062648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AED5-4EBD-A966-35C78D7D27D4}"/>
                </c:ext>
              </c:extLst>
            </c:dLbl>
            <c:dLbl>
              <c:idx val="4"/>
              <c:layout>
                <c:manualLayout>
                  <c:x val="1.2806442539539303E-2"/>
                  <c:y val="-1.95040025018086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ED5-4EBD-A966-35C78D7D27D4}"/>
                </c:ext>
              </c:extLst>
            </c:dLbl>
            <c:dLbl>
              <c:idx val="5"/>
              <c:layout>
                <c:manualLayout>
                  <c:x val="8.326208683246631E-3"/>
                  <c:y val="-8.864782557376306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ED5-4EBD-A966-35C78D7D27D4}"/>
                </c:ext>
              </c:extLst>
            </c:dLbl>
            <c:dLbl>
              <c:idx val="7"/>
              <c:layout>
                <c:manualLayout>
                  <c:x val="-2.0291779196793786E-2"/>
                  <c:y val="-3.348978348292364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ED5-4EBD-A966-35C78D7D27D4}"/>
                </c:ext>
              </c:extLst>
            </c:dLbl>
            <c:dLbl>
              <c:idx val="8"/>
              <c:layout>
                <c:manualLayout>
                  <c:x val="-4.9509562768816816E-2"/>
                  <c:y val="-3.41986437792990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ED5-4EBD-A966-35C78D7D27D4}"/>
                </c:ext>
              </c:extLst>
            </c:dLbl>
            <c:dLbl>
              <c:idx val="9"/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ED5-4EBD-A966-35C78D7D27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Lapas1!$A$2:$A$11</c:f>
              <c:strCache>
                <c:ptCount val="10"/>
                <c:pt idx="0">
                  <c:v>Alytaus apskritis</c:v>
                </c:pt>
                <c:pt idx="1">
                  <c:v>Kauno apskritis</c:v>
                </c:pt>
                <c:pt idx="2">
                  <c:v>Klaipėdos apskritis</c:v>
                </c:pt>
                <c:pt idx="3">
                  <c:v>Marjampolės apskritis</c:v>
                </c:pt>
                <c:pt idx="4">
                  <c:v>Panevėžio apskritis</c:v>
                </c:pt>
                <c:pt idx="5">
                  <c:v>Šiaulių apskritis</c:v>
                </c:pt>
                <c:pt idx="6">
                  <c:v>Tauragės apskritis</c:v>
                </c:pt>
                <c:pt idx="7">
                  <c:v>Telšių apskritis </c:v>
                </c:pt>
                <c:pt idx="8">
                  <c:v>Utenos apskritis</c:v>
                </c:pt>
                <c:pt idx="9">
                  <c:v>Vilniaus apskritis</c:v>
                </c:pt>
              </c:strCache>
            </c:strRef>
          </c:cat>
          <c:val>
            <c:numRef>
              <c:f>Lapas1!$B$2:$B$11</c:f>
              <c:numCache>
                <c:formatCode>General</c:formatCode>
                <c:ptCount val="10"/>
                <c:pt idx="0">
                  <c:v>6</c:v>
                </c:pt>
                <c:pt idx="1">
                  <c:v>60</c:v>
                </c:pt>
                <c:pt idx="2">
                  <c:v>16</c:v>
                </c:pt>
                <c:pt idx="3">
                  <c:v>7</c:v>
                </c:pt>
                <c:pt idx="4">
                  <c:v>6</c:v>
                </c:pt>
                <c:pt idx="5">
                  <c:v>10</c:v>
                </c:pt>
                <c:pt idx="6">
                  <c:v>0</c:v>
                </c:pt>
                <c:pt idx="7">
                  <c:v>4</c:v>
                </c:pt>
                <c:pt idx="8">
                  <c:v>1</c:v>
                </c:pt>
                <c:pt idx="9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D5-4EBD-A966-35C78D7D27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400556847358477"/>
          <c:y val="4.4631847797349987E-2"/>
          <c:w val="0.20250523408456358"/>
          <c:h val="0.938773634665381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0E7E6D-99A2-4E4E-B82E-A17E5535CAEC}" type="doc">
      <dgm:prSet loTypeId="urn:microsoft.com/office/officeart/2008/layout/VerticalCurvedLis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lt-LT"/>
        </a:p>
      </dgm:t>
    </dgm:pt>
    <dgm:pt modelId="{E50EA04E-8E2B-4590-882B-863874BBB0F1}">
      <dgm:prSet custT="1"/>
      <dgm:spPr/>
      <dgm:t>
        <a:bodyPr/>
        <a:lstStyle/>
        <a:p>
          <a:r>
            <a:rPr lang="lt-LT" sz="2000" b="1" dirty="0">
              <a:latin typeface="Verdana" panose="020B0604030504040204" pitchFamily="34" charset="0"/>
              <a:ea typeface="Verdana" panose="020B0604030504040204" pitchFamily="34" charset="0"/>
            </a:rPr>
            <a:t>Biudžetas</a:t>
          </a:r>
          <a:r>
            <a:rPr lang="lt-LT" sz="2000" dirty="0">
              <a:latin typeface="Verdana" panose="020B0604030504040204" pitchFamily="34" charset="0"/>
              <a:ea typeface="Verdana" panose="020B0604030504040204" pitchFamily="34" charset="0"/>
            </a:rPr>
            <a:t> – tinkamų finansuoti išlaidų suma ir finansuojamoji dalis. Projekto vykdytojas įsipareigoja apmokėti visas tinkamumo finansuoti reikalavimų neatitinkančias ir projekto biudžetą viršijančias projekto išlaidas.</a:t>
          </a:r>
        </a:p>
      </dgm:t>
    </dgm:pt>
    <dgm:pt modelId="{E83DF5C1-50E0-4AE5-82F6-B71FE8BDBC4B}" type="parTrans" cxnId="{837E2490-158D-49BE-827E-1F2BB2C29E94}">
      <dgm:prSet/>
      <dgm:spPr/>
      <dgm:t>
        <a:bodyPr/>
        <a:lstStyle/>
        <a:p>
          <a:endParaRPr lang="lt-LT"/>
        </a:p>
      </dgm:t>
    </dgm:pt>
    <dgm:pt modelId="{0F17947D-9931-4BEC-A783-873F1715A7E4}" type="sibTrans" cxnId="{837E2490-158D-49BE-827E-1F2BB2C29E94}">
      <dgm:prSet/>
      <dgm:spPr/>
      <dgm:t>
        <a:bodyPr/>
        <a:lstStyle/>
        <a:p>
          <a:endParaRPr lang="lt-LT"/>
        </a:p>
      </dgm:t>
    </dgm:pt>
    <dgm:pt modelId="{FB89C687-D641-4444-9DB2-096E3F3B9D4E}">
      <dgm:prSet custT="1"/>
      <dgm:spPr/>
      <dgm:t>
        <a:bodyPr/>
        <a:lstStyle/>
        <a:p>
          <a:pPr marR="0" eaLnBrk="1" fontAlgn="auto" latinLnBrk="0" hangingPunct="1">
            <a:buClrTx/>
            <a:buSzTx/>
            <a:buFontTx/>
            <a:buNone/>
            <a:tabLst/>
            <a:defRPr/>
          </a:pPr>
          <a:r>
            <a:rPr lang="lt-LT" sz="2000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Projekto vykdytojas </a:t>
          </a:r>
          <a:r>
            <a:rPr lang="lt-LT" sz="2000" b="1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privalo informuoti </a:t>
          </a:r>
          <a:r>
            <a:rPr lang="en-US" sz="2000" b="1" dirty="0" err="1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Inovacijų</a:t>
          </a:r>
          <a:r>
            <a:rPr lang="en-US" sz="2000" b="1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 </a:t>
          </a:r>
          <a:r>
            <a:rPr lang="en-US" sz="2000" b="1" dirty="0" err="1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agentūrą</a:t>
          </a:r>
          <a:r>
            <a:rPr lang="lt-LT" sz="2000" b="1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 apie </a:t>
          </a:r>
          <a:r>
            <a:rPr lang="lt-LT" sz="2000" b="0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įvykusius arba numatomus projekto ir projekto vykdytojo </a:t>
          </a:r>
          <a:r>
            <a:rPr lang="lt-LT" sz="2000" b="1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pasikeitimus</a:t>
          </a:r>
          <a:r>
            <a:rPr lang="en-US" sz="2000" b="1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.</a:t>
          </a:r>
          <a:endParaRPr lang="lt-LT" sz="20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D5C6511-ABAA-4C37-927E-6BC51B97CC25}" type="parTrans" cxnId="{83FC3A30-AA71-4152-A339-B87576E77903}">
      <dgm:prSet/>
      <dgm:spPr/>
      <dgm:t>
        <a:bodyPr/>
        <a:lstStyle/>
        <a:p>
          <a:endParaRPr lang="lt-LT"/>
        </a:p>
      </dgm:t>
    </dgm:pt>
    <dgm:pt modelId="{93C014DD-2BB0-43FA-A697-57959CE6BC98}" type="sibTrans" cxnId="{83FC3A30-AA71-4152-A339-B87576E77903}">
      <dgm:prSet/>
      <dgm:spPr/>
      <dgm:t>
        <a:bodyPr/>
        <a:lstStyle/>
        <a:p>
          <a:endParaRPr lang="lt-LT"/>
        </a:p>
      </dgm:t>
    </dgm:pt>
    <dgm:pt modelId="{873CE585-B047-40C7-B11A-4F73FE294D66}">
      <dgm:prSet phldrT="[Tekstas]" custT="1"/>
      <dgm:spPr/>
      <dgm:t>
        <a:bodyPr/>
        <a:lstStyle/>
        <a:p>
          <a:r>
            <a:rPr lang="lt-LT" sz="2000" b="1" dirty="0">
              <a:latin typeface="Verdana" panose="020B0604030504040204" pitchFamily="34" charset="0"/>
              <a:ea typeface="Verdana" panose="020B0604030504040204" pitchFamily="34" charset="0"/>
            </a:rPr>
            <a:t>Rezultatai </a:t>
          </a:r>
          <a:r>
            <a:rPr lang="lt-LT" sz="2000" b="0" dirty="0">
              <a:latin typeface="Verdana" panose="020B0604030504040204" pitchFamily="34" charset="0"/>
              <a:ea typeface="Verdana" panose="020B0604030504040204" pitchFamily="34" charset="0"/>
            </a:rPr>
            <a:t>– </a:t>
          </a:r>
          <a:r>
            <a:rPr lang="lt-LT" sz="2000" b="0" i="0" u="none" dirty="0">
              <a:latin typeface="Verdana" panose="020B0604030504040204" pitchFamily="34" charset="0"/>
              <a:ea typeface="Verdana" panose="020B0604030504040204" pitchFamily="34" charset="0"/>
            </a:rPr>
            <a:t>Projekto vykdytojas įsipareigoja pasiekti projekto rezultatą – įvykdyti mokymus ir pasiekti stebėsenos rodiklius</a:t>
          </a:r>
          <a:endParaRPr lang="lt-LT" sz="20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B0C1B80-1A86-4EF5-993A-10D354E1F418}" type="sibTrans" cxnId="{562AF375-3740-405C-A931-CB6AD7CFCDA2}">
      <dgm:prSet/>
      <dgm:spPr/>
      <dgm:t>
        <a:bodyPr/>
        <a:lstStyle/>
        <a:p>
          <a:endParaRPr lang="lt-LT" sz="1400">
            <a:solidFill>
              <a:srgbClr val="302857"/>
            </a:solidFill>
          </a:endParaRPr>
        </a:p>
      </dgm:t>
    </dgm:pt>
    <dgm:pt modelId="{86AC9086-1428-4058-A5D0-0F18CE8F6B8F}" type="parTrans" cxnId="{562AF375-3740-405C-A931-CB6AD7CFCDA2}">
      <dgm:prSet/>
      <dgm:spPr/>
      <dgm:t>
        <a:bodyPr/>
        <a:lstStyle/>
        <a:p>
          <a:endParaRPr lang="lt-LT" sz="1300">
            <a:solidFill>
              <a:srgbClr val="302857"/>
            </a:solidFill>
          </a:endParaRPr>
        </a:p>
      </dgm:t>
    </dgm:pt>
    <dgm:pt modelId="{2D43A4DF-8F92-4DC6-8824-F2200881CB85}" type="pres">
      <dgm:prSet presAssocID="{D90E7E6D-99A2-4E4E-B82E-A17E5535CAEC}" presName="Name0" presStyleCnt="0">
        <dgm:presLayoutVars>
          <dgm:chMax val="7"/>
          <dgm:chPref val="7"/>
          <dgm:dir/>
        </dgm:presLayoutVars>
      </dgm:prSet>
      <dgm:spPr/>
    </dgm:pt>
    <dgm:pt modelId="{CA945EB1-F8C2-4862-B4BF-8345B1DD0814}" type="pres">
      <dgm:prSet presAssocID="{D90E7E6D-99A2-4E4E-B82E-A17E5535CAEC}" presName="Name1" presStyleCnt="0"/>
      <dgm:spPr/>
    </dgm:pt>
    <dgm:pt modelId="{D6728985-AB1B-4E48-BBB2-08EACD82D752}" type="pres">
      <dgm:prSet presAssocID="{D90E7E6D-99A2-4E4E-B82E-A17E5535CAEC}" presName="cycle" presStyleCnt="0"/>
      <dgm:spPr/>
    </dgm:pt>
    <dgm:pt modelId="{E4F82417-1E5A-46A2-A0E2-4E2DF5DCF3D4}" type="pres">
      <dgm:prSet presAssocID="{D90E7E6D-99A2-4E4E-B82E-A17E5535CAEC}" presName="srcNode" presStyleLbl="node1" presStyleIdx="0" presStyleCnt="3"/>
      <dgm:spPr/>
    </dgm:pt>
    <dgm:pt modelId="{CFD5E347-8C97-48DE-9728-0CE4D701124F}" type="pres">
      <dgm:prSet presAssocID="{D90E7E6D-99A2-4E4E-B82E-A17E5535CAEC}" presName="conn" presStyleLbl="parChTrans1D2" presStyleIdx="0" presStyleCnt="1"/>
      <dgm:spPr/>
    </dgm:pt>
    <dgm:pt modelId="{F273D4DB-DB02-4740-8EBE-46191D38C6A0}" type="pres">
      <dgm:prSet presAssocID="{D90E7E6D-99A2-4E4E-B82E-A17E5535CAEC}" presName="extraNode" presStyleLbl="node1" presStyleIdx="0" presStyleCnt="3"/>
      <dgm:spPr/>
    </dgm:pt>
    <dgm:pt modelId="{1D1FF921-0056-4C25-9D73-000088FEB3E7}" type="pres">
      <dgm:prSet presAssocID="{D90E7E6D-99A2-4E4E-B82E-A17E5535CAEC}" presName="dstNode" presStyleLbl="node1" presStyleIdx="0" presStyleCnt="3"/>
      <dgm:spPr/>
    </dgm:pt>
    <dgm:pt modelId="{18ED5628-DABC-4882-B6FB-04D25A57FE7F}" type="pres">
      <dgm:prSet presAssocID="{873CE585-B047-40C7-B11A-4F73FE294D66}" presName="text_1" presStyleLbl="node1" presStyleIdx="0" presStyleCnt="3">
        <dgm:presLayoutVars>
          <dgm:bulletEnabled val="1"/>
        </dgm:presLayoutVars>
      </dgm:prSet>
      <dgm:spPr/>
    </dgm:pt>
    <dgm:pt modelId="{45FF61CC-206F-4747-A801-B5C5690A871D}" type="pres">
      <dgm:prSet presAssocID="{873CE585-B047-40C7-B11A-4F73FE294D66}" presName="accent_1" presStyleCnt="0"/>
      <dgm:spPr/>
    </dgm:pt>
    <dgm:pt modelId="{BE951E55-99F8-4860-880F-7F8C39A81F97}" type="pres">
      <dgm:prSet presAssocID="{873CE585-B047-40C7-B11A-4F73FE294D66}" presName="accentRepeatNode" presStyleLbl="solidFgAcc1" presStyleIdx="0" presStyleCnt="3"/>
      <dgm:spPr/>
    </dgm:pt>
    <dgm:pt modelId="{4920B3B2-A925-40AF-9AB6-0C2E68B79B35}" type="pres">
      <dgm:prSet presAssocID="{E50EA04E-8E2B-4590-882B-863874BBB0F1}" presName="text_2" presStyleLbl="node1" presStyleIdx="1" presStyleCnt="3">
        <dgm:presLayoutVars>
          <dgm:bulletEnabled val="1"/>
        </dgm:presLayoutVars>
      </dgm:prSet>
      <dgm:spPr/>
    </dgm:pt>
    <dgm:pt modelId="{4BB07D7C-7F9B-47DA-9B1E-6DE332B24389}" type="pres">
      <dgm:prSet presAssocID="{E50EA04E-8E2B-4590-882B-863874BBB0F1}" presName="accent_2" presStyleCnt="0"/>
      <dgm:spPr/>
    </dgm:pt>
    <dgm:pt modelId="{8AB58952-FBF3-43F4-BE9A-AE46A2D7235A}" type="pres">
      <dgm:prSet presAssocID="{E50EA04E-8E2B-4590-882B-863874BBB0F1}" presName="accentRepeatNode" presStyleLbl="solidFgAcc1" presStyleIdx="1" presStyleCnt="3"/>
      <dgm:spPr/>
    </dgm:pt>
    <dgm:pt modelId="{3743791A-EDBA-434C-9356-16B9F0FEFEA2}" type="pres">
      <dgm:prSet presAssocID="{FB89C687-D641-4444-9DB2-096E3F3B9D4E}" presName="text_3" presStyleLbl="node1" presStyleIdx="2" presStyleCnt="3">
        <dgm:presLayoutVars>
          <dgm:bulletEnabled val="1"/>
        </dgm:presLayoutVars>
      </dgm:prSet>
      <dgm:spPr/>
    </dgm:pt>
    <dgm:pt modelId="{4D961D71-68AB-401B-AEC4-94C2713DD757}" type="pres">
      <dgm:prSet presAssocID="{FB89C687-D641-4444-9DB2-096E3F3B9D4E}" presName="accent_3" presStyleCnt="0"/>
      <dgm:spPr/>
    </dgm:pt>
    <dgm:pt modelId="{3A3985F0-B6BD-4B55-B78E-07D19BA3B8BA}" type="pres">
      <dgm:prSet presAssocID="{FB89C687-D641-4444-9DB2-096E3F3B9D4E}" presName="accentRepeatNode" presStyleLbl="solidFgAcc1" presStyleIdx="2" presStyleCnt="3"/>
      <dgm:spPr/>
    </dgm:pt>
  </dgm:ptLst>
  <dgm:cxnLst>
    <dgm:cxn modelId="{62938304-2720-4220-93AD-05293A71A595}" type="presOf" srcId="{D90E7E6D-99A2-4E4E-B82E-A17E5535CAEC}" destId="{2D43A4DF-8F92-4DC6-8824-F2200881CB85}" srcOrd="0" destOrd="0" presId="urn:microsoft.com/office/officeart/2008/layout/VerticalCurvedList"/>
    <dgm:cxn modelId="{83FC3A30-AA71-4152-A339-B87576E77903}" srcId="{D90E7E6D-99A2-4E4E-B82E-A17E5535CAEC}" destId="{FB89C687-D641-4444-9DB2-096E3F3B9D4E}" srcOrd="2" destOrd="0" parTransId="{3D5C6511-ABAA-4C37-927E-6BC51B97CC25}" sibTransId="{93C014DD-2BB0-43FA-A697-57959CE6BC98}"/>
    <dgm:cxn modelId="{562AF375-3740-405C-A931-CB6AD7CFCDA2}" srcId="{D90E7E6D-99A2-4E4E-B82E-A17E5535CAEC}" destId="{873CE585-B047-40C7-B11A-4F73FE294D66}" srcOrd="0" destOrd="0" parTransId="{86AC9086-1428-4058-A5D0-0F18CE8F6B8F}" sibTransId="{EB0C1B80-1A86-4EF5-993A-10D354E1F418}"/>
    <dgm:cxn modelId="{837E2490-158D-49BE-827E-1F2BB2C29E94}" srcId="{D90E7E6D-99A2-4E4E-B82E-A17E5535CAEC}" destId="{E50EA04E-8E2B-4590-882B-863874BBB0F1}" srcOrd="1" destOrd="0" parTransId="{E83DF5C1-50E0-4AE5-82F6-B71FE8BDBC4B}" sibTransId="{0F17947D-9931-4BEC-A783-873F1715A7E4}"/>
    <dgm:cxn modelId="{FCEA3F98-B0AF-4EFB-AF6F-058EE2E3A73A}" type="presOf" srcId="{EB0C1B80-1A86-4EF5-993A-10D354E1F418}" destId="{CFD5E347-8C97-48DE-9728-0CE4D701124F}" srcOrd="0" destOrd="0" presId="urn:microsoft.com/office/officeart/2008/layout/VerticalCurvedList"/>
    <dgm:cxn modelId="{5DCB11A6-12E3-4106-9C53-E0DB8D19B21B}" type="presOf" srcId="{FB89C687-D641-4444-9DB2-096E3F3B9D4E}" destId="{3743791A-EDBA-434C-9356-16B9F0FEFEA2}" srcOrd="0" destOrd="0" presId="urn:microsoft.com/office/officeart/2008/layout/VerticalCurvedList"/>
    <dgm:cxn modelId="{87E6CFB7-6E86-4282-B3FC-A51EFA0F86A1}" type="presOf" srcId="{E50EA04E-8E2B-4590-882B-863874BBB0F1}" destId="{4920B3B2-A925-40AF-9AB6-0C2E68B79B35}" srcOrd="0" destOrd="0" presId="urn:microsoft.com/office/officeart/2008/layout/VerticalCurvedList"/>
    <dgm:cxn modelId="{C56221DF-9581-4D43-9859-B24E8FC3082D}" type="presOf" srcId="{873CE585-B047-40C7-B11A-4F73FE294D66}" destId="{18ED5628-DABC-4882-B6FB-04D25A57FE7F}" srcOrd="0" destOrd="0" presId="urn:microsoft.com/office/officeart/2008/layout/VerticalCurvedList"/>
    <dgm:cxn modelId="{C9F761EA-41BF-4CF0-AE8A-6C00BB45A891}" type="presParOf" srcId="{2D43A4DF-8F92-4DC6-8824-F2200881CB85}" destId="{CA945EB1-F8C2-4862-B4BF-8345B1DD0814}" srcOrd="0" destOrd="0" presId="urn:microsoft.com/office/officeart/2008/layout/VerticalCurvedList"/>
    <dgm:cxn modelId="{1B3BFE69-0DFD-4CA9-AB4F-78CFBD1B657E}" type="presParOf" srcId="{CA945EB1-F8C2-4862-B4BF-8345B1DD0814}" destId="{D6728985-AB1B-4E48-BBB2-08EACD82D752}" srcOrd="0" destOrd="0" presId="urn:microsoft.com/office/officeart/2008/layout/VerticalCurvedList"/>
    <dgm:cxn modelId="{5C8735E9-C893-4C94-991C-91FCBCF7405C}" type="presParOf" srcId="{D6728985-AB1B-4E48-BBB2-08EACD82D752}" destId="{E4F82417-1E5A-46A2-A0E2-4E2DF5DCF3D4}" srcOrd="0" destOrd="0" presId="urn:microsoft.com/office/officeart/2008/layout/VerticalCurvedList"/>
    <dgm:cxn modelId="{7B594E2A-7950-4BF5-803F-6B04ABB95EEF}" type="presParOf" srcId="{D6728985-AB1B-4E48-BBB2-08EACD82D752}" destId="{CFD5E347-8C97-48DE-9728-0CE4D701124F}" srcOrd="1" destOrd="0" presId="urn:microsoft.com/office/officeart/2008/layout/VerticalCurvedList"/>
    <dgm:cxn modelId="{4698D057-E6D1-4F4A-830B-20CC1274044B}" type="presParOf" srcId="{D6728985-AB1B-4E48-BBB2-08EACD82D752}" destId="{F273D4DB-DB02-4740-8EBE-46191D38C6A0}" srcOrd="2" destOrd="0" presId="urn:microsoft.com/office/officeart/2008/layout/VerticalCurvedList"/>
    <dgm:cxn modelId="{55FB52CB-755E-47E2-8559-5727ECC2F0AB}" type="presParOf" srcId="{D6728985-AB1B-4E48-BBB2-08EACD82D752}" destId="{1D1FF921-0056-4C25-9D73-000088FEB3E7}" srcOrd="3" destOrd="0" presId="urn:microsoft.com/office/officeart/2008/layout/VerticalCurvedList"/>
    <dgm:cxn modelId="{E0E77DB9-D16A-45E3-8F46-27D5D9620AE0}" type="presParOf" srcId="{CA945EB1-F8C2-4862-B4BF-8345B1DD0814}" destId="{18ED5628-DABC-4882-B6FB-04D25A57FE7F}" srcOrd="1" destOrd="0" presId="urn:microsoft.com/office/officeart/2008/layout/VerticalCurvedList"/>
    <dgm:cxn modelId="{2396B99D-741C-4F0F-BF71-880BA20E55BA}" type="presParOf" srcId="{CA945EB1-F8C2-4862-B4BF-8345B1DD0814}" destId="{45FF61CC-206F-4747-A801-B5C5690A871D}" srcOrd="2" destOrd="0" presId="urn:microsoft.com/office/officeart/2008/layout/VerticalCurvedList"/>
    <dgm:cxn modelId="{E7E16B1A-F3A9-48A2-9DA2-32084E5846C9}" type="presParOf" srcId="{45FF61CC-206F-4747-A801-B5C5690A871D}" destId="{BE951E55-99F8-4860-880F-7F8C39A81F97}" srcOrd="0" destOrd="0" presId="urn:microsoft.com/office/officeart/2008/layout/VerticalCurvedList"/>
    <dgm:cxn modelId="{6AE17914-123E-48D9-BB3A-82F1DAFCA278}" type="presParOf" srcId="{CA945EB1-F8C2-4862-B4BF-8345B1DD0814}" destId="{4920B3B2-A925-40AF-9AB6-0C2E68B79B35}" srcOrd="3" destOrd="0" presId="urn:microsoft.com/office/officeart/2008/layout/VerticalCurvedList"/>
    <dgm:cxn modelId="{08F14818-5651-427C-A141-7B7ED739C041}" type="presParOf" srcId="{CA945EB1-F8C2-4862-B4BF-8345B1DD0814}" destId="{4BB07D7C-7F9B-47DA-9B1E-6DE332B24389}" srcOrd="4" destOrd="0" presId="urn:microsoft.com/office/officeart/2008/layout/VerticalCurvedList"/>
    <dgm:cxn modelId="{DC27210B-38EA-4555-B377-73D1F5F00C61}" type="presParOf" srcId="{4BB07D7C-7F9B-47DA-9B1E-6DE332B24389}" destId="{8AB58952-FBF3-43F4-BE9A-AE46A2D7235A}" srcOrd="0" destOrd="0" presId="urn:microsoft.com/office/officeart/2008/layout/VerticalCurvedList"/>
    <dgm:cxn modelId="{83224F84-A9E5-4420-BFAE-ABC45C2971A6}" type="presParOf" srcId="{CA945EB1-F8C2-4862-B4BF-8345B1DD0814}" destId="{3743791A-EDBA-434C-9356-16B9F0FEFEA2}" srcOrd="5" destOrd="0" presId="urn:microsoft.com/office/officeart/2008/layout/VerticalCurvedList"/>
    <dgm:cxn modelId="{67F91772-E273-447C-8D65-AB5D2EBA5F1B}" type="presParOf" srcId="{CA945EB1-F8C2-4862-B4BF-8345B1DD0814}" destId="{4D961D71-68AB-401B-AEC4-94C2713DD757}" srcOrd="6" destOrd="0" presId="urn:microsoft.com/office/officeart/2008/layout/VerticalCurvedList"/>
    <dgm:cxn modelId="{4BD08AE8-3723-4D6E-9370-9DA15EA03D04}" type="presParOf" srcId="{4D961D71-68AB-401B-AEC4-94C2713DD757}" destId="{3A3985F0-B6BD-4B55-B78E-07D19BA3B8B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D5E347-8C97-48DE-9728-0CE4D701124F}">
      <dsp:nvSpPr>
        <dsp:cNvPr id="0" name=""/>
        <dsp:cNvSpPr/>
      </dsp:nvSpPr>
      <dsp:spPr>
        <a:xfrm>
          <a:off x="-6778777" y="-1036950"/>
          <a:ext cx="8071289" cy="8071289"/>
        </a:xfrm>
        <a:prstGeom prst="blockArc">
          <a:avLst>
            <a:gd name="adj1" fmla="val 18900000"/>
            <a:gd name="adj2" fmla="val 2700000"/>
            <a:gd name="adj3" fmla="val 268"/>
          </a:avLst>
        </a:prstGeom>
        <a:noFill/>
        <a:ln w="63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ED5628-DABC-4882-B6FB-04D25A57FE7F}">
      <dsp:nvSpPr>
        <dsp:cNvPr id="0" name=""/>
        <dsp:cNvSpPr/>
      </dsp:nvSpPr>
      <dsp:spPr>
        <a:xfrm>
          <a:off x="832437" y="599738"/>
          <a:ext cx="10700883" cy="119947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085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000" b="1" kern="1200" dirty="0">
              <a:latin typeface="Verdana" panose="020B0604030504040204" pitchFamily="34" charset="0"/>
              <a:ea typeface="Verdana" panose="020B0604030504040204" pitchFamily="34" charset="0"/>
            </a:rPr>
            <a:t>Rezultatai </a:t>
          </a:r>
          <a:r>
            <a:rPr lang="lt-LT" sz="2000" b="0" kern="1200" dirty="0">
              <a:latin typeface="Verdana" panose="020B0604030504040204" pitchFamily="34" charset="0"/>
              <a:ea typeface="Verdana" panose="020B0604030504040204" pitchFamily="34" charset="0"/>
            </a:rPr>
            <a:t>– </a:t>
          </a:r>
          <a:r>
            <a:rPr lang="lt-LT" sz="2000" b="0" i="0" u="none" kern="1200" dirty="0">
              <a:latin typeface="Verdana" panose="020B0604030504040204" pitchFamily="34" charset="0"/>
              <a:ea typeface="Verdana" panose="020B0604030504040204" pitchFamily="34" charset="0"/>
            </a:rPr>
            <a:t>Projekto vykdytojas įsipareigoja pasiekti projekto rezultatą – įvykdyti mokymus ir pasiekti stebėsenos rodiklius</a:t>
          </a:r>
          <a:endParaRPr lang="lt-LT" sz="20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832437" y="599738"/>
        <a:ext cx="10700883" cy="1199477"/>
      </dsp:txXfrm>
    </dsp:sp>
    <dsp:sp modelId="{BE951E55-99F8-4860-880F-7F8C39A81F97}">
      <dsp:nvSpPr>
        <dsp:cNvPr id="0" name=""/>
        <dsp:cNvSpPr/>
      </dsp:nvSpPr>
      <dsp:spPr>
        <a:xfrm>
          <a:off x="82763" y="449804"/>
          <a:ext cx="1499347" cy="14993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20B3B2-A925-40AF-9AB6-0C2E68B79B35}">
      <dsp:nvSpPr>
        <dsp:cNvPr id="0" name=""/>
        <dsp:cNvSpPr/>
      </dsp:nvSpPr>
      <dsp:spPr>
        <a:xfrm>
          <a:off x="1268447" y="2398955"/>
          <a:ext cx="10264873" cy="119947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085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000" b="1" kern="1200" dirty="0">
              <a:latin typeface="Verdana" panose="020B0604030504040204" pitchFamily="34" charset="0"/>
              <a:ea typeface="Verdana" panose="020B0604030504040204" pitchFamily="34" charset="0"/>
            </a:rPr>
            <a:t>Biudžetas</a:t>
          </a:r>
          <a:r>
            <a:rPr lang="lt-LT" sz="2000" kern="1200" dirty="0">
              <a:latin typeface="Verdana" panose="020B0604030504040204" pitchFamily="34" charset="0"/>
              <a:ea typeface="Verdana" panose="020B0604030504040204" pitchFamily="34" charset="0"/>
            </a:rPr>
            <a:t> – tinkamų finansuoti išlaidų suma ir finansuojamoji dalis. Projekto vykdytojas įsipareigoja apmokėti visas tinkamumo finansuoti reikalavimų neatitinkančias ir projekto biudžetą viršijančias projekto išlaidas.</a:t>
          </a:r>
        </a:p>
      </dsp:txBody>
      <dsp:txXfrm>
        <a:off x="1268447" y="2398955"/>
        <a:ext cx="10264873" cy="1199477"/>
      </dsp:txXfrm>
    </dsp:sp>
    <dsp:sp modelId="{8AB58952-FBF3-43F4-BE9A-AE46A2D7235A}">
      <dsp:nvSpPr>
        <dsp:cNvPr id="0" name=""/>
        <dsp:cNvSpPr/>
      </dsp:nvSpPr>
      <dsp:spPr>
        <a:xfrm>
          <a:off x="518774" y="2249020"/>
          <a:ext cx="1499347" cy="14993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43791A-EDBA-434C-9356-16B9F0FEFEA2}">
      <dsp:nvSpPr>
        <dsp:cNvPr id="0" name=""/>
        <dsp:cNvSpPr/>
      </dsp:nvSpPr>
      <dsp:spPr>
        <a:xfrm>
          <a:off x="832437" y="4198171"/>
          <a:ext cx="10700883" cy="119947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085" tIns="50800" rIns="50800" bIns="50800" numCol="1" spcCol="1270" anchor="ctr" anchorCtr="0">
          <a:noAutofit/>
        </a:bodyPr>
        <a:lstStyle/>
        <a:p>
          <a:pPr marL="0" marR="0" lvl="0" indent="0" algn="l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lt-LT" sz="2000" kern="1200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Projekto vykdytojas </a:t>
          </a:r>
          <a:r>
            <a:rPr lang="lt-LT" sz="2000" b="1" kern="1200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privalo informuoti </a:t>
          </a:r>
          <a:r>
            <a:rPr lang="en-US" sz="2000" b="1" kern="1200" dirty="0" err="1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Inovacijų</a:t>
          </a:r>
          <a:r>
            <a:rPr lang="en-US" sz="2000" b="1" kern="1200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 </a:t>
          </a:r>
          <a:r>
            <a:rPr lang="en-US" sz="2000" b="1" kern="1200" dirty="0" err="1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agentūrą</a:t>
          </a:r>
          <a:r>
            <a:rPr lang="lt-LT" sz="2000" b="1" kern="1200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 apie </a:t>
          </a:r>
          <a:r>
            <a:rPr lang="lt-LT" sz="2000" b="0" kern="1200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įvykusius arba numatomus projekto ir projekto vykdytojo </a:t>
          </a:r>
          <a:r>
            <a:rPr lang="lt-LT" sz="2000" b="1" kern="1200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pasikeitimus</a:t>
          </a:r>
          <a:r>
            <a:rPr lang="en-US" sz="2000" b="1" kern="1200" dirty="0">
              <a:latin typeface="Verdana" panose="020B0604030504040204" pitchFamily="34" charset="0"/>
              <a:ea typeface="Verdana" panose="020B0604030504040204" pitchFamily="34" charset="0"/>
              <a:cs typeface="Calibri"/>
            </a:rPr>
            <a:t>.</a:t>
          </a:r>
          <a:endParaRPr lang="lt-LT" sz="20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832437" y="4198171"/>
        <a:ext cx="10700883" cy="1199477"/>
      </dsp:txXfrm>
    </dsp:sp>
    <dsp:sp modelId="{3A3985F0-B6BD-4B55-B78E-07D19BA3B8BA}">
      <dsp:nvSpPr>
        <dsp:cNvPr id="0" name=""/>
        <dsp:cNvSpPr/>
      </dsp:nvSpPr>
      <dsp:spPr>
        <a:xfrm>
          <a:off x="82763" y="4048236"/>
          <a:ext cx="1499347" cy="14993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14D05-6312-B645-AF2D-08D1D49843E3}" type="datetimeFigureOut">
              <a:rPr lang="en-LT" smtClean="0"/>
              <a:t>09/11/2024</a:t>
            </a:fld>
            <a:endParaRPr lang="en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6C219-D0CB-0346-AF46-782F1007A959}" type="slidenum">
              <a:rPr lang="en-LT" smtClean="0"/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248736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kern="10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981452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17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007777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18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4219540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6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071191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t-LT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Viso projekto įgyvendinimo metu bei </a:t>
            </a:r>
            <a:r>
              <a:rPr lang="en-US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tęstinumo</a:t>
            </a:r>
            <a:r>
              <a:rPr lang="lt-LT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priežiūros metu projektų vykdytojai tiesiogiai bendraus su IA.</a:t>
            </a:r>
            <a:endParaRPr lang="en-US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7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4155771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8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943501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9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90972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10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528961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11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950098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12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170291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6C219-D0CB-0346-AF46-782F1007A959}" type="slidenum">
              <a:rPr lang="en-LT" smtClean="0"/>
              <a:t>13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9309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8842" y="1426464"/>
            <a:ext cx="5587652" cy="1341926"/>
          </a:xfrm>
        </p:spPr>
        <p:txBody>
          <a:bodyPr anchor="b">
            <a:no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Pavadinimas</a:t>
            </a:r>
            <a:br>
              <a:rPr lang="en-GB"/>
            </a:br>
            <a:r>
              <a:rPr lang="en-GB"/>
              <a:t>per dvi </a:t>
            </a:r>
            <a:r>
              <a:rPr lang="en-GB" err="1"/>
              <a:t>eilutes</a:t>
            </a:r>
            <a:endParaRPr lang="en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4E1B9-1882-0D43-9CCA-96C0214189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67150" y="3087408"/>
            <a:ext cx="4697381" cy="749369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Vardas Pavardė, pareigos</a:t>
            </a:r>
            <a:endParaRPr lang="en-LT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721D86-5173-894E-A667-5600F60703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993" y="5573949"/>
            <a:ext cx="2075060" cy="866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25FC2F-8608-E94C-ADBD-A880E7B7DA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97694" y="1005855"/>
            <a:ext cx="3904034" cy="488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76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0168374-565B-0941-81B9-7CBAE2945087}"/>
              </a:ext>
            </a:extLst>
          </p:cNvPr>
          <p:cNvSpPr/>
          <p:nvPr userDrawn="1"/>
        </p:nvSpPr>
        <p:spPr>
          <a:xfrm>
            <a:off x="6677940" y="0"/>
            <a:ext cx="5514060" cy="6858000"/>
          </a:xfrm>
          <a:prstGeom prst="rect">
            <a:avLst/>
          </a:prstGeom>
          <a:solidFill>
            <a:srgbClr val="302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3F8E7FE5-75F6-D54A-B074-844081BCADA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854784" y="1805678"/>
            <a:ext cx="3615000" cy="3315331"/>
          </a:xfrm>
        </p:spPr>
        <p:txBody>
          <a:bodyPr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 sz="12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Lorem ipsum</a:t>
            </a:r>
          </a:p>
          <a:p>
            <a:pPr lvl="0"/>
            <a:r>
              <a:rPr lang="en-GB"/>
              <a:t>Lorem ipsum</a:t>
            </a:r>
          </a:p>
          <a:p>
            <a:pPr lvl="0"/>
            <a:r>
              <a:rPr lang="en-GB"/>
              <a:t>Lorem ipsum</a:t>
            </a:r>
          </a:p>
          <a:p>
            <a:pPr lvl="0"/>
            <a:r>
              <a:rPr lang="en-GB"/>
              <a:t>Lorem ipsum</a:t>
            </a:r>
          </a:p>
          <a:p>
            <a:pPr lvl="0"/>
            <a:r>
              <a:rPr lang="en-GB"/>
              <a:t>Lorem ipsum</a:t>
            </a:r>
          </a:p>
          <a:p>
            <a:pPr lvl="0"/>
            <a:r>
              <a:rPr lang="en-GB"/>
              <a:t>Lorem ipsum</a:t>
            </a:r>
          </a:p>
          <a:p>
            <a:pPr lvl="0"/>
            <a:r>
              <a:rPr lang="en-GB"/>
              <a:t>Lorem ipsum</a:t>
            </a:r>
          </a:p>
          <a:p>
            <a:pPr lvl="0"/>
            <a:r>
              <a:rPr lang="en-GB"/>
              <a:t>Lorem ipsum</a:t>
            </a:r>
          </a:p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87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691CCE7-3107-EB4C-9FC6-80047657FFC7}"/>
              </a:ext>
            </a:extLst>
          </p:cNvPr>
          <p:cNvSpPr/>
          <p:nvPr userDrawn="1"/>
        </p:nvSpPr>
        <p:spPr>
          <a:xfrm>
            <a:off x="5845200" y="2542166"/>
            <a:ext cx="5207856" cy="2563586"/>
          </a:xfrm>
          <a:prstGeom prst="rect">
            <a:avLst/>
          </a:prstGeom>
          <a:solidFill>
            <a:srgbClr val="EEE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Lentelių</a:t>
            </a:r>
            <a:br>
              <a:rPr lang="en-GB"/>
            </a:br>
            <a:r>
              <a:rPr lang="en-GB" err="1"/>
              <a:t>dizainas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BB32303E-C892-1A47-86FC-30EAE92B790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0121047"/>
              </p:ext>
            </p:extLst>
          </p:nvPr>
        </p:nvGraphicFramePr>
        <p:xfrm>
          <a:off x="5756709" y="2484375"/>
          <a:ext cx="5207856" cy="25372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735952">
                  <a:extLst>
                    <a:ext uri="{9D8B030D-6E8A-4147-A177-3AD203B41FA5}">
                      <a16:colId xmlns:a16="http://schemas.microsoft.com/office/drawing/2014/main" val="3585830869"/>
                    </a:ext>
                  </a:extLst>
                </a:gridCol>
                <a:gridCol w="1735952">
                  <a:extLst>
                    <a:ext uri="{9D8B030D-6E8A-4147-A177-3AD203B41FA5}">
                      <a16:colId xmlns:a16="http://schemas.microsoft.com/office/drawing/2014/main" val="3611816430"/>
                    </a:ext>
                  </a:extLst>
                </a:gridCol>
                <a:gridCol w="1735952">
                  <a:extLst>
                    <a:ext uri="{9D8B030D-6E8A-4147-A177-3AD203B41FA5}">
                      <a16:colId xmlns:a16="http://schemas.microsoft.com/office/drawing/2014/main" val="1240010381"/>
                    </a:ext>
                  </a:extLst>
                </a:gridCol>
              </a:tblGrid>
              <a:tr h="507448">
                <a:tc>
                  <a:txBody>
                    <a:bodyPr/>
                    <a:lstStyle/>
                    <a:p>
                      <a:r>
                        <a:rPr lang="en-LT" sz="10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275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LT" sz="1000" b="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73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27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591149"/>
                  </a:ext>
                </a:extLst>
              </a:tr>
              <a:tr h="507448">
                <a:tc>
                  <a:txBody>
                    <a:bodyPr/>
                    <a:lstStyle/>
                    <a:p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054526"/>
                  </a:ext>
                </a:extLst>
              </a:tr>
              <a:tr h="507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3480404"/>
                  </a:ext>
                </a:extLst>
              </a:tr>
              <a:tr h="507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385993"/>
                  </a:ext>
                </a:extLst>
              </a:tr>
              <a:tr h="507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>
                          <a:ln>
                            <a:noFill/>
                          </a:ln>
                          <a:solidFill>
                            <a:srgbClr val="302757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51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4608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ntent theme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9872" y="148675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Pavadinimas</a:t>
            </a:r>
            <a:br>
              <a:rPr lang="en-GB"/>
            </a:br>
            <a:r>
              <a:rPr lang="en-GB"/>
              <a:t>per dvi </a:t>
            </a:r>
            <a:r>
              <a:rPr lang="en-GB" err="1"/>
              <a:t>eilutes</a:t>
            </a:r>
            <a:endParaRPr lang="en-L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25FC2F-8608-E94C-ADBD-A880E7B7DA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97694" y="1005855"/>
            <a:ext cx="3904034" cy="48800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429000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8901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ulletpoint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3F8E7FE5-75F6-D54A-B074-844081BCADA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329871" y="3675872"/>
            <a:ext cx="4357495" cy="2473719"/>
          </a:xfrm>
        </p:spPr>
        <p:txBody>
          <a:bodyPr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endParaRPr lang="en-GB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0D0378E-E462-5D40-98A3-786D00E12A57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504636" y="3675871"/>
            <a:ext cx="4357495" cy="2473719"/>
          </a:xfrm>
        </p:spPr>
        <p:txBody>
          <a:bodyPr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EEE730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256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dark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4571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384571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59A23B-0F27-3044-927F-E0ED558C84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570486" y="1964537"/>
            <a:ext cx="5060587" cy="7332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E4DADB-04DF-8347-B6E7-7E8A658FF1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866724" y="3027082"/>
            <a:ext cx="5060587" cy="7332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E547A0B-0083-1E44-A9DB-38B0BEBED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289133" y="4041556"/>
            <a:ext cx="5060587" cy="7332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C83D74-3F5D-B442-AF71-763671140D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394451" y="5056706"/>
            <a:ext cx="5060587" cy="733210"/>
          </a:xfrm>
          <a:prstGeom prst="rect">
            <a:avLst/>
          </a:prstGeom>
        </p:spPr>
      </p:pic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84571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384571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384570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2939283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78%</a:t>
            </a:r>
            <a:endParaRPr lang="en-LT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2939283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33%</a:t>
            </a:r>
            <a:endParaRPr lang="en-LT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2939283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82%</a:t>
            </a:r>
            <a:endParaRPr lang="en-LT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2939283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54%</a:t>
            </a:r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760241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dark_blank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4571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384571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84571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384571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384570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50457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4571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384571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84571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384571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384570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2939283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78%</a:t>
            </a:r>
            <a:endParaRPr lang="en-LT">
              <a:solidFill>
                <a:srgbClr val="302757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2939283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33%</a:t>
            </a:r>
            <a:endParaRPr lang="en-LT">
              <a:solidFill>
                <a:srgbClr val="302757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2939283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82%</a:t>
            </a:r>
            <a:endParaRPr lang="en-LT">
              <a:solidFill>
                <a:srgbClr val="302757"/>
              </a:solidFill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2939283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54%</a:t>
            </a:r>
            <a:endParaRPr lang="en-LT">
              <a:solidFill>
                <a:srgbClr val="302757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21F1327-4B04-B34F-AF41-FE0C55EF9A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58E4654-267A-0C4B-8536-5CD689F6A4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815711" y="1956590"/>
            <a:ext cx="4305812" cy="7332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16EDD63-23B3-2542-A84B-7700E8DEA7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111949" y="3031019"/>
            <a:ext cx="4305812" cy="73321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35A72E4-ECB6-D945-9FC5-77FC787220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534358" y="4041556"/>
            <a:ext cx="4305812" cy="73321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D50DF02-4458-C84A-A9AC-EB3436EAE0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40192" y="5056706"/>
            <a:ext cx="4305812" cy="73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61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brigh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4571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384571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384571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384571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4384570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21F1327-4B04-B34F-AF41-FE0C55EF9A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053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dark-circle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4750566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10%</a:t>
            </a:r>
            <a:endParaRPr lang="en-LT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4750566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40%</a:t>
            </a:r>
            <a:endParaRPr lang="en-LT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4750566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25%</a:t>
            </a:r>
            <a:endParaRPr lang="en-LT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4750566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25%</a:t>
            </a:r>
            <a:endParaRPr lang="en-LT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AAEB978-A201-1E44-B111-2BFE76D3E234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4618653"/>
              </p:ext>
            </p:extLst>
          </p:nvPr>
        </p:nvGraphicFramePr>
        <p:xfrm>
          <a:off x="-170426" y="1921248"/>
          <a:ext cx="5372919" cy="3581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BB0F89A9-7F8E-814F-8AD4-ED4479EE6193}"/>
              </a:ext>
            </a:extLst>
          </p:cNvPr>
          <p:cNvSpPr txBox="1">
            <a:spLocks/>
          </p:cNvSpPr>
          <p:nvPr userDrawn="1"/>
        </p:nvSpPr>
        <p:spPr>
          <a:xfrm>
            <a:off x="2455628" y="2428860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>
                <a:solidFill>
                  <a:srgbClr val="302757"/>
                </a:solidFill>
              </a:rPr>
              <a:t>10%</a:t>
            </a:r>
            <a:endParaRPr lang="en-LT" sz="2000">
              <a:solidFill>
                <a:srgbClr val="302757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EF864C2-0A30-9D44-872B-F3009BA7FB1C}"/>
              </a:ext>
            </a:extLst>
          </p:cNvPr>
          <p:cNvSpPr txBox="1">
            <a:spLocks/>
          </p:cNvSpPr>
          <p:nvPr userDrawn="1"/>
        </p:nvSpPr>
        <p:spPr>
          <a:xfrm>
            <a:off x="1560820" y="2871994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>
                <a:solidFill>
                  <a:schemeClr val="bg1"/>
                </a:solidFill>
              </a:rPr>
              <a:t>25%</a:t>
            </a:r>
            <a:endParaRPr lang="en-LT" sz="200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0978C34-186B-AD45-BEF8-54894DD86E1F}"/>
              </a:ext>
            </a:extLst>
          </p:cNvPr>
          <p:cNvSpPr txBox="1">
            <a:spLocks/>
          </p:cNvSpPr>
          <p:nvPr userDrawn="1"/>
        </p:nvSpPr>
        <p:spPr>
          <a:xfrm>
            <a:off x="1560820" y="3882495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>
                <a:solidFill>
                  <a:schemeClr val="bg1"/>
                </a:solidFill>
              </a:rPr>
              <a:t>25%</a:t>
            </a:r>
            <a:endParaRPr lang="en-LT" sz="200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E77ACB9-A6B3-8C42-BA26-61350B85540D}"/>
              </a:ext>
            </a:extLst>
          </p:cNvPr>
          <p:cNvSpPr txBox="1">
            <a:spLocks/>
          </p:cNvSpPr>
          <p:nvPr userDrawn="1"/>
        </p:nvSpPr>
        <p:spPr>
          <a:xfrm>
            <a:off x="2757565" y="3606887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>
                <a:solidFill>
                  <a:schemeClr val="bg1"/>
                </a:solidFill>
              </a:rPr>
              <a:t>25%</a:t>
            </a:r>
            <a:endParaRPr lang="en-LT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4484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dark-circle_blank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B0F89A9-7F8E-814F-8AD4-ED4479EE6193}"/>
              </a:ext>
            </a:extLst>
          </p:cNvPr>
          <p:cNvSpPr txBox="1">
            <a:spLocks/>
          </p:cNvSpPr>
          <p:nvPr userDrawn="1"/>
        </p:nvSpPr>
        <p:spPr>
          <a:xfrm>
            <a:off x="2455628" y="2428860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>
                <a:solidFill>
                  <a:srgbClr val="302757"/>
                </a:solidFill>
              </a:rPr>
              <a:t>10%</a:t>
            </a:r>
            <a:endParaRPr lang="en-LT" sz="2000">
              <a:solidFill>
                <a:srgbClr val="3027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1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0346FE7-C62E-ED40-B43F-053932ECBB02}"/>
              </a:ext>
            </a:extLst>
          </p:cNvPr>
          <p:cNvSpPr/>
          <p:nvPr userDrawn="1"/>
        </p:nvSpPr>
        <p:spPr>
          <a:xfrm>
            <a:off x="7335581" y="0"/>
            <a:ext cx="4856419" cy="6858000"/>
          </a:xfrm>
          <a:prstGeom prst="rect">
            <a:avLst/>
          </a:prstGeom>
          <a:solidFill>
            <a:srgbClr val="EEE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8842" y="1426464"/>
            <a:ext cx="5587652" cy="1341926"/>
          </a:xfrm>
        </p:spPr>
        <p:txBody>
          <a:bodyPr anchor="b">
            <a:noAutofit/>
          </a:bodyPr>
          <a:lstStyle>
            <a:lvl1pPr algn="l"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err="1"/>
              <a:t>Pavadinimas</a:t>
            </a:r>
            <a:br>
              <a:rPr lang="en-GB"/>
            </a:br>
            <a:r>
              <a:rPr lang="en-GB"/>
              <a:t>per dvi </a:t>
            </a:r>
            <a:r>
              <a:rPr lang="en-GB" err="1"/>
              <a:t>eilutes</a:t>
            </a:r>
            <a:endParaRPr lang="en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4E1B9-1882-0D43-9CCA-96C0214189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67150" y="3087408"/>
            <a:ext cx="4697381" cy="749369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30275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Vardas Pavardė, pareigos</a:t>
            </a:r>
            <a:endParaRPr lang="en-L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310B33-EF63-C141-A456-07D3E964D5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0159" y="5573950"/>
            <a:ext cx="2056476" cy="8494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EFD01E-45EA-604A-81A2-297660C667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35581" y="996283"/>
            <a:ext cx="3917577" cy="486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310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itstics bright-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4750566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10%</a:t>
            </a:r>
            <a:endParaRPr lang="en-LT">
              <a:solidFill>
                <a:srgbClr val="302757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4750566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40%</a:t>
            </a:r>
            <a:endParaRPr lang="en-LT">
              <a:solidFill>
                <a:srgbClr val="302757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4750566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25%</a:t>
            </a:r>
            <a:endParaRPr lang="en-LT">
              <a:solidFill>
                <a:srgbClr val="302757"/>
              </a:solidFill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4750566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25%</a:t>
            </a:r>
            <a:endParaRPr lang="en-LT">
              <a:solidFill>
                <a:srgbClr val="302757"/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AAEB978-A201-1E44-B111-2BFE76D3E234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768252175"/>
              </p:ext>
            </p:extLst>
          </p:nvPr>
        </p:nvGraphicFramePr>
        <p:xfrm>
          <a:off x="-170426" y="1921248"/>
          <a:ext cx="5372919" cy="3581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BB0F89A9-7F8E-814F-8AD4-ED4479EE6193}"/>
              </a:ext>
            </a:extLst>
          </p:cNvPr>
          <p:cNvSpPr txBox="1">
            <a:spLocks/>
          </p:cNvSpPr>
          <p:nvPr userDrawn="1"/>
        </p:nvSpPr>
        <p:spPr>
          <a:xfrm>
            <a:off x="2455628" y="2428860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>
                <a:solidFill>
                  <a:srgbClr val="302757"/>
                </a:solidFill>
              </a:rPr>
              <a:t>10%</a:t>
            </a:r>
            <a:endParaRPr lang="en-LT" sz="2000">
              <a:solidFill>
                <a:srgbClr val="302757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EF864C2-0A30-9D44-872B-F3009BA7FB1C}"/>
              </a:ext>
            </a:extLst>
          </p:cNvPr>
          <p:cNvSpPr txBox="1">
            <a:spLocks/>
          </p:cNvSpPr>
          <p:nvPr userDrawn="1"/>
        </p:nvSpPr>
        <p:spPr>
          <a:xfrm>
            <a:off x="1560820" y="2871994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>
                <a:solidFill>
                  <a:schemeClr val="bg1"/>
                </a:solidFill>
              </a:rPr>
              <a:t>25%</a:t>
            </a:r>
            <a:endParaRPr lang="en-LT" sz="200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0978C34-186B-AD45-BEF8-54894DD86E1F}"/>
              </a:ext>
            </a:extLst>
          </p:cNvPr>
          <p:cNvSpPr txBox="1">
            <a:spLocks/>
          </p:cNvSpPr>
          <p:nvPr userDrawn="1"/>
        </p:nvSpPr>
        <p:spPr>
          <a:xfrm>
            <a:off x="1560820" y="3882495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>
                <a:solidFill>
                  <a:schemeClr val="bg1"/>
                </a:solidFill>
              </a:rPr>
              <a:t>25%</a:t>
            </a:r>
            <a:endParaRPr lang="en-LT" sz="200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E77ACB9-A6B3-8C42-BA26-61350B85540D}"/>
              </a:ext>
            </a:extLst>
          </p:cNvPr>
          <p:cNvSpPr txBox="1">
            <a:spLocks/>
          </p:cNvSpPr>
          <p:nvPr userDrawn="1"/>
        </p:nvSpPr>
        <p:spPr>
          <a:xfrm>
            <a:off x="2757565" y="3606887"/>
            <a:ext cx="796255" cy="52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000">
                <a:solidFill>
                  <a:schemeClr val="bg1"/>
                </a:solidFill>
              </a:rPr>
              <a:t>25%</a:t>
            </a:r>
            <a:endParaRPr lang="en-LT" sz="200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2FAFDB3-CD7F-F943-A0F7-6D9BF522D5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180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tics bright-circl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2FAFDB3-CD7F-F943-A0F7-6D9BF522D5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8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 dark-columns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4750566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20%</a:t>
            </a:r>
            <a:endParaRPr lang="en-LT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4750566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30%</a:t>
            </a:r>
            <a:endParaRPr lang="en-LT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4750566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50%</a:t>
            </a:r>
            <a:endParaRPr lang="en-LT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4750566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/>
              <a:t>50%</a:t>
            </a:r>
            <a:endParaRPr lang="en-LT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AD45C9C-EF72-EA46-AEB6-A8416426AE5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426876880"/>
              </p:ext>
            </p:extLst>
          </p:nvPr>
        </p:nvGraphicFramePr>
        <p:xfrm>
          <a:off x="408495" y="2045795"/>
          <a:ext cx="3878370" cy="3988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3061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 dark-columns_blank">
    <p:bg>
      <p:bgPr>
        <a:solidFill>
          <a:srgbClr val="302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FD233-017A-9C42-80C3-B9D7DF2673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58014"/>
            <a:ext cx="313725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763400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 bright-colum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2F70140A-D1B1-194E-A6F2-0136DC52A05A}"/>
              </a:ext>
            </a:extLst>
          </p:cNvPr>
          <p:cNvSpPr txBox="1">
            <a:spLocks/>
          </p:cNvSpPr>
          <p:nvPr userDrawn="1"/>
        </p:nvSpPr>
        <p:spPr>
          <a:xfrm>
            <a:off x="4750566" y="1720036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20%</a:t>
            </a:r>
            <a:endParaRPr lang="en-LT">
              <a:solidFill>
                <a:srgbClr val="302757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79A2590-E6EE-0A42-91CB-F612C492DE01}"/>
              </a:ext>
            </a:extLst>
          </p:cNvPr>
          <p:cNvSpPr txBox="1">
            <a:spLocks/>
          </p:cNvSpPr>
          <p:nvPr userDrawn="1"/>
        </p:nvSpPr>
        <p:spPr>
          <a:xfrm>
            <a:off x="4750566" y="2782581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30%</a:t>
            </a:r>
            <a:endParaRPr lang="en-LT">
              <a:solidFill>
                <a:srgbClr val="302757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D68BCF95-5A33-9546-8DDB-E02B0B4F83DB}"/>
              </a:ext>
            </a:extLst>
          </p:cNvPr>
          <p:cNvSpPr txBox="1">
            <a:spLocks/>
          </p:cNvSpPr>
          <p:nvPr userDrawn="1"/>
        </p:nvSpPr>
        <p:spPr>
          <a:xfrm>
            <a:off x="4750566" y="379705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50%</a:t>
            </a:r>
            <a:endParaRPr lang="en-LT">
              <a:solidFill>
                <a:srgbClr val="302757"/>
              </a:solidFill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C09F40E0-24F5-3D4F-A309-E113322D8130}"/>
              </a:ext>
            </a:extLst>
          </p:cNvPr>
          <p:cNvSpPr txBox="1">
            <a:spLocks/>
          </p:cNvSpPr>
          <p:nvPr userDrawn="1"/>
        </p:nvSpPr>
        <p:spPr>
          <a:xfrm>
            <a:off x="4750566" y="4812205"/>
            <a:ext cx="1341315" cy="929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>
                <a:solidFill>
                  <a:srgbClr val="302757"/>
                </a:solidFill>
              </a:rPr>
              <a:t>50%</a:t>
            </a:r>
            <a:endParaRPr lang="en-LT">
              <a:solidFill>
                <a:srgbClr val="302757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AD45C9C-EF72-EA46-AEB6-A8416426AE5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972002168"/>
              </p:ext>
            </p:extLst>
          </p:nvPr>
        </p:nvGraphicFramePr>
        <p:xfrm>
          <a:off x="408495" y="2045795"/>
          <a:ext cx="3878370" cy="3988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3D836F99-D1F4-EA43-BB41-6ACFE926C4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6933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 bright-columns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01CA-B547-A442-ACFC-3D6CF3FAB3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95854" y="358014"/>
            <a:ext cx="5587652" cy="134192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500">
                <a:solidFill>
                  <a:srgbClr val="302757"/>
                </a:solidFill>
              </a:defRPr>
            </a:lvl1pPr>
          </a:lstStyle>
          <a:p>
            <a:r>
              <a:rPr lang="en-GB" err="1"/>
              <a:t>Statistikos</a:t>
            </a:r>
            <a:r>
              <a:rPr lang="en-GB"/>
              <a:t> </a:t>
            </a:r>
            <a:r>
              <a:rPr lang="en-GB" err="1"/>
              <a:t>duomenys</a:t>
            </a:r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7ADD6BD-4A4D-854D-85EE-FEAF60690FE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195854" y="2059763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34E0444-467E-1F48-9723-76B15FF379BA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95854" y="3110645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20053FD-1BCE-FD44-8B67-FE19AEC0D03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6195854" y="4121146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18B7215-47CD-6348-855A-50C9B9829008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195853" y="5131647"/>
            <a:ext cx="4317301" cy="691059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D836F99-D1F4-EA43-BB41-6ACFE926C4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1961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solidFill>
          <a:srgbClr val="3028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8F41B1-0096-7440-92A9-FC44A9922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4271" y="2602081"/>
            <a:ext cx="2803458" cy="11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4072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2">
    <p:bg>
      <p:bgPr>
        <a:solidFill>
          <a:srgbClr val="3028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A8019B-23CF-5049-AC40-C8CA7DC7E2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27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99D1C85B-C1BA-F942-AA3D-8ABDA4BDC8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FA9F3D-DB9D-F74B-83B0-5A6088EE9C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477" y="360178"/>
            <a:ext cx="317500" cy="40005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81B3020-1657-6B49-A9E1-55575778D5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29881" y="2628900"/>
            <a:ext cx="3932237" cy="1600200"/>
          </a:xfrm>
        </p:spPr>
        <p:txBody>
          <a:bodyPr anchor="b"/>
          <a:lstStyle>
            <a:lvl1pPr algn="ctr">
              <a:lnSpc>
                <a:spcPct val="11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About our</a:t>
            </a:r>
            <a:br>
              <a:rPr lang="en-GB"/>
            </a:br>
            <a:r>
              <a:rPr lang="en-GB"/>
              <a:t>Lorem ipsum</a:t>
            </a:r>
            <a:br>
              <a:rPr lang="en-GB"/>
            </a:br>
            <a:r>
              <a:rPr lang="en-GB" err="1"/>
              <a:t>dolor</a:t>
            </a:r>
            <a:r>
              <a:rPr lang="en-GB"/>
              <a:t> sit</a:t>
            </a:r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590789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5A17AD-2019-FF49-B507-9DE671DB5C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94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8CF0C59-B147-EF4C-880A-4931CF58A0DB}"/>
              </a:ext>
            </a:extLst>
          </p:cNvPr>
          <p:cNvSpPr/>
          <p:nvPr userDrawn="1"/>
        </p:nvSpPr>
        <p:spPr>
          <a:xfrm>
            <a:off x="7335581" y="0"/>
            <a:ext cx="4856419" cy="6858000"/>
          </a:xfrm>
          <a:prstGeom prst="rect">
            <a:avLst/>
          </a:prstGeom>
          <a:solidFill>
            <a:srgbClr val="302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3E68CC-CE91-4545-BC77-FB470A909C0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961955" y="3160337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 </a:t>
            </a:r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737FCF8-0189-8D4F-A08E-201EF3EF8842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162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342652F-B3AE-A24B-9F5D-7B8BCF26E333}"/>
              </a:ext>
            </a:extLst>
          </p:cNvPr>
          <p:cNvSpPr/>
          <p:nvPr userDrawn="1"/>
        </p:nvSpPr>
        <p:spPr>
          <a:xfrm>
            <a:off x="-9526" y="0"/>
            <a:ext cx="6644629" cy="6858000"/>
          </a:xfrm>
          <a:prstGeom prst="rect">
            <a:avLst/>
          </a:prstGeom>
          <a:solidFill>
            <a:srgbClr val="EEE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D40919E-3F15-FF47-8DCD-E28A05076BE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329872" y="3701030"/>
            <a:ext cx="3411538" cy="79443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Tx/>
              <a:buNone/>
              <a:defRPr sz="13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The </a:t>
            </a:r>
            <a:r>
              <a:rPr lang="en-GB" err="1"/>
              <a:t>Amenties</a:t>
            </a:r>
            <a:endParaRPr lang="en-GB"/>
          </a:p>
          <a:p>
            <a:pPr lvl="0"/>
            <a:r>
              <a:rPr lang="en-GB"/>
              <a:t>Will you get</a:t>
            </a:r>
            <a:endParaRPr lang="en-LT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3E68CC-CE91-4545-BC77-FB470A909C0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376845" y="3160337"/>
            <a:ext cx="412420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1C9EE8-AF7C-F346-954A-33FC1FA24C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474" y="364934"/>
            <a:ext cx="313724" cy="39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81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4546678-FCA5-9747-96D4-ED40E0DAA667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 </a:t>
            </a:r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D900395-3D89-8D47-9C09-3633E196C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10247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phot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2851" y="898429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D900395-3D89-8D47-9C09-3633E196C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2" y="1125162"/>
            <a:ext cx="6096001" cy="45975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T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E70547C-4E63-C04C-A6A0-08784AE3EF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062851" y="3689935"/>
            <a:ext cx="412420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816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1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8CF0C59-B147-EF4C-880A-4931CF58A0DB}"/>
              </a:ext>
            </a:extLst>
          </p:cNvPr>
          <p:cNvSpPr/>
          <p:nvPr userDrawn="1"/>
        </p:nvSpPr>
        <p:spPr>
          <a:xfrm>
            <a:off x="6677941" y="0"/>
            <a:ext cx="5514060" cy="6858000"/>
          </a:xfrm>
          <a:prstGeom prst="rect">
            <a:avLst/>
          </a:prstGeom>
          <a:solidFill>
            <a:srgbClr val="302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381183"/>
            <a:ext cx="3539093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 </a:t>
            </a:r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433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more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07DEDC-0B2B-2D41-89F9-07D96235107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121715" y="3534452"/>
            <a:ext cx="1892836" cy="723567"/>
          </a:xfrm>
        </p:spPr>
        <p:txBody>
          <a:bodyPr>
            <a:normAutofit/>
          </a:bodyPr>
          <a:lstStyle>
            <a:lvl1pPr marL="0" indent="0" algn="ctr">
              <a:lnSpc>
                <a:spcPts val="114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endParaRPr lang="en-GB"/>
          </a:p>
          <a:p>
            <a:pPr lvl="0"/>
            <a:r>
              <a:rPr lang="en-GB"/>
              <a:t>ipsum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8B797235-AC31-C74E-82C0-94A1FC49E987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913614" y="3534452"/>
            <a:ext cx="1892836" cy="723567"/>
          </a:xfrm>
        </p:spPr>
        <p:txBody>
          <a:bodyPr>
            <a:normAutofit/>
          </a:bodyPr>
          <a:lstStyle>
            <a:lvl1pPr marL="0" indent="0" algn="ctr">
              <a:lnSpc>
                <a:spcPts val="114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endParaRPr lang="en-GB"/>
          </a:p>
          <a:p>
            <a:pPr lvl="0"/>
            <a:r>
              <a:rPr lang="en-GB"/>
              <a:t>ipsum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5B6226E-73DE-C642-A2D7-37FBA265AC47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9705513" y="3534452"/>
            <a:ext cx="1892836" cy="723567"/>
          </a:xfrm>
        </p:spPr>
        <p:txBody>
          <a:bodyPr>
            <a:normAutofit/>
          </a:bodyPr>
          <a:lstStyle>
            <a:lvl1pPr marL="0" indent="0" algn="ctr">
              <a:lnSpc>
                <a:spcPts val="114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endParaRPr lang="en-GB"/>
          </a:p>
          <a:p>
            <a:pPr lvl="0"/>
            <a:r>
              <a:rPr lang="en-GB"/>
              <a:t>ipsum</a:t>
            </a:r>
          </a:p>
        </p:txBody>
      </p:sp>
    </p:spTree>
    <p:extLst>
      <p:ext uri="{BB962C8B-B14F-4D97-AF65-F5344CB8AC3E}">
        <p14:creationId xmlns:p14="http://schemas.microsoft.com/office/powerpoint/2010/main" val="406120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more icon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E444-E3F9-0148-A523-2F263BB7B9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9872" y="637495"/>
            <a:ext cx="4184189" cy="27915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GB" err="1"/>
              <a:t>Temos</a:t>
            </a:r>
            <a:r>
              <a:rPr lang="en-GB"/>
              <a:t> </a:t>
            </a:r>
            <a:r>
              <a:rPr lang="en-GB" err="1"/>
              <a:t>pavadinimas</a:t>
            </a:r>
            <a:r>
              <a:rPr lang="en-GB"/>
              <a:t> business</a:t>
            </a:r>
            <a:endParaRPr lang="en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60C4B2-6137-D948-9403-5A742964D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494" y="364935"/>
            <a:ext cx="313724" cy="3952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124E3A-97A3-8944-B35B-874803A7F9F5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1329872" y="3687052"/>
            <a:ext cx="4053786" cy="2533453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12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ipsum, </a:t>
            </a:r>
            <a:r>
              <a:rPr lang="en-GB" err="1"/>
              <a:t>iaculis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condimentum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, </a:t>
            </a:r>
            <a:r>
              <a:rPr lang="en-GB" err="1"/>
              <a:t>eleifend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 </a:t>
            </a:r>
            <a:r>
              <a:rPr lang="en-GB" err="1"/>
              <a:t>felis</a:t>
            </a:r>
            <a:r>
              <a:rPr lang="en-GB"/>
              <a:t>. In </a:t>
            </a:r>
            <a:r>
              <a:rPr lang="en-GB" err="1"/>
              <a:t>mauris</a:t>
            </a:r>
            <a:r>
              <a:rPr lang="en-GB"/>
              <a:t> </a:t>
            </a:r>
            <a:r>
              <a:rPr lang="en-GB" err="1"/>
              <a:t>nunc</a:t>
            </a:r>
            <a:r>
              <a:rPr lang="en-GB"/>
              <a:t>, </a:t>
            </a:r>
            <a:r>
              <a:rPr lang="en-GB" err="1"/>
              <a:t>scelerisque</a:t>
            </a:r>
            <a:r>
              <a:rPr lang="en-GB"/>
              <a:t> non </a:t>
            </a:r>
            <a:r>
              <a:rPr lang="en-GB" err="1"/>
              <a:t>massa</a:t>
            </a:r>
            <a:r>
              <a:rPr lang="en-GB"/>
              <a:t> </a:t>
            </a:r>
            <a:r>
              <a:rPr lang="en-GB" err="1"/>
              <a:t>quis</a:t>
            </a:r>
            <a:r>
              <a:rPr lang="en-GB"/>
              <a:t>,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suscipit</a:t>
            </a:r>
            <a:r>
              <a:rPr lang="en-GB"/>
              <a:t> </a:t>
            </a:r>
            <a:r>
              <a:rPr lang="en-GB" err="1"/>
              <a:t>risus</a:t>
            </a:r>
            <a:r>
              <a:rPr lang="en-GB"/>
              <a:t>.</a:t>
            </a:r>
          </a:p>
          <a:p>
            <a:pPr lvl="0"/>
            <a:r>
              <a:rPr lang="en-GB" err="1"/>
              <a:t>Pellentesque</a:t>
            </a:r>
            <a:r>
              <a:rPr lang="en-GB"/>
              <a:t> habitant </a:t>
            </a:r>
            <a:r>
              <a:rPr lang="en-GB" err="1"/>
              <a:t>morbi</a:t>
            </a:r>
            <a:r>
              <a:rPr lang="en-GB"/>
              <a:t> </a:t>
            </a:r>
            <a:r>
              <a:rPr lang="en-GB" err="1"/>
              <a:t>tristique</a:t>
            </a:r>
            <a:r>
              <a:rPr lang="en-GB"/>
              <a:t> </a:t>
            </a:r>
            <a:r>
              <a:rPr lang="en-GB" err="1"/>
              <a:t>senectus</a:t>
            </a:r>
            <a:r>
              <a:rPr lang="en-GB"/>
              <a:t> et </a:t>
            </a:r>
            <a:r>
              <a:rPr lang="en-GB" err="1"/>
              <a:t>netus</a:t>
            </a:r>
            <a:r>
              <a:rPr lang="en-GB"/>
              <a:t> et </a:t>
            </a:r>
            <a:r>
              <a:rPr lang="en-GB" err="1"/>
              <a:t>malesuada</a:t>
            </a:r>
            <a:r>
              <a:rPr lang="en-GB"/>
              <a:t> fames ac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egestas</a:t>
            </a:r>
            <a:r>
              <a:rPr lang="en-GB"/>
              <a:t> </a:t>
            </a:r>
            <a:r>
              <a:rPr lang="en-GB" err="1"/>
              <a:t>pretium</a:t>
            </a:r>
            <a:r>
              <a:rPr lang="en-GB"/>
              <a:t> </a:t>
            </a:r>
            <a:r>
              <a:rPr lang="en-GB" err="1"/>
              <a:t>blandit</a:t>
            </a:r>
            <a:r>
              <a:rPr lang="en-GB"/>
              <a:t>.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A07DEDC-0B2B-2D41-89F9-07D962351078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7724483" y="2630328"/>
            <a:ext cx="3795191" cy="528050"/>
          </a:xfrm>
        </p:spPr>
        <p:txBody>
          <a:bodyPr>
            <a:normAutofit/>
          </a:bodyPr>
          <a:lstStyle>
            <a:lvl1pPr marL="0" indent="0" algn="l">
              <a:lnSpc>
                <a:spcPts val="1140"/>
              </a:lnSpc>
              <a:buNone/>
              <a:defRPr sz="15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6A95EFD-E010-F34A-B233-308064CA9D7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7724483" y="3647470"/>
            <a:ext cx="3795191" cy="528050"/>
          </a:xfrm>
        </p:spPr>
        <p:txBody>
          <a:bodyPr>
            <a:normAutofit/>
          </a:bodyPr>
          <a:lstStyle>
            <a:lvl1pPr marL="0" indent="0" algn="l">
              <a:lnSpc>
                <a:spcPts val="1140"/>
              </a:lnSpc>
              <a:buNone/>
              <a:defRPr sz="15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A68C9AC0-0832-7C48-A502-43BBA46A1269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7724483" y="4664612"/>
            <a:ext cx="3795191" cy="528050"/>
          </a:xfrm>
        </p:spPr>
        <p:txBody>
          <a:bodyPr>
            <a:normAutofit/>
          </a:bodyPr>
          <a:lstStyle>
            <a:lvl1pPr marL="0" indent="0" algn="l">
              <a:lnSpc>
                <a:spcPts val="1140"/>
              </a:lnSpc>
              <a:buNone/>
              <a:defRPr sz="1500">
                <a:solidFill>
                  <a:srgbClr val="302757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err="1"/>
              <a:t>Phasellus</a:t>
            </a:r>
            <a:r>
              <a:rPr lang="en-GB"/>
              <a:t> </a:t>
            </a:r>
            <a:r>
              <a:rPr lang="en-GB" err="1"/>
              <a:t>erat</a:t>
            </a:r>
            <a:r>
              <a:rPr lang="en-GB"/>
              <a:t> ipsum</a:t>
            </a:r>
          </a:p>
        </p:txBody>
      </p:sp>
    </p:spTree>
    <p:extLst>
      <p:ext uri="{BB962C8B-B14F-4D97-AF65-F5344CB8AC3E}">
        <p14:creationId xmlns:p14="http://schemas.microsoft.com/office/powerpoint/2010/main" val="102243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562386-6262-E440-9CE5-565BAEEBA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1DD1D-A5D1-FB48-A538-E297E564A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0D542-9650-7546-897C-755FCA82B7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02/25</a:t>
            </a:r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CAC18-1AEE-9848-A7D6-012C0C3C6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852C8-0043-C749-8726-1D08F3779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081F-BF14-DE4F-AC4E-3A8AAFFFE81B}" type="slidenum">
              <a:rPr lang="en-LT" smtClean="0"/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292791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50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66" r:id="rId26"/>
    <p:sldLayoutId id="2147483690" r:id="rId27"/>
    <p:sldLayoutId id="2147483655" r:id="rId2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028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2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1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0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2021.esinvesticijos.lt/dokumentai/rekomendacijos-del-projektu-islaidu-atitikties-europos-sajungos-fondu-reikalavimams?version=1#prevVersions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sinvesticijos.lt/dokumentai/veiklos-ataskaitos-forma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hyperlink" Target="https://inovacijuagentura.lt/finansavimo-kvietimai/igudziai-mvi.html?lang=lt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hyperlink" Target="https://www.e-tar.lt/portal/lt/legalAct/14e33320f1ed11ec8fa7d02a65c371ad/asr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2021.esinvesticijos.lt/dokumentai/rekomendacijos-del-projektu-islaidu-atitikties-europos-sajungos-fondu-reikalavimams?version=1#prevVersions" TargetMode="External"/><Relationship Id="rId5" Type="http://schemas.openxmlformats.org/officeDocument/2006/relationships/hyperlink" Target="https://eur-lex.europa.eu/legal-content/EN/TXT/?uri=CELEX%3A02014R0651-20230701" TargetMode="External"/><Relationship Id="rId4" Type="http://schemas.openxmlformats.org/officeDocument/2006/relationships/hyperlink" Target="https://www.e-tar.lt/portal/lt/legalAct/9d68a82009ac11edb4cae1b158f98ea5/iuaPXLPPe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hyperlink" Target="http://lvpa.lt/lt/informacija-dms-naudotojams-219" TargetMode="External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Relationship Id="rId14" Type="http://schemas.openxmlformats.org/officeDocument/2006/relationships/image" Target="../media/image3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ovacijuagentura.lt/turinys/bendra-informacija-projektu-vykdytojams.html?lang=l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496B2-C469-654D-8D0A-DDAC68DA2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3868" y="229280"/>
            <a:ext cx="6782002" cy="2444346"/>
          </a:xfrm>
        </p:spPr>
        <p:txBody>
          <a:bodyPr/>
          <a:lstStyle/>
          <a:p>
            <a:r>
              <a:rPr lang="lt-LT" sz="4000" dirty="0"/>
              <a:t>Kvietimo „Įgūdžiai MVĮ“</a:t>
            </a:r>
            <a:br>
              <a:rPr lang="lt-LT" sz="4000" dirty="0"/>
            </a:br>
            <a:r>
              <a:rPr lang="lt-LT" sz="4000" dirty="0"/>
              <a:t>projektų sutarčių vykdymas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7BE010-98B0-1CB3-E3DF-7EDBCBC93ED5}"/>
              </a:ext>
            </a:extLst>
          </p:cNvPr>
          <p:cNvSpPr txBox="1"/>
          <p:nvPr/>
        </p:nvSpPr>
        <p:spPr>
          <a:xfrm>
            <a:off x="423868" y="4299178"/>
            <a:ext cx="61026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Sigita Skrebė</a:t>
            </a:r>
          </a:p>
          <a:p>
            <a:r>
              <a:rPr lang="lt-LT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Verslo produktyvumo projektų skyrius</a:t>
            </a:r>
          </a:p>
          <a:p>
            <a:r>
              <a:rPr lang="lt-LT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Investicijų valdymo departamentas</a:t>
            </a:r>
          </a:p>
        </p:txBody>
      </p:sp>
    </p:spTree>
    <p:extLst>
      <p:ext uri="{BB962C8B-B14F-4D97-AF65-F5344CB8AC3E}">
        <p14:creationId xmlns:p14="http://schemas.microsoft.com/office/powerpoint/2010/main" val="475835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A917E5FB-914B-7B53-FA25-588EF1DBEE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960792"/>
              </p:ext>
            </p:extLst>
          </p:nvPr>
        </p:nvGraphicFramePr>
        <p:xfrm>
          <a:off x="386861" y="860612"/>
          <a:ext cx="11616085" cy="599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Grafinis elementas 9" descr="Caret Down with solid fill">
            <a:extLst>
              <a:ext uri="{FF2B5EF4-FFF2-40B4-BE49-F238E27FC236}">
                <a16:creationId xmlns:a16="http://schemas.microsoft.com/office/drawing/2014/main" id="{A3889433-0064-6CED-02E3-EF77DD48CF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1999" y="1234392"/>
            <a:ext cx="914400" cy="914400"/>
          </a:xfrm>
          <a:prstGeom prst="rect">
            <a:avLst/>
          </a:prstGeom>
        </p:spPr>
      </p:pic>
      <p:pic>
        <p:nvPicPr>
          <p:cNvPr id="12" name="Grafinis elementas 11" descr="Caret Down with solid fill">
            <a:extLst>
              <a:ext uri="{FF2B5EF4-FFF2-40B4-BE49-F238E27FC236}">
                <a16:creationId xmlns:a16="http://schemas.microsoft.com/office/drawing/2014/main" id="{EFEEE4A9-3656-3B04-BD0C-03328375AA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8925" y="2276539"/>
            <a:ext cx="914400" cy="914400"/>
          </a:xfrm>
          <a:prstGeom prst="rect">
            <a:avLst/>
          </a:prstGeom>
        </p:spPr>
      </p:pic>
      <p:pic>
        <p:nvPicPr>
          <p:cNvPr id="16" name="Grafinis elementas 15" descr="Caret Down with solid fill">
            <a:extLst>
              <a:ext uri="{FF2B5EF4-FFF2-40B4-BE49-F238E27FC236}">
                <a16:creationId xmlns:a16="http://schemas.microsoft.com/office/drawing/2014/main" id="{25A0E586-FDA2-843F-E4BF-BF6AB887B1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3851" y="3455084"/>
            <a:ext cx="914400" cy="914400"/>
          </a:xfrm>
          <a:prstGeom prst="rect">
            <a:avLst/>
          </a:prstGeom>
        </p:spPr>
      </p:pic>
      <p:sp>
        <p:nvSpPr>
          <p:cNvPr id="5" name="Stačiakampis 4">
            <a:extLst>
              <a:ext uri="{FF2B5EF4-FFF2-40B4-BE49-F238E27FC236}">
                <a16:creationId xmlns:a16="http://schemas.microsoft.com/office/drawing/2014/main" id="{571688CC-8471-B0A8-CCDB-A4723A656EDF}"/>
              </a:ext>
            </a:extLst>
          </p:cNvPr>
          <p:cNvSpPr/>
          <p:nvPr/>
        </p:nvSpPr>
        <p:spPr>
          <a:xfrm>
            <a:off x="929199" y="182784"/>
            <a:ext cx="9560630" cy="80739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t-LT" sz="30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 </a:t>
            </a:r>
            <a:r>
              <a:rPr lang="en-US" sz="300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sutarties</a:t>
            </a:r>
            <a:r>
              <a:rPr lang="en-US" sz="30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300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nuostatos</a:t>
            </a:r>
            <a:endParaRPr lang="lt-LT" sz="300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Grafinis elementas 8" descr="Caret Down with solid fill">
            <a:extLst>
              <a:ext uri="{FF2B5EF4-FFF2-40B4-BE49-F238E27FC236}">
                <a16:creationId xmlns:a16="http://schemas.microsoft.com/office/drawing/2014/main" id="{18E95133-E6C4-896A-D1DC-BA110A18EAE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41238" y="4446885"/>
            <a:ext cx="877690" cy="985535"/>
          </a:xfrm>
          <a:prstGeom prst="rect">
            <a:avLst/>
          </a:prstGeom>
        </p:spPr>
      </p:pic>
      <p:pic>
        <p:nvPicPr>
          <p:cNvPr id="3" name="Grafinis elementas 2" descr="Caret Down with solid fill">
            <a:extLst>
              <a:ext uri="{FF2B5EF4-FFF2-40B4-BE49-F238E27FC236}">
                <a16:creationId xmlns:a16="http://schemas.microsoft.com/office/drawing/2014/main" id="{07512C8C-1C1E-7216-F681-77BF562885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1999" y="56880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46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vadinimas 1">
            <a:extLst>
              <a:ext uri="{FF2B5EF4-FFF2-40B4-BE49-F238E27FC236}">
                <a16:creationId xmlns:a16="http://schemas.microsoft.com/office/drawing/2014/main" id="{79990033-9D8E-BD3E-FD19-C367645BB1F6}"/>
              </a:ext>
            </a:extLst>
          </p:cNvPr>
          <p:cNvSpPr txBox="1">
            <a:spLocks/>
          </p:cNvSpPr>
          <p:nvPr/>
        </p:nvSpPr>
        <p:spPr>
          <a:xfrm>
            <a:off x="910946" y="245004"/>
            <a:ext cx="8333224" cy="62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3000" err="1">
                <a:solidFill>
                  <a:srgbClr val="00194C"/>
                </a:solidFill>
              </a:rPr>
              <a:t>Projekto</a:t>
            </a:r>
            <a:r>
              <a:rPr lang="en-US" sz="3000">
                <a:solidFill>
                  <a:srgbClr val="00194C"/>
                </a:solidFill>
              </a:rPr>
              <a:t> </a:t>
            </a:r>
            <a:r>
              <a:rPr lang="en-US" sz="3000" err="1">
                <a:solidFill>
                  <a:srgbClr val="00194C"/>
                </a:solidFill>
              </a:rPr>
              <a:t>trukmė</a:t>
            </a:r>
            <a:endParaRPr lang="lt-LT" sz="3000">
              <a:solidFill>
                <a:srgbClr val="00194C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1E490A-2360-E0C9-60C6-8E71E6762088}"/>
              </a:ext>
            </a:extLst>
          </p:cNvPr>
          <p:cNvSpPr txBox="1"/>
          <p:nvPr/>
        </p:nvSpPr>
        <p:spPr>
          <a:xfrm>
            <a:off x="1216288" y="1366787"/>
            <a:ext cx="9325711" cy="8617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0488" indent="-1588"/>
            <a:r>
              <a:rPr lang="lt-LT" sz="2500" err="1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</a:t>
            </a:r>
            <a:r>
              <a:rPr lang="en-US" sz="250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lt-LT" sz="250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veiklų pradžia – ne anksčiau nei </a:t>
            </a:r>
            <a:r>
              <a:rPr lang="en-US" sz="250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PĮP </a:t>
            </a:r>
            <a:r>
              <a:rPr lang="en-US" sz="2500" err="1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pateikimas</a:t>
            </a:r>
            <a:r>
              <a:rPr lang="en-US" sz="250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500" err="1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Inovacijų</a:t>
            </a:r>
            <a:r>
              <a:rPr lang="en-US" sz="250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500" err="1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agentūrai</a:t>
            </a:r>
            <a:endParaRPr lang="lt-LT" sz="2500" b="1">
              <a:solidFill>
                <a:srgbClr val="00194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Suapvalintas stačiakampis 4">
            <a:extLst>
              <a:ext uri="{FF2B5EF4-FFF2-40B4-BE49-F238E27FC236}">
                <a16:creationId xmlns:a16="http://schemas.microsoft.com/office/drawing/2014/main" id="{F72308BA-7E1F-9A55-BE36-3EB324CFDB8E}"/>
              </a:ext>
            </a:extLst>
          </p:cNvPr>
          <p:cNvSpPr/>
          <p:nvPr/>
        </p:nvSpPr>
        <p:spPr>
          <a:xfrm>
            <a:off x="1103625" y="1320358"/>
            <a:ext cx="9551036" cy="106520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899CAE-4DC6-BC26-A99C-FF3AA57EB7A8}"/>
              </a:ext>
            </a:extLst>
          </p:cNvPr>
          <p:cNvSpPr txBox="1"/>
          <p:nvPr/>
        </p:nvSpPr>
        <p:spPr>
          <a:xfrm>
            <a:off x="1620054" y="3002379"/>
            <a:ext cx="9551731" cy="892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68288"/>
            <a:r>
              <a:rPr lang="lt-LT" sz="2500" b="0" i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 veikla turi būti</a:t>
            </a:r>
            <a:r>
              <a:rPr lang="en-US" sz="2500" b="0" i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2500" b="1" i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pradėta įgyvendinti per 3 mėnes</a:t>
            </a:r>
            <a:r>
              <a:rPr lang="lt-LT" sz="2500" b="1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ius</a:t>
            </a:r>
            <a:r>
              <a:rPr lang="lt-LT" sz="2500" b="1" i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2500" b="0" i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nuo projekto sutarties pasirašymo dienos</a:t>
            </a:r>
            <a:endParaRPr lang="lt-LT" sz="2500" b="1">
              <a:solidFill>
                <a:srgbClr val="00194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uapvalintas stačiakampis 4">
            <a:extLst>
              <a:ext uri="{FF2B5EF4-FFF2-40B4-BE49-F238E27FC236}">
                <a16:creationId xmlns:a16="http://schemas.microsoft.com/office/drawing/2014/main" id="{E3FCCE91-37AF-9115-DAE7-2A014B728D21}"/>
              </a:ext>
            </a:extLst>
          </p:cNvPr>
          <p:cNvSpPr/>
          <p:nvPr/>
        </p:nvSpPr>
        <p:spPr>
          <a:xfrm>
            <a:off x="1620054" y="2930525"/>
            <a:ext cx="9551036" cy="1044057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3434FD-D6D7-CBC4-F332-7577E029FAD0}"/>
              </a:ext>
            </a:extLst>
          </p:cNvPr>
          <p:cNvSpPr txBox="1"/>
          <p:nvPr/>
        </p:nvSpPr>
        <p:spPr>
          <a:xfrm>
            <a:off x="2558039" y="4719953"/>
            <a:ext cx="8576873" cy="8617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lt-LT" sz="2500" dirty="0" err="1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</a:t>
            </a:r>
            <a:r>
              <a:rPr lang="en-US" sz="2500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lt-LT" sz="2500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veiklų </a:t>
            </a:r>
            <a:r>
              <a:rPr lang="en-US" sz="2500" dirty="0" err="1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trukmė</a:t>
            </a:r>
            <a:r>
              <a:rPr lang="lt-LT" sz="2500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</a:t>
            </a:r>
            <a:r>
              <a:rPr lang="en-US" sz="2500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2500" b="1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 </a:t>
            </a:r>
            <a:r>
              <a:rPr lang="en-US" sz="2500" b="1" dirty="0" err="1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ilgesnė</a:t>
            </a:r>
            <a:r>
              <a:rPr lang="lt-LT" sz="2500" b="1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nei</a:t>
            </a:r>
            <a:r>
              <a:rPr lang="en-US" sz="2500" b="1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2500" b="1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r>
              <a:rPr lang="en-US" sz="2500" b="1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500" b="1" dirty="0" err="1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mėnesi</a:t>
            </a:r>
            <a:r>
              <a:rPr lang="lt-LT" sz="2500" b="1" dirty="0">
                <a:solidFill>
                  <a:srgbClr val="00194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</a:t>
            </a:r>
          </a:p>
        </p:txBody>
      </p:sp>
      <p:sp>
        <p:nvSpPr>
          <p:cNvPr id="17" name="Suapvalintas stačiakampis 4">
            <a:extLst>
              <a:ext uri="{FF2B5EF4-FFF2-40B4-BE49-F238E27FC236}">
                <a16:creationId xmlns:a16="http://schemas.microsoft.com/office/drawing/2014/main" id="{1FCE99A1-230B-A724-E9FD-6EB4F2689244}"/>
              </a:ext>
            </a:extLst>
          </p:cNvPr>
          <p:cNvSpPr/>
          <p:nvPr/>
        </p:nvSpPr>
        <p:spPr>
          <a:xfrm>
            <a:off x="2324252" y="4628812"/>
            <a:ext cx="9127519" cy="1044057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9" name="Grafinis elementas 18" descr="Stopwatch 75% outline">
            <a:extLst>
              <a:ext uri="{FF2B5EF4-FFF2-40B4-BE49-F238E27FC236}">
                <a16:creationId xmlns:a16="http://schemas.microsoft.com/office/drawing/2014/main" id="{7F254431-B5D1-88CF-6DE5-111BC32246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73019" y="2930525"/>
            <a:ext cx="886538" cy="886538"/>
          </a:xfrm>
          <a:prstGeom prst="rect">
            <a:avLst/>
          </a:prstGeom>
        </p:spPr>
      </p:pic>
      <p:pic>
        <p:nvPicPr>
          <p:cNvPr id="22" name="Grafinis elementas 21" descr="Hourglass 60% outline">
            <a:extLst>
              <a:ext uri="{FF2B5EF4-FFF2-40B4-BE49-F238E27FC236}">
                <a16:creationId xmlns:a16="http://schemas.microsoft.com/office/drawing/2014/main" id="{0D16C10D-9257-6351-6DF0-FE90A85395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31859" y="1366786"/>
            <a:ext cx="846123" cy="846123"/>
          </a:xfrm>
          <a:prstGeom prst="rect">
            <a:avLst/>
          </a:prstGeom>
        </p:spPr>
      </p:pic>
      <p:pic>
        <p:nvPicPr>
          <p:cNvPr id="23" name="Grafinis elementas 22" descr="Daily calendar outline">
            <a:extLst>
              <a:ext uri="{FF2B5EF4-FFF2-40B4-BE49-F238E27FC236}">
                <a16:creationId xmlns:a16="http://schemas.microsoft.com/office/drawing/2014/main" id="{FC23CB6C-A88F-B8EB-DB2C-DDFA90753A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21649" y="4628812"/>
            <a:ext cx="1044057" cy="1044057"/>
          </a:xfrm>
          <a:prstGeom prst="rect">
            <a:avLst/>
          </a:prstGeom>
        </p:spPr>
      </p:pic>
      <p:pic>
        <p:nvPicPr>
          <p:cNvPr id="30" name="Grafinis elementas 29" descr="Checkmark with solid fill">
            <a:extLst>
              <a:ext uri="{FF2B5EF4-FFF2-40B4-BE49-F238E27FC236}">
                <a16:creationId xmlns:a16="http://schemas.microsoft.com/office/drawing/2014/main" id="{C935AACF-B980-016B-77C4-106C9F73CC8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257385" y="767317"/>
            <a:ext cx="914400" cy="914400"/>
          </a:xfrm>
          <a:prstGeom prst="rect">
            <a:avLst/>
          </a:prstGeom>
        </p:spPr>
      </p:pic>
      <p:pic>
        <p:nvPicPr>
          <p:cNvPr id="31" name="Grafinis elementas 30" descr="Checkmark with solid fill">
            <a:extLst>
              <a:ext uri="{FF2B5EF4-FFF2-40B4-BE49-F238E27FC236}">
                <a16:creationId xmlns:a16="http://schemas.microsoft.com/office/drawing/2014/main" id="{FBEA9DD0-0A60-A26F-B170-7EBE5F9ABFB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804232" y="2393726"/>
            <a:ext cx="914400" cy="914400"/>
          </a:xfrm>
          <a:prstGeom prst="rect">
            <a:avLst/>
          </a:prstGeom>
        </p:spPr>
      </p:pic>
      <p:pic>
        <p:nvPicPr>
          <p:cNvPr id="32" name="Grafinis elementas 31" descr="Checkmark with solid fill">
            <a:extLst>
              <a:ext uri="{FF2B5EF4-FFF2-40B4-BE49-F238E27FC236}">
                <a16:creationId xmlns:a16="http://schemas.microsoft.com/office/drawing/2014/main" id="{0BB69E3B-1745-0B8B-A1DA-D8FAF5F053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3117" y="4088345"/>
            <a:ext cx="914400" cy="914400"/>
          </a:xfrm>
          <a:prstGeom prst="rect">
            <a:avLst/>
          </a:prstGeom>
        </p:spPr>
      </p:pic>
      <p:cxnSp>
        <p:nvCxnSpPr>
          <p:cNvPr id="3" name="Tiesioji jungtis 2">
            <a:extLst>
              <a:ext uri="{FF2B5EF4-FFF2-40B4-BE49-F238E27FC236}">
                <a16:creationId xmlns:a16="http://schemas.microsoft.com/office/drawing/2014/main" id="{90B98C67-E98C-0984-0001-6AF12C759898}"/>
              </a:ext>
            </a:extLst>
          </p:cNvPr>
          <p:cNvCxnSpPr>
            <a:cxnSpLocks/>
          </p:cNvCxnSpPr>
          <p:nvPr/>
        </p:nvCxnSpPr>
        <p:spPr>
          <a:xfrm>
            <a:off x="1900518" y="2385559"/>
            <a:ext cx="0" cy="5449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Tiesioji jungtis 4">
            <a:extLst>
              <a:ext uri="{FF2B5EF4-FFF2-40B4-BE49-F238E27FC236}">
                <a16:creationId xmlns:a16="http://schemas.microsoft.com/office/drawing/2014/main" id="{F81B5202-F575-826D-B473-C2931672034B}"/>
              </a:ext>
            </a:extLst>
          </p:cNvPr>
          <p:cNvCxnSpPr>
            <a:cxnSpLocks/>
          </p:cNvCxnSpPr>
          <p:nvPr/>
        </p:nvCxnSpPr>
        <p:spPr>
          <a:xfrm>
            <a:off x="2701474" y="3974582"/>
            <a:ext cx="0" cy="65423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36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1993">
            <a:extLst>
              <a:ext uri="{FF2B5EF4-FFF2-40B4-BE49-F238E27FC236}">
                <a16:creationId xmlns:a16="http://schemas.microsoft.com/office/drawing/2014/main" id="{6ACAC6DB-7533-63D8-B0F1-4052F431B358}"/>
              </a:ext>
            </a:extLst>
          </p:cNvPr>
          <p:cNvGrpSpPr/>
          <p:nvPr/>
        </p:nvGrpSpPr>
        <p:grpSpPr>
          <a:xfrm flipH="1">
            <a:off x="524149" y="4255941"/>
            <a:ext cx="2128539" cy="2092949"/>
            <a:chOff x="435640" y="1308732"/>
            <a:chExt cx="3103646" cy="3339968"/>
          </a:xfrm>
        </p:grpSpPr>
        <p:grpSp>
          <p:nvGrpSpPr>
            <p:cNvPr id="29" name="Group 1994">
              <a:extLst>
                <a:ext uri="{FF2B5EF4-FFF2-40B4-BE49-F238E27FC236}">
                  <a16:creationId xmlns:a16="http://schemas.microsoft.com/office/drawing/2014/main" id="{7642F6F3-0B83-9A13-831A-51E2EC55888A}"/>
                </a:ext>
              </a:extLst>
            </p:cNvPr>
            <p:cNvGrpSpPr/>
            <p:nvPr/>
          </p:nvGrpSpPr>
          <p:grpSpPr>
            <a:xfrm rot="3660000">
              <a:off x="1915710" y="1176300"/>
              <a:ext cx="197023" cy="1802702"/>
              <a:chOff x="1115616" y="2490394"/>
              <a:chExt cx="197023" cy="1802702"/>
            </a:xfrm>
          </p:grpSpPr>
          <p:sp>
            <p:nvSpPr>
              <p:cNvPr id="44" name="Rectangle 2003">
                <a:extLst>
                  <a:ext uri="{FF2B5EF4-FFF2-40B4-BE49-F238E27FC236}">
                    <a16:creationId xmlns:a16="http://schemas.microsoft.com/office/drawing/2014/main" id="{3895A5FE-1B21-0308-D9B3-750FEA201B87}"/>
                  </a:ext>
                </a:extLst>
              </p:cNvPr>
              <p:cNvSpPr/>
              <p:nvPr/>
            </p:nvSpPr>
            <p:spPr>
              <a:xfrm>
                <a:off x="1115616" y="2492896"/>
                <a:ext cx="72008" cy="180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5" name="Rectangle 2004">
                <a:extLst>
                  <a:ext uri="{FF2B5EF4-FFF2-40B4-BE49-F238E27FC236}">
                    <a16:creationId xmlns:a16="http://schemas.microsoft.com/office/drawing/2014/main" id="{BD1EC333-43D6-54A0-1FE7-F996757480C6}"/>
                  </a:ext>
                </a:extLst>
              </p:cNvPr>
              <p:cNvSpPr/>
              <p:nvPr/>
            </p:nvSpPr>
            <p:spPr>
              <a:xfrm>
                <a:off x="1240631" y="2490394"/>
                <a:ext cx="72008" cy="180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30" name="Group 1995">
              <a:extLst>
                <a:ext uri="{FF2B5EF4-FFF2-40B4-BE49-F238E27FC236}">
                  <a16:creationId xmlns:a16="http://schemas.microsoft.com/office/drawing/2014/main" id="{EEDA51C3-D977-DC63-B711-54095515BF5E}"/>
                </a:ext>
              </a:extLst>
            </p:cNvPr>
            <p:cNvGrpSpPr/>
            <p:nvPr/>
          </p:nvGrpSpPr>
          <p:grpSpPr>
            <a:xfrm>
              <a:off x="1142119" y="2490394"/>
              <a:ext cx="197023" cy="1802702"/>
              <a:chOff x="1115616" y="2490394"/>
              <a:chExt cx="197023" cy="1802702"/>
            </a:xfrm>
          </p:grpSpPr>
          <p:sp>
            <p:nvSpPr>
              <p:cNvPr id="42" name="Rectangle 2001">
                <a:extLst>
                  <a:ext uri="{FF2B5EF4-FFF2-40B4-BE49-F238E27FC236}">
                    <a16:creationId xmlns:a16="http://schemas.microsoft.com/office/drawing/2014/main" id="{4D205029-5502-9F2B-F9A3-A8ADCF876A74}"/>
                  </a:ext>
                </a:extLst>
              </p:cNvPr>
              <p:cNvSpPr/>
              <p:nvPr/>
            </p:nvSpPr>
            <p:spPr>
              <a:xfrm>
                <a:off x="1115616" y="2492896"/>
                <a:ext cx="72008" cy="180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3" name="Rectangle 2002">
                <a:extLst>
                  <a:ext uri="{FF2B5EF4-FFF2-40B4-BE49-F238E27FC236}">
                    <a16:creationId xmlns:a16="http://schemas.microsoft.com/office/drawing/2014/main" id="{E2810802-56B5-710F-B590-ABCF2FD9EF67}"/>
                  </a:ext>
                </a:extLst>
              </p:cNvPr>
              <p:cNvSpPr/>
              <p:nvPr/>
            </p:nvSpPr>
            <p:spPr>
              <a:xfrm>
                <a:off x="1240631" y="2490394"/>
                <a:ext cx="72008" cy="180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33" name="Group 1996">
              <a:extLst>
                <a:ext uri="{FF2B5EF4-FFF2-40B4-BE49-F238E27FC236}">
                  <a16:creationId xmlns:a16="http://schemas.microsoft.com/office/drawing/2014/main" id="{0F30E1E4-48E2-B715-54CB-E21506AA6D55}"/>
                </a:ext>
              </a:extLst>
            </p:cNvPr>
            <p:cNvGrpSpPr/>
            <p:nvPr/>
          </p:nvGrpSpPr>
          <p:grpSpPr>
            <a:xfrm>
              <a:off x="1004052" y="2253815"/>
              <a:ext cx="473157" cy="473157"/>
              <a:chOff x="3275856" y="4077072"/>
              <a:chExt cx="504056" cy="504056"/>
            </a:xfrm>
          </p:grpSpPr>
          <p:sp>
            <p:nvSpPr>
              <p:cNvPr id="38" name="Oval 1999">
                <a:extLst>
                  <a:ext uri="{FF2B5EF4-FFF2-40B4-BE49-F238E27FC236}">
                    <a16:creationId xmlns:a16="http://schemas.microsoft.com/office/drawing/2014/main" id="{D6DB83FF-9B45-B9EF-17F7-2B5E3468084D}"/>
                  </a:ext>
                </a:extLst>
              </p:cNvPr>
              <p:cNvSpPr/>
              <p:nvPr/>
            </p:nvSpPr>
            <p:spPr>
              <a:xfrm>
                <a:off x="3275856" y="4077072"/>
                <a:ext cx="504056" cy="5040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0" name="Oval 2000">
                <a:extLst>
                  <a:ext uri="{FF2B5EF4-FFF2-40B4-BE49-F238E27FC236}">
                    <a16:creationId xmlns:a16="http://schemas.microsoft.com/office/drawing/2014/main" id="{DBDF2ECD-38B2-1B44-47B3-1DC680F66891}"/>
                  </a:ext>
                </a:extLst>
              </p:cNvPr>
              <p:cNvSpPr/>
              <p:nvPr/>
            </p:nvSpPr>
            <p:spPr>
              <a:xfrm>
                <a:off x="3375484" y="4176700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36" name="Oval 12">
              <a:extLst>
                <a:ext uri="{FF2B5EF4-FFF2-40B4-BE49-F238E27FC236}">
                  <a16:creationId xmlns:a16="http://schemas.microsoft.com/office/drawing/2014/main" id="{724CA5F9-EB81-A7F6-0DC9-C7964CB9EC65}"/>
                </a:ext>
              </a:extLst>
            </p:cNvPr>
            <p:cNvSpPr/>
            <p:nvPr/>
          </p:nvSpPr>
          <p:spPr>
            <a:xfrm>
              <a:off x="435640" y="4221088"/>
              <a:ext cx="1609980" cy="427612"/>
            </a:xfrm>
            <a:custGeom>
              <a:avLst/>
              <a:gdLst/>
              <a:ahLst/>
              <a:cxnLst/>
              <a:rect l="l" t="t" r="r" b="b"/>
              <a:pathLst>
                <a:path w="1534063" h="407449">
                  <a:moveTo>
                    <a:pt x="767031" y="0"/>
                  </a:moveTo>
                  <a:cubicBezTo>
                    <a:pt x="1137209" y="0"/>
                    <a:pt x="1448077" y="173138"/>
                    <a:pt x="1534063" y="407449"/>
                  </a:cubicBezTo>
                  <a:lnTo>
                    <a:pt x="0" y="407449"/>
                  </a:lnTo>
                  <a:cubicBezTo>
                    <a:pt x="85986" y="173138"/>
                    <a:pt x="396854" y="0"/>
                    <a:pt x="76703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" name="Rounded Rectangle 14">
              <a:extLst>
                <a:ext uri="{FF2B5EF4-FFF2-40B4-BE49-F238E27FC236}">
                  <a16:creationId xmlns:a16="http://schemas.microsoft.com/office/drawing/2014/main" id="{F9F3FB2D-EFFF-A064-EE1F-B705053B42A3}"/>
                </a:ext>
              </a:extLst>
            </p:cNvPr>
            <p:cNvSpPr/>
            <p:nvPr/>
          </p:nvSpPr>
          <p:spPr>
            <a:xfrm rot="19800000">
              <a:off x="2606212" y="1308732"/>
              <a:ext cx="933074" cy="864136"/>
            </a:xfrm>
            <a:custGeom>
              <a:avLst/>
              <a:gdLst/>
              <a:ahLst/>
              <a:cxnLst/>
              <a:rect l="l" t="t" r="r" b="b"/>
              <a:pathLst>
                <a:path w="4593188" h="2986373">
                  <a:moveTo>
                    <a:pt x="1308312" y="0"/>
                  </a:moveTo>
                  <a:lnTo>
                    <a:pt x="3212995" y="0"/>
                  </a:lnTo>
                  <a:cubicBezTo>
                    <a:pt x="3328954" y="0"/>
                    <a:pt x="3422957" y="94003"/>
                    <a:pt x="3422957" y="209962"/>
                  </a:cubicBezTo>
                  <a:lnTo>
                    <a:pt x="3422957" y="967743"/>
                  </a:lnTo>
                  <a:lnTo>
                    <a:pt x="3424105" y="967743"/>
                  </a:lnTo>
                  <a:lnTo>
                    <a:pt x="4593188" y="2964572"/>
                  </a:lnTo>
                  <a:lnTo>
                    <a:pt x="0" y="2986373"/>
                  </a:lnTo>
                  <a:lnTo>
                    <a:pt x="1092932" y="967743"/>
                  </a:lnTo>
                  <a:lnTo>
                    <a:pt x="1098350" y="967743"/>
                  </a:lnTo>
                  <a:lnTo>
                    <a:pt x="1098350" y="209962"/>
                  </a:lnTo>
                  <a:cubicBezTo>
                    <a:pt x="1098350" y="94003"/>
                    <a:pt x="1192353" y="0"/>
                    <a:pt x="13083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6" name="Rectangle 494">
            <a:extLst>
              <a:ext uri="{FF2B5EF4-FFF2-40B4-BE49-F238E27FC236}">
                <a16:creationId xmlns:a16="http://schemas.microsoft.com/office/drawing/2014/main" id="{E4A6468D-6DC3-F459-EF4F-4248FC0EE5E6}"/>
              </a:ext>
            </a:extLst>
          </p:cNvPr>
          <p:cNvSpPr/>
          <p:nvPr/>
        </p:nvSpPr>
        <p:spPr>
          <a:xfrm>
            <a:off x="1527956" y="1270978"/>
            <a:ext cx="5042219" cy="928050"/>
          </a:xfrm>
          <a:prstGeom prst="rect">
            <a:avLst/>
          </a:prstGeom>
          <a:solidFill>
            <a:srgbClr val="30295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5925FB3-A391-CF39-21FF-474BF11F8519}"/>
              </a:ext>
            </a:extLst>
          </p:cNvPr>
          <p:cNvSpPr txBox="1"/>
          <p:nvPr/>
        </p:nvSpPr>
        <p:spPr>
          <a:xfrm>
            <a:off x="1681569" y="1297838"/>
            <a:ext cx="44144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MVĮ, investuojančios į pažangiajai specializacijai, pramonės pertvarkai ir verslumui reikalingų įgūdžių ugdymą</a:t>
            </a:r>
            <a:endParaRPr lang="en-GB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A5B5418-430C-C3D2-3CBC-94AD6C9B33B8}"/>
              </a:ext>
            </a:extLst>
          </p:cNvPr>
          <p:cNvSpPr txBox="1"/>
          <p:nvPr/>
        </p:nvSpPr>
        <p:spPr>
          <a:xfrm>
            <a:off x="67292" y="1683018"/>
            <a:ext cx="1477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Produkto rodikliai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8D5EB9A-EAF4-4E06-A4CD-2E36A0B07E69}"/>
              </a:ext>
            </a:extLst>
          </p:cNvPr>
          <p:cNvSpPr txBox="1"/>
          <p:nvPr/>
        </p:nvSpPr>
        <p:spPr>
          <a:xfrm>
            <a:off x="86518" y="3582280"/>
            <a:ext cx="14772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b="1">
                <a:solidFill>
                  <a:srgbClr val="3029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Rezultato rodikliai</a:t>
            </a:r>
          </a:p>
        </p:txBody>
      </p:sp>
      <p:sp>
        <p:nvSpPr>
          <p:cNvPr id="77" name="Rectangle 494">
            <a:extLst>
              <a:ext uri="{FF2B5EF4-FFF2-40B4-BE49-F238E27FC236}">
                <a16:creationId xmlns:a16="http://schemas.microsoft.com/office/drawing/2014/main" id="{35954ED2-A051-220E-020B-3122142E7B2D}"/>
              </a:ext>
            </a:extLst>
          </p:cNvPr>
          <p:cNvSpPr/>
          <p:nvPr/>
        </p:nvSpPr>
        <p:spPr>
          <a:xfrm>
            <a:off x="1546937" y="3544372"/>
            <a:ext cx="5196878" cy="2042650"/>
          </a:xfrm>
          <a:prstGeom prst="rect">
            <a:avLst/>
          </a:prstGeom>
          <a:solidFill>
            <a:srgbClr val="30295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lt-LT" altLang="ko-KR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MVĮ darbuotojai, baigę mokymą, skirtą pažangiajai specializacijai, pramonės pertvarkai ir verslumui reikalingiems įgūdžiams ugdyti (pagal įgūdžių rūšį: techniniai, valdymo, verslumo, ekologijos, kiti)</a:t>
            </a:r>
            <a:endParaRPr lang="ko-KR" altLang="en-US" sz="16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87" name="Arrow27" descr="{&quot;Key&quot;:&quot;POWER_USER_SHAPE_ICON&quot;,&quot;Value&quot;:&quot;POWER_USER_SHAPE_ICON_STYLE_1&quot;}">
            <a:extLst>
              <a:ext uri="{FF2B5EF4-FFF2-40B4-BE49-F238E27FC236}">
                <a16:creationId xmlns:a16="http://schemas.microsoft.com/office/drawing/2014/main" id="{23F1F2CD-B5BA-5C6F-FA26-D22338E9DB41}"/>
              </a:ext>
            </a:extLst>
          </p:cNvPr>
          <p:cNvSpPr>
            <a:spLocks noChangeAspect="1"/>
          </p:cNvSpPr>
          <p:nvPr/>
        </p:nvSpPr>
        <p:spPr>
          <a:xfrm rot="2700000">
            <a:off x="6801948" y="1407910"/>
            <a:ext cx="543815" cy="542925"/>
          </a:xfrm>
          <a:custGeom>
            <a:avLst/>
            <a:gdLst>
              <a:gd name="connsiteX0" fmla="*/ 452467 w 1234992"/>
              <a:gd name="connsiteY0" fmla="*/ 41055 h 1232971"/>
              <a:gd name="connsiteX1" fmla="*/ 543917 w 1234992"/>
              <a:gd name="connsiteY1" fmla="*/ 3175 h 1232971"/>
              <a:gd name="connsiteX2" fmla="*/ 1087323 w 1234992"/>
              <a:gd name="connsiteY2" fmla="*/ 3175 h 1232971"/>
              <a:gd name="connsiteX3" fmla="*/ 1103642 w 1234992"/>
              <a:gd name="connsiteY3" fmla="*/ 0 h 1232971"/>
              <a:gd name="connsiteX4" fmla="*/ 1195092 w 1234992"/>
              <a:gd name="connsiteY4" fmla="*/ 37879 h 1232971"/>
              <a:gd name="connsiteX5" fmla="*/ 1223502 w 1234992"/>
              <a:gd name="connsiteY5" fmla="*/ 80662 h 1232971"/>
              <a:gd name="connsiteX6" fmla="*/ 1224251 w 1234992"/>
              <a:gd name="connsiteY6" fmla="*/ 84512 h 1232971"/>
              <a:gd name="connsiteX7" fmla="*/ 1224829 w 1234992"/>
              <a:gd name="connsiteY7" fmla="*/ 85369 h 1232971"/>
              <a:gd name="connsiteX8" fmla="*/ 1234992 w 1234992"/>
              <a:gd name="connsiteY8" fmla="*/ 135710 h 1232971"/>
              <a:gd name="connsiteX9" fmla="*/ 1234992 w 1234992"/>
              <a:gd name="connsiteY9" fmla="*/ 694250 h 1232971"/>
              <a:gd name="connsiteX10" fmla="*/ 1105662 w 1234992"/>
              <a:gd name="connsiteY10" fmla="*/ 823580 h 1232971"/>
              <a:gd name="connsiteX11" fmla="*/ 976332 w 1234992"/>
              <a:gd name="connsiteY11" fmla="*/ 694250 h 1232971"/>
              <a:gd name="connsiteX12" fmla="*/ 976332 w 1234992"/>
              <a:gd name="connsiteY12" fmla="*/ 439540 h 1232971"/>
              <a:gd name="connsiteX13" fmla="*/ 220780 w 1234992"/>
              <a:gd name="connsiteY13" fmla="*/ 1195091 h 1232971"/>
              <a:gd name="connsiteX14" fmla="*/ 37880 w 1234992"/>
              <a:gd name="connsiteY14" fmla="*/ 1195091 h 1232971"/>
              <a:gd name="connsiteX15" fmla="*/ 37880 w 1234992"/>
              <a:gd name="connsiteY15" fmla="*/ 1012191 h 1232971"/>
              <a:gd name="connsiteX16" fmla="*/ 788236 w 1234992"/>
              <a:gd name="connsiteY16" fmla="*/ 261835 h 1232971"/>
              <a:gd name="connsiteX17" fmla="*/ 543917 w 1234992"/>
              <a:gd name="connsiteY17" fmla="*/ 261835 h 1232971"/>
              <a:gd name="connsiteX18" fmla="*/ 414587 w 1234992"/>
              <a:gd name="connsiteY18" fmla="*/ 132505 h 1232971"/>
              <a:gd name="connsiteX19" fmla="*/ 452467 w 1234992"/>
              <a:gd name="connsiteY19" fmla="*/ 41055 h 123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34992" h="1232971">
                <a:moveTo>
                  <a:pt x="452467" y="41055"/>
                </a:moveTo>
                <a:cubicBezTo>
                  <a:pt x="475871" y="17651"/>
                  <a:pt x="508204" y="3175"/>
                  <a:pt x="543917" y="3175"/>
                </a:cubicBezTo>
                <a:lnTo>
                  <a:pt x="1087323" y="3175"/>
                </a:lnTo>
                <a:lnTo>
                  <a:pt x="1103642" y="0"/>
                </a:lnTo>
                <a:cubicBezTo>
                  <a:pt x="1136740" y="-1"/>
                  <a:pt x="1169839" y="12626"/>
                  <a:pt x="1195092" y="37879"/>
                </a:cubicBezTo>
                <a:cubicBezTo>
                  <a:pt x="1207719" y="50506"/>
                  <a:pt x="1217188" y="65094"/>
                  <a:pt x="1223502" y="80662"/>
                </a:cubicBezTo>
                <a:lnTo>
                  <a:pt x="1224251" y="84512"/>
                </a:lnTo>
                <a:lnTo>
                  <a:pt x="1224829" y="85369"/>
                </a:lnTo>
                <a:cubicBezTo>
                  <a:pt x="1231373" y="100842"/>
                  <a:pt x="1234992" y="117853"/>
                  <a:pt x="1234992" y="135710"/>
                </a:cubicBezTo>
                <a:lnTo>
                  <a:pt x="1234992" y="694250"/>
                </a:lnTo>
                <a:cubicBezTo>
                  <a:pt x="1234992" y="765677"/>
                  <a:pt x="1177089" y="823580"/>
                  <a:pt x="1105662" y="823580"/>
                </a:cubicBezTo>
                <a:cubicBezTo>
                  <a:pt x="1034235" y="823580"/>
                  <a:pt x="976332" y="765677"/>
                  <a:pt x="976332" y="694250"/>
                </a:cubicBezTo>
                <a:lnTo>
                  <a:pt x="976332" y="439540"/>
                </a:lnTo>
                <a:lnTo>
                  <a:pt x="220780" y="1195091"/>
                </a:lnTo>
                <a:cubicBezTo>
                  <a:pt x="170274" y="1245598"/>
                  <a:pt x="88386" y="1245598"/>
                  <a:pt x="37880" y="1195091"/>
                </a:cubicBezTo>
                <a:cubicBezTo>
                  <a:pt x="-12627" y="1144585"/>
                  <a:pt x="-12627" y="1062698"/>
                  <a:pt x="37880" y="1012191"/>
                </a:cubicBezTo>
                <a:lnTo>
                  <a:pt x="788236" y="261835"/>
                </a:lnTo>
                <a:lnTo>
                  <a:pt x="543917" y="261835"/>
                </a:lnTo>
                <a:cubicBezTo>
                  <a:pt x="472490" y="261835"/>
                  <a:pt x="414587" y="203932"/>
                  <a:pt x="414587" y="132505"/>
                </a:cubicBezTo>
                <a:cubicBezTo>
                  <a:pt x="414587" y="96792"/>
                  <a:pt x="429063" y="64459"/>
                  <a:pt x="452467" y="41055"/>
                </a:cubicBezTo>
                <a:close/>
              </a:path>
            </a:pathLst>
          </a:custGeom>
          <a:noFill/>
          <a:ln w="19050">
            <a:solidFill>
              <a:srgbClr val="302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Arrow27" descr="{&quot;Key&quot;:&quot;POWER_USER_SHAPE_ICON&quot;,&quot;Value&quot;:&quot;POWER_USER_SHAPE_ICON_STYLE_1&quot;}">
            <a:extLst>
              <a:ext uri="{FF2B5EF4-FFF2-40B4-BE49-F238E27FC236}">
                <a16:creationId xmlns:a16="http://schemas.microsoft.com/office/drawing/2014/main" id="{D7758507-0C2A-B6EB-385A-A48127A56D61}"/>
              </a:ext>
            </a:extLst>
          </p:cNvPr>
          <p:cNvSpPr>
            <a:spLocks noChangeAspect="1"/>
          </p:cNvSpPr>
          <p:nvPr/>
        </p:nvSpPr>
        <p:spPr>
          <a:xfrm rot="2700000">
            <a:off x="6920266" y="4294234"/>
            <a:ext cx="543815" cy="542925"/>
          </a:xfrm>
          <a:custGeom>
            <a:avLst/>
            <a:gdLst>
              <a:gd name="connsiteX0" fmla="*/ 452467 w 1234992"/>
              <a:gd name="connsiteY0" fmla="*/ 41055 h 1232971"/>
              <a:gd name="connsiteX1" fmla="*/ 543917 w 1234992"/>
              <a:gd name="connsiteY1" fmla="*/ 3175 h 1232971"/>
              <a:gd name="connsiteX2" fmla="*/ 1087323 w 1234992"/>
              <a:gd name="connsiteY2" fmla="*/ 3175 h 1232971"/>
              <a:gd name="connsiteX3" fmla="*/ 1103642 w 1234992"/>
              <a:gd name="connsiteY3" fmla="*/ 0 h 1232971"/>
              <a:gd name="connsiteX4" fmla="*/ 1195092 w 1234992"/>
              <a:gd name="connsiteY4" fmla="*/ 37879 h 1232971"/>
              <a:gd name="connsiteX5" fmla="*/ 1223502 w 1234992"/>
              <a:gd name="connsiteY5" fmla="*/ 80662 h 1232971"/>
              <a:gd name="connsiteX6" fmla="*/ 1224251 w 1234992"/>
              <a:gd name="connsiteY6" fmla="*/ 84512 h 1232971"/>
              <a:gd name="connsiteX7" fmla="*/ 1224829 w 1234992"/>
              <a:gd name="connsiteY7" fmla="*/ 85369 h 1232971"/>
              <a:gd name="connsiteX8" fmla="*/ 1234992 w 1234992"/>
              <a:gd name="connsiteY8" fmla="*/ 135710 h 1232971"/>
              <a:gd name="connsiteX9" fmla="*/ 1234992 w 1234992"/>
              <a:gd name="connsiteY9" fmla="*/ 694250 h 1232971"/>
              <a:gd name="connsiteX10" fmla="*/ 1105662 w 1234992"/>
              <a:gd name="connsiteY10" fmla="*/ 823580 h 1232971"/>
              <a:gd name="connsiteX11" fmla="*/ 976332 w 1234992"/>
              <a:gd name="connsiteY11" fmla="*/ 694250 h 1232971"/>
              <a:gd name="connsiteX12" fmla="*/ 976332 w 1234992"/>
              <a:gd name="connsiteY12" fmla="*/ 439540 h 1232971"/>
              <a:gd name="connsiteX13" fmla="*/ 220780 w 1234992"/>
              <a:gd name="connsiteY13" fmla="*/ 1195091 h 1232971"/>
              <a:gd name="connsiteX14" fmla="*/ 37880 w 1234992"/>
              <a:gd name="connsiteY14" fmla="*/ 1195091 h 1232971"/>
              <a:gd name="connsiteX15" fmla="*/ 37880 w 1234992"/>
              <a:gd name="connsiteY15" fmla="*/ 1012191 h 1232971"/>
              <a:gd name="connsiteX16" fmla="*/ 788236 w 1234992"/>
              <a:gd name="connsiteY16" fmla="*/ 261835 h 1232971"/>
              <a:gd name="connsiteX17" fmla="*/ 543917 w 1234992"/>
              <a:gd name="connsiteY17" fmla="*/ 261835 h 1232971"/>
              <a:gd name="connsiteX18" fmla="*/ 414587 w 1234992"/>
              <a:gd name="connsiteY18" fmla="*/ 132505 h 1232971"/>
              <a:gd name="connsiteX19" fmla="*/ 452467 w 1234992"/>
              <a:gd name="connsiteY19" fmla="*/ 41055 h 123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34992" h="1232971">
                <a:moveTo>
                  <a:pt x="452467" y="41055"/>
                </a:moveTo>
                <a:cubicBezTo>
                  <a:pt x="475871" y="17651"/>
                  <a:pt x="508204" y="3175"/>
                  <a:pt x="543917" y="3175"/>
                </a:cubicBezTo>
                <a:lnTo>
                  <a:pt x="1087323" y="3175"/>
                </a:lnTo>
                <a:lnTo>
                  <a:pt x="1103642" y="0"/>
                </a:lnTo>
                <a:cubicBezTo>
                  <a:pt x="1136740" y="-1"/>
                  <a:pt x="1169839" y="12626"/>
                  <a:pt x="1195092" y="37879"/>
                </a:cubicBezTo>
                <a:cubicBezTo>
                  <a:pt x="1207719" y="50506"/>
                  <a:pt x="1217188" y="65094"/>
                  <a:pt x="1223502" y="80662"/>
                </a:cubicBezTo>
                <a:lnTo>
                  <a:pt x="1224251" y="84512"/>
                </a:lnTo>
                <a:lnTo>
                  <a:pt x="1224829" y="85369"/>
                </a:lnTo>
                <a:cubicBezTo>
                  <a:pt x="1231373" y="100842"/>
                  <a:pt x="1234992" y="117853"/>
                  <a:pt x="1234992" y="135710"/>
                </a:cubicBezTo>
                <a:lnTo>
                  <a:pt x="1234992" y="694250"/>
                </a:lnTo>
                <a:cubicBezTo>
                  <a:pt x="1234992" y="765677"/>
                  <a:pt x="1177089" y="823580"/>
                  <a:pt x="1105662" y="823580"/>
                </a:cubicBezTo>
                <a:cubicBezTo>
                  <a:pt x="1034235" y="823580"/>
                  <a:pt x="976332" y="765677"/>
                  <a:pt x="976332" y="694250"/>
                </a:cubicBezTo>
                <a:lnTo>
                  <a:pt x="976332" y="439540"/>
                </a:lnTo>
                <a:lnTo>
                  <a:pt x="220780" y="1195091"/>
                </a:lnTo>
                <a:cubicBezTo>
                  <a:pt x="170274" y="1245598"/>
                  <a:pt x="88386" y="1245598"/>
                  <a:pt x="37880" y="1195091"/>
                </a:cubicBezTo>
                <a:cubicBezTo>
                  <a:pt x="-12627" y="1144585"/>
                  <a:pt x="-12627" y="1062698"/>
                  <a:pt x="37880" y="1012191"/>
                </a:cubicBezTo>
                <a:lnTo>
                  <a:pt x="788236" y="261835"/>
                </a:lnTo>
                <a:lnTo>
                  <a:pt x="543917" y="261835"/>
                </a:lnTo>
                <a:cubicBezTo>
                  <a:pt x="472490" y="261835"/>
                  <a:pt x="414587" y="203932"/>
                  <a:pt x="414587" y="132505"/>
                </a:cubicBezTo>
                <a:cubicBezTo>
                  <a:pt x="414587" y="96792"/>
                  <a:pt x="429063" y="64459"/>
                  <a:pt x="452467" y="41055"/>
                </a:cubicBezTo>
                <a:close/>
              </a:path>
            </a:pathLst>
          </a:custGeom>
          <a:noFill/>
          <a:ln w="19050">
            <a:solidFill>
              <a:srgbClr val="302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494">
            <a:extLst>
              <a:ext uri="{FF2B5EF4-FFF2-40B4-BE49-F238E27FC236}">
                <a16:creationId xmlns:a16="http://schemas.microsoft.com/office/drawing/2014/main" id="{63907C99-F78A-F19C-BE9F-6AABB89378D1}"/>
              </a:ext>
            </a:extLst>
          </p:cNvPr>
          <p:cNvSpPr/>
          <p:nvPr/>
        </p:nvSpPr>
        <p:spPr>
          <a:xfrm>
            <a:off x="7602055" y="1200785"/>
            <a:ext cx="4392759" cy="1128564"/>
          </a:xfrm>
          <a:prstGeom prst="rect">
            <a:avLst/>
          </a:prstGeom>
          <a:solidFill>
            <a:srgbClr val="EEE73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lt-LT" altLang="ko-KR" sz="1600" dirty="0">
                <a:solidFill>
                  <a:srgbClr val="302757"/>
                </a:solidFill>
                <a:latin typeface="Verdana"/>
                <a:ea typeface="Verdana"/>
              </a:rPr>
              <a:t>Rodiklių reikšmės pasiekiamos </a:t>
            </a:r>
            <a:r>
              <a:rPr lang="lt-LT" altLang="ko-KR" sz="1600" b="1" dirty="0">
                <a:solidFill>
                  <a:srgbClr val="302757"/>
                </a:solidFill>
                <a:latin typeface="Verdana"/>
                <a:ea typeface="Verdana"/>
              </a:rPr>
              <a:t>projekto įgyvendinimo pabaigoje, atsiskaitoma su galutine veiklos ataskaita</a:t>
            </a:r>
            <a:endParaRPr lang="lt-LT" sz="1600" b="1" dirty="0">
              <a:solidFill>
                <a:srgbClr val="302757"/>
              </a:solidFill>
              <a:effectLst/>
              <a:latin typeface="Verdana"/>
              <a:ea typeface="Verdana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4CA87A47-D747-1D7D-485A-6AA1FEC5F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109" y="99887"/>
            <a:ext cx="5405656" cy="886242"/>
          </a:xfrm>
        </p:spPr>
        <p:txBody>
          <a:bodyPr/>
          <a:lstStyle/>
          <a:p>
            <a:r>
              <a:rPr lang="lt-LT" b="1"/>
              <a:t>Stebėsenos rodikliai</a:t>
            </a:r>
            <a:endParaRPr lang="en-US" b="1"/>
          </a:p>
        </p:txBody>
      </p:sp>
      <p:sp>
        <p:nvSpPr>
          <p:cNvPr id="12" name="Rectangle 494">
            <a:extLst>
              <a:ext uri="{FF2B5EF4-FFF2-40B4-BE49-F238E27FC236}">
                <a16:creationId xmlns:a16="http://schemas.microsoft.com/office/drawing/2014/main" id="{554B9A92-F90D-11B7-187E-BD72D2EAA1FB}"/>
              </a:ext>
            </a:extLst>
          </p:cNvPr>
          <p:cNvSpPr/>
          <p:nvPr/>
        </p:nvSpPr>
        <p:spPr>
          <a:xfrm>
            <a:off x="7576395" y="2784051"/>
            <a:ext cx="4392759" cy="2816157"/>
          </a:xfrm>
          <a:prstGeom prst="rect">
            <a:avLst/>
          </a:prstGeom>
          <a:solidFill>
            <a:srgbClr val="EEE73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lt-LT" altLang="ko-KR" sz="1600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Rodiklio siekiama </a:t>
            </a:r>
            <a:r>
              <a:rPr lang="lt-LT" altLang="ko-KR" sz="1600" b="1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 įgyvendinimo metu, galutinai atsiskaitoma su galutine veiklos ataskaita</a:t>
            </a:r>
            <a:r>
              <a:rPr lang="lt-LT" altLang="ko-KR" sz="1600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r>
              <a:rPr lang="lt-LT" altLang="ko-KR" sz="1600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Pasirenkami ir </a:t>
            </a:r>
            <a:r>
              <a:rPr lang="lt-LT" altLang="ko-KR" sz="1600" dirty="0" err="1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subrodikliai</a:t>
            </a:r>
            <a:r>
              <a:rPr lang="lt-LT" altLang="ko-KR" sz="1600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pagal įgūdžių rūšis (techniniai, valdymo, verslumo, ekologijos, kiti).</a:t>
            </a:r>
          </a:p>
          <a:p>
            <a:r>
              <a:rPr lang="lt-LT" altLang="ko-KR" sz="1600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MVĮ darbuotojas gali dalyvauti keliuose mokymuose ir bus įtrauktas į kelis </a:t>
            </a:r>
            <a:r>
              <a:rPr lang="lt-LT" altLang="ko-KR" sz="1600" dirty="0" err="1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subrodiklius</a:t>
            </a:r>
            <a:r>
              <a:rPr lang="lt-LT" altLang="ko-KR" sz="1600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todėl </a:t>
            </a:r>
            <a:r>
              <a:rPr lang="lt-LT" altLang="ko-KR" sz="1600" dirty="0" err="1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subrodiklių</a:t>
            </a:r>
            <a:r>
              <a:rPr lang="lt-LT" altLang="ko-KR" sz="1600" dirty="0">
                <a:solidFill>
                  <a:srgbClr val="3027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suma nebūtinai sutaps su pagrindiniu rodikliu.</a:t>
            </a:r>
          </a:p>
        </p:txBody>
      </p:sp>
      <p:sp>
        <p:nvSpPr>
          <p:cNvPr id="3" name="Stačiakampis 2">
            <a:extLst>
              <a:ext uri="{FF2B5EF4-FFF2-40B4-BE49-F238E27FC236}">
                <a16:creationId xmlns:a16="http://schemas.microsoft.com/office/drawing/2014/main" id="{A99F2A7C-CA37-1A18-F1D7-70FC43068E97}"/>
              </a:ext>
            </a:extLst>
          </p:cNvPr>
          <p:cNvSpPr/>
          <p:nvPr/>
        </p:nvSpPr>
        <p:spPr>
          <a:xfrm>
            <a:off x="431638" y="6245156"/>
            <a:ext cx="10978483" cy="51295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Verdana" panose="020B0604030504040204" pitchFamily="34" charset="0"/>
                <a:ea typeface="Verdana" panose="020B0604030504040204" pitchFamily="34" charset="0"/>
              </a:rPr>
              <a:t>Projekto vykdytojas </a:t>
            </a:r>
            <a:r>
              <a:rPr lang="lt-LT" sz="1600" b="1" dirty="0">
                <a:latin typeface="Verdana" panose="020B0604030504040204" pitchFamily="34" charset="0"/>
                <a:ea typeface="Verdana" panose="020B0604030504040204" pitchFamily="34" charset="0"/>
              </a:rPr>
              <a:t>turi apmokyti numatytą darbuotojų skaičių</a:t>
            </a:r>
            <a:r>
              <a:rPr lang="lt-LT" sz="1600" dirty="0">
                <a:latin typeface="Verdana" panose="020B0604030504040204" pitchFamily="34" charset="0"/>
                <a:ea typeface="Verdana" panose="020B0604030504040204" pitchFamily="34" charset="0"/>
              </a:rPr>
              <a:t>, nes priešingu atveju nepasiekus rodiklių gali mažėti finansavimas arba grąžinamos visos lėšos.</a:t>
            </a:r>
          </a:p>
        </p:txBody>
      </p:sp>
    </p:spTree>
    <p:extLst>
      <p:ext uri="{BB962C8B-B14F-4D97-AF65-F5344CB8AC3E}">
        <p14:creationId xmlns:p14="http://schemas.microsoft.com/office/powerpoint/2010/main" val="985030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DBA42AC-416E-48F7-B8AD-1520555D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6836" y="2045905"/>
            <a:ext cx="4811843" cy="3241938"/>
          </a:xfrm>
        </p:spPr>
        <p:txBody>
          <a:bodyPr>
            <a:normAutofit/>
          </a:bodyPr>
          <a:lstStyle/>
          <a:p>
            <a:r>
              <a:rPr lang="lt-LT" sz="2400" b="1" dirty="0"/>
              <a:t>Visi nukrypimai </a:t>
            </a:r>
            <a:r>
              <a:rPr lang="lt-LT" sz="2400" dirty="0"/>
              <a:t>nuo planuoto projekto įgyvendinimo </a:t>
            </a:r>
            <a:r>
              <a:rPr lang="lt-LT" sz="2400" b="1" dirty="0"/>
              <a:t>turi būti suderinti su Inovacijų agentūra.</a:t>
            </a:r>
            <a:br>
              <a:rPr lang="lt-LT" sz="2400" b="1" dirty="0"/>
            </a:br>
            <a:br>
              <a:rPr lang="lt-LT" sz="2400" b="1" dirty="0"/>
            </a:br>
            <a:r>
              <a:rPr lang="lt-LT" sz="2400" dirty="0"/>
              <a:t>Pakeitimų</a:t>
            </a:r>
            <a:r>
              <a:rPr lang="lt-LT" sz="2400" b="1" dirty="0"/>
              <a:t> poreikis </a:t>
            </a:r>
            <a:r>
              <a:rPr lang="lt-LT" sz="2400" dirty="0"/>
              <a:t>turi būti </a:t>
            </a:r>
            <a:r>
              <a:rPr lang="lt-LT" sz="2400" b="1" dirty="0"/>
              <a:t>pagrįstas.</a:t>
            </a:r>
            <a:endParaRPr lang="lt-LT" dirty="0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90D23271-31B9-9623-5EAD-66ECFF30F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320" y="1327360"/>
            <a:ext cx="5976515" cy="5310507"/>
          </a:xfrm>
        </p:spPr>
        <p:txBody>
          <a:bodyPr>
            <a:normAutofit fontScale="92500"/>
          </a:bodyPr>
          <a:lstStyle/>
          <a:p>
            <a:pPr algn="just">
              <a:buClr>
                <a:schemeClr val="accent2"/>
              </a:buClr>
            </a:pPr>
            <a:r>
              <a:rPr lang="lt-LT" sz="1800" b="1" dirty="0">
                <a:solidFill>
                  <a:schemeClr val="accent2"/>
                </a:solidFill>
              </a:rPr>
              <a:t>Projekto vykdytojai privalo informuoti Inovacijų agentūrą</a:t>
            </a:r>
            <a:r>
              <a:rPr lang="en-US" sz="1800" b="1" dirty="0">
                <a:solidFill>
                  <a:schemeClr val="accent2"/>
                </a:solidFill>
              </a:rPr>
              <a:t> </a:t>
            </a:r>
            <a:r>
              <a:rPr lang="lt-LT" sz="1800" b="1" dirty="0">
                <a:solidFill>
                  <a:schemeClr val="accent2"/>
                </a:solidFill>
              </a:rPr>
              <a:t>apie pasikeitimus, susijusius su projekto įgyvendinimu:</a:t>
            </a:r>
            <a:endParaRPr lang="en-US" sz="1800" b="1" dirty="0">
              <a:solidFill>
                <a:schemeClr val="accent2"/>
              </a:solidFill>
            </a:endParaRPr>
          </a:p>
          <a:p>
            <a:pPr algn="just">
              <a:buClr>
                <a:schemeClr val="accent2"/>
              </a:buClr>
            </a:pPr>
            <a:endParaRPr lang="en-US" sz="1000" b="1" dirty="0">
              <a:solidFill>
                <a:schemeClr val="accent2"/>
              </a:solidFill>
            </a:endParaRP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lt-LT" sz="1800" dirty="0">
                <a:solidFill>
                  <a:schemeClr val="accent2"/>
                </a:solidFill>
              </a:rPr>
              <a:t>Projekto įgyvendinimo laikotarpi</a:t>
            </a:r>
            <a:r>
              <a:rPr lang="en-US" sz="1800" dirty="0">
                <a:solidFill>
                  <a:schemeClr val="accent2"/>
                </a:solidFill>
              </a:rPr>
              <a:t>o</a:t>
            </a:r>
            <a:r>
              <a:rPr lang="lt-LT" sz="1800" dirty="0">
                <a:solidFill>
                  <a:schemeClr val="accent2"/>
                </a:solidFill>
              </a:rPr>
              <a:t> pratęsima</a:t>
            </a:r>
            <a:r>
              <a:rPr lang="en-US" sz="1800" dirty="0">
                <a:solidFill>
                  <a:schemeClr val="accent2"/>
                </a:solidFill>
              </a:rPr>
              <a:t>s;</a:t>
            </a:r>
            <a:endParaRPr lang="lt-LT" sz="1800" dirty="0">
              <a:solidFill>
                <a:schemeClr val="accent2"/>
              </a:solidFill>
            </a:endParaRP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lt-LT" sz="1800" dirty="0">
                <a:solidFill>
                  <a:schemeClr val="accent2"/>
                </a:solidFill>
              </a:rPr>
              <a:t>Mažinamos projekto sutartyje nustatytos projekto stebėsenos rodiklių reikšmės</a:t>
            </a:r>
            <a:r>
              <a:rPr lang="en-US" sz="1800" dirty="0">
                <a:solidFill>
                  <a:schemeClr val="accent2"/>
                </a:solidFill>
              </a:rPr>
              <a:t>;</a:t>
            </a:r>
            <a:endParaRPr lang="lt-LT" sz="1800" dirty="0">
              <a:solidFill>
                <a:schemeClr val="accent2"/>
              </a:solidFill>
            </a:endParaRP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lt-LT" sz="1800" dirty="0">
                <a:solidFill>
                  <a:schemeClr val="accent2"/>
                </a:solidFill>
              </a:rPr>
              <a:t>Keičiasi projekto veiklos, turinčios esminę įtaką projekto apimčiai, tikslams ir uždaviniams (keičiasi mokymai, jų apimtis, mokomi asmenys)</a:t>
            </a:r>
            <a:r>
              <a:rPr lang="en-US" sz="1800" dirty="0">
                <a:solidFill>
                  <a:schemeClr val="accent2"/>
                </a:solidFill>
              </a:rPr>
              <a:t>;</a:t>
            </a:r>
            <a:endParaRPr lang="lt-LT" sz="1800" dirty="0">
              <a:solidFill>
                <a:schemeClr val="accent2"/>
              </a:solidFill>
            </a:endParaRP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chemeClr val="accent2"/>
                </a:solidFill>
              </a:rPr>
              <a:t>Keičiasi</a:t>
            </a:r>
            <a:r>
              <a:rPr lang="en-US" sz="1800" dirty="0">
                <a:solidFill>
                  <a:schemeClr val="accent2"/>
                </a:solidFill>
              </a:rPr>
              <a:t> </a:t>
            </a:r>
            <a:r>
              <a:rPr lang="en-US" sz="1800" dirty="0" err="1">
                <a:solidFill>
                  <a:schemeClr val="accent2"/>
                </a:solidFill>
              </a:rPr>
              <a:t>projekto</a:t>
            </a:r>
            <a:r>
              <a:rPr lang="en-US" sz="1800" dirty="0">
                <a:solidFill>
                  <a:schemeClr val="accent2"/>
                </a:solidFill>
              </a:rPr>
              <a:t> </a:t>
            </a:r>
            <a:r>
              <a:rPr lang="en-US" sz="1800" dirty="0" err="1">
                <a:solidFill>
                  <a:schemeClr val="accent2"/>
                </a:solidFill>
              </a:rPr>
              <a:t>įgyvendinimo</a:t>
            </a:r>
            <a:r>
              <a:rPr lang="en-US" sz="1800" dirty="0">
                <a:solidFill>
                  <a:schemeClr val="accent2"/>
                </a:solidFill>
              </a:rPr>
              <a:t> </a:t>
            </a:r>
            <a:r>
              <a:rPr lang="en-US" sz="1800" dirty="0" err="1">
                <a:solidFill>
                  <a:schemeClr val="accent2"/>
                </a:solidFill>
              </a:rPr>
              <a:t>vieta</a:t>
            </a:r>
            <a:r>
              <a:rPr lang="en-US" sz="1800" dirty="0">
                <a:solidFill>
                  <a:schemeClr val="accent2"/>
                </a:solidFill>
              </a:rPr>
              <a:t>;</a:t>
            </a:r>
          </a:p>
          <a:p>
            <a:pPr marL="171450" indent="-171450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800" dirty="0" err="1">
                <a:solidFill>
                  <a:schemeClr val="accent2"/>
                </a:solidFill>
              </a:rPr>
              <a:t>Finansavimo</a:t>
            </a:r>
            <a:r>
              <a:rPr lang="en-US" sz="1800" dirty="0">
                <a:solidFill>
                  <a:schemeClr val="accent2"/>
                </a:solidFill>
              </a:rPr>
              <a:t> </a:t>
            </a:r>
            <a:r>
              <a:rPr lang="en-US" sz="1800" dirty="0" err="1">
                <a:solidFill>
                  <a:schemeClr val="accent2"/>
                </a:solidFill>
              </a:rPr>
              <a:t>šaltinių</a:t>
            </a:r>
            <a:r>
              <a:rPr lang="en-US" sz="1800" dirty="0">
                <a:solidFill>
                  <a:schemeClr val="accent2"/>
                </a:solidFill>
              </a:rPr>
              <a:t>, </a:t>
            </a:r>
            <a:r>
              <a:rPr lang="en-US" sz="1800" dirty="0" err="1">
                <a:solidFill>
                  <a:schemeClr val="accent2"/>
                </a:solidFill>
              </a:rPr>
              <a:t>banko</a:t>
            </a:r>
            <a:r>
              <a:rPr lang="en-US" sz="1800" dirty="0">
                <a:solidFill>
                  <a:schemeClr val="accent2"/>
                </a:solidFill>
              </a:rPr>
              <a:t> </a:t>
            </a:r>
            <a:r>
              <a:rPr lang="en-US" sz="1800" dirty="0" err="1">
                <a:solidFill>
                  <a:schemeClr val="accent2"/>
                </a:solidFill>
              </a:rPr>
              <a:t>sąskaitos</a:t>
            </a:r>
            <a:r>
              <a:rPr lang="en-US" sz="1800" dirty="0">
                <a:solidFill>
                  <a:schemeClr val="accent2"/>
                </a:solidFill>
              </a:rPr>
              <a:t> Nr. </a:t>
            </a:r>
            <a:r>
              <a:rPr lang="en-US" sz="1800" dirty="0" err="1">
                <a:solidFill>
                  <a:schemeClr val="accent2"/>
                </a:solidFill>
              </a:rPr>
              <a:t>pasikeitimas</a:t>
            </a:r>
            <a:r>
              <a:rPr lang="en-US" sz="1800" dirty="0">
                <a:solidFill>
                  <a:schemeClr val="accent2"/>
                </a:solidFill>
              </a:rPr>
              <a:t> </a:t>
            </a:r>
            <a:r>
              <a:rPr lang="en-US" sz="1800" dirty="0" err="1">
                <a:solidFill>
                  <a:schemeClr val="accent2"/>
                </a:solidFill>
              </a:rPr>
              <a:t>ar</a:t>
            </a:r>
            <a:r>
              <a:rPr lang="en-US" sz="1800" dirty="0">
                <a:solidFill>
                  <a:schemeClr val="accent2"/>
                </a:solidFill>
              </a:rPr>
              <a:t> kt.</a:t>
            </a:r>
            <a:endParaRPr lang="lt-LT" sz="1800" dirty="0">
              <a:solidFill>
                <a:schemeClr val="accent2"/>
              </a:solidFill>
            </a:endParaRPr>
          </a:p>
          <a:p>
            <a:pPr>
              <a:buClr>
                <a:schemeClr val="accent2"/>
              </a:buClr>
            </a:pPr>
            <a:endParaRPr lang="en-US" sz="1600" dirty="0">
              <a:solidFill>
                <a:schemeClr val="accent2"/>
              </a:solidFill>
            </a:endParaRP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lt-LT" sz="1600" dirty="0">
              <a:solidFill>
                <a:schemeClr val="accent2"/>
              </a:solidFill>
            </a:endParaRPr>
          </a:p>
        </p:txBody>
      </p:sp>
      <p:sp>
        <p:nvSpPr>
          <p:cNvPr id="5" name="Stačiakampis 4">
            <a:extLst>
              <a:ext uri="{FF2B5EF4-FFF2-40B4-BE49-F238E27FC236}">
                <a16:creationId xmlns:a16="http://schemas.microsoft.com/office/drawing/2014/main" id="{AC784F8A-0137-7EFC-4E96-4F1EF1E1AE80}"/>
              </a:ext>
            </a:extLst>
          </p:cNvPr>
          <p:cNvSpPr/>
          <p:nvPr/>
        </p:nvSpPr>
        <p:spPr>
          <a:xfrm>
            <a:off x="817391" y="117258"/>
            <a:ext cx="5976515" cy="9152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t-LT" sz="3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 sutarties keitimai</a:t>
            </a:r>
          </a:p>
        </p:txBody>
      </p:sp>
    </p:spTree>
    <p:extLst>
      <p:ext uri="{BB962C8B-B14F-4D97-AF65-F5344CB8AC3E}">
        <p14:creationId xmlns:p14="http://schemas.microsoft.com/office/powerpoint/2010/main" val="1283044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B25B95C9-2D78-B534-D734-033E18F9859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9498" y="1020933"/>
            <a:ext cx="5098743" cy="2334826"/>
          </a:xfr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t-LT" sz="2800" b="1" i="0" u="none" strike="noStrike" kern="1200" cap="none" spc="0" normalizeH="0" baseline="0" noProof="0" dirty="0">
              <a:ln>
                <a:noFill/>
              </a:ln>
              <a:solidFill>
                <a:srgbClr val="302757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Tinkamos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finansuoti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išlaidos</a:t>
            </a:r>
            <a:r>
              <a:rPr kumimoji="0" lang="lt-LT" sz="2800" b="1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  <a:r>
              <a:rPr kumimoji="0" lang="lt-LT" sz="1800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(pagal Bendrojo bendrosios išimties reglamento 31 str.)</a:t>
            </a:r>
            <a:endParaRPr lang="lt-LT" sz="2800" dirty="0">
              <a:solidFill>
                <a:srgbClr val="302757"/>
              </a:solidFill>
              <a:cs typeface="Calibri Light" panose="020F0302020204030204" pitchFamily="34" charset="0"/>
              <a:hlinkClick r:id="rId2"/>
            </a:endParaRP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C947C669-BECE-1124-9A04-6FE9E8558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89906" y="408563"/>
            <a:ext cx="5203826" cy="6258568"/>
          </a:xfrm>
        </p:spPr>
        <p:txBody>
          <a:bodyPr>
            <a:normAutofit fontScale="55000" lnSpcReduction="20000"/>
          </a:bodyPr>
          <a:lstStyle/>
          <a:p>
            <a:pPr marL="457200" marR="0" lvl="0" indent="-45720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t-LT" sz="3200" b="1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Mokymų paslaugos </a:t>
            </a:r>
            <a:r>
              <a:rPr kumimoji="0" lang="lt-LT" sz="3200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(su mokymo projektu susijusios konsultacinių paslaugų išlaidos)</a:t>
            </a:r>
          </a:p>
          <a:p>
            <a:pPr marL="457200" marR="0" lvl="0" indent="-45720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t-LT" sz="3200" b="1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Darbo užmokestis </a:t>
            </a:r>
            <a:r>
              <a:rPr kumimoji="0" lang="lt-LT" sz="2900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(</a:t>
            </a:r>
            <a:r>
              <a:rPr kumimoji="0" lang="lt-LT" sz="3300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kai mokytojas yra projekto vykdytojo darbuotojas</a:t>
            </a:r>
            <a:r>
              <a:rPr kumimoji="0" lang="lt-LT" sz="2900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)</a:t>
            </a:r>
          </a:p>
          <a:p>
            <a:pPr marL="457200" marR="0" lvl="0" indent="-45720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t-LT" sz="3200" b="1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Komandiruotės </a:t>
            </a:r>
            <a:r>
              <a:rPr kumimoji="0" lang="lt-LT" sz="3200" i="0" u="none" strike="noStrike" kern="1200" cap="none" spc="0" normalizeH="0" baseline="0" noProof="0" dirty="0">
                <a:ln>
                  <a:noFill/>
                </a:ln>
                <a:solidFill>
                  <a:srgbClr val="05194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(Lietuvoje – mokytojo (įmonės darbuotojo) ir mokomų asmenų; užsienyje – tik mokomų asmenų)</a:t>
            </a:r>
          </a:p>
          <a:p>
            <a:pPr marL="457200" indent="-4572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kumimoji="0" lang="lt-LT" sz="3200" b="1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Medžiagos, reikmenys </a:t>
            </a:r>
            <a:r>
              <a:rPr kumimoji="0" lang="lt-LT" sz="3200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(kai mokymus vykdo pats projekto vykdytojas)</a:t>
            </a:r>
          </a:p>
          <a:p>
            <a:pPr marL="457200" marR="0" lvl="0" indent="-457200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t-LT" sz="3200" b="1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Netiesioginės išlaidos </a:t>
            </a:r>
            <a:r>
              <a:rPr kumimoji="0" lang="lt-LT" sz="3200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(nuomos, administracinės išlaidos ir kt.) – 7 proc. fiksuotoji </a:t>
            </a:r>
            <a:r>
              <a:rPr lang="lt-LT" sz="3200" dirty="0">
                <a:cs typeface="Calibri Light" panose="020F0302020204030204" pitchFamily="34" charset="0"/>
              </a:rPr>
              <a:t>p</a:t>
            </a:r>
            <a:r>
              <a:rPr kumimoji="0" lang="lt-LT" sz="3200" i="0" u="none" strike="noStrike" kern="1200" cap="none" spc="0" normalizeH="0" baseline="0" noProof="0" dirty="0" err="1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rojekto</a:t>
            </a:r>
            <a:r>
              <a:rPr kumimoji="0" lang="lt-LT" sz="3200" i="0" u="none" strike="noStrike" kern="1200" cap="none" spc="0" normalizeH="0" baseline="0" noProof="0" dirty="0">
                <a:ln>
                  <a:noFill/>
                </a:ln>
                <a:solidFill>
                  <a:srgbClr val="30275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išlaidų norma.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lt-LT" sz="3200" b="1" i="0" u="none" strike="noStrike" kern="1200" cap="none" spc="0" normalizeH="0" baseline="0" noProof="0" dirty="0">
              <a:ln>
                <a:noFill/>
              </a:ln>
              <a:solidFill>
                <a:srgbClr val="302757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lt-LT" dirty="0"/>
          </a:p>
          <a:p>
            <a:endParaRPr lang="lt-LT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83D20A-5D5F-000F-FD01-EAA50547C729}"/>
              </a:ext>
            </a:extLst>
          </p:cNvPr>
          <p:cNvSpPr txBox="1"/>
          <p:nvPr/>
        </p:nvSpPr>
        <p:spPr>
          <a:xfrm>
            <a:off x="467241" y="4194927"/>
            <a:ext cx="50194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8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Rekomendacijos dėl projektų išlaidų atitikties Europos Sąjungos fondų reikalavimams |2021-2027 ES investicijų interneto svetainė (</a:t>
            </a:r>
            <a:r>
              <a:rPr lang="lt-LT" sz="1800" dirty="0" err="1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esinvesticijos.lt</a:t>
            </a:r>
            <a:r>
              <a:rPr lang="lt-LT" sz="18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)</a:t>
            </a:r>
            <a:endParaRPr kumimoji="0" lang="lt-LT" sz="1800" i="0" u="none" strike="noStrike" kern="1200" cap="none" spc="0" normalizeH="0" baseline="0" noProof="0" dirty="0">
              <a:ln>
                <a:noFill/>
              </a:ln>
              <a:solidFill>
                <a:srgbClr val="302757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pPr algn="ctr"/>
            <a:endParaRPr lang="lt-LT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489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9B846E8-D02F-D267-0137-DAB6D22C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9872" y="637495"/>
            <a:ext cx="4184189" cy="2324366"/>
          </a:xfrm>
        </p:spPr>
        <p:txBody>
          <a:bodyPr/>
          <a:lstStyle/>
          <a:p>
            <a:r>
              <a:rPr lang="lt-LT" dirty="0"/>
              <a:t>Projekto administravimo ypatumai – mokymų grafikas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459D8B07-0163-7231-3785-083CDC5F413E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1329872" y="3279914"/>
            <a:ext cx="5468493" cy="2940592"/>
          </a:xfrm>
        </p:spPr>
        <p:txBody>
          <a:bodyPr>
            <a:normAutofit lnSpcReduction="10000"/>
          </a:bodyPr>
          <a:lstStyle/>
          <a:p>
            <a:r>
              <a:rPr lang="lt-LT" sz="1600" dirty="0">
                <a:solidFill>
                  <a:schemeClr val="tx1"/>
                </a:solidFill>
              </a:rPr>
              <a:t>Mokymų grafikas teikiamas su pirma veiklos ataskaita (VA), planuojant pirmiems 6 mėn.;</a:t>
            </a:r>
          </a:p>
          <a:p>
            <a:r>
              <a:rPr lang="lt-LT" sz="1600" dirty="0">
                <a:solidFill>
                  <a:schemeClr val="tx1"/>
                </a:solidFill>
              </a:rPr>
              <a:t>Esant nukrypimams nuo mokymų grafiko, DMS žinute informuojamas projektų vadovas ne vėliau kaip likus 2 </a:t>
            </a:r>
            <a:r>
              <a:rPr lang="lt-LT" sz="1600" dirty="0" err="1">
                <a:solidFill>
                  <a:schemeClr val="tx1"/>
                </a:solidFill>
              </a:rPr>
              <a:t>d.d</a:t>
            </a:r>
            <a:r>
              <a:rPr lang="lt-LT" sz="1600" dirty="0">
                <a:solidFill>
                  <a:schemeClr val="tx1"/>
                </a:solidFill>
              </a:rPr>
              <a:t>.;</a:t>
            </a:r>
          </a:p>
          <a:p>
            <a:r>
              <a:rPr lang="lt-LT" sz="1600" dirty="0">
                <a:solidFill>
                  <a:schemeClr val="tx1"/>
                </a:solidFill>
              </a:rPr>
              <a:t>Patikslintas mokymų grafikas teikiamas su VA;</a:t>
            </a:r>
          </a:p>
          <a:p>
            <a:r>
              <a:rPr lang="lt-LT" sz="1600" dirty="0">
                <a:solidFill>
                  <a:schemeClr val="tx1"/>
                </a:solidFill>
              </a:rPr>
              <a:t>Remiantis grafiku gali būti atvykstama į neplanines patikras.</a:t>
            </a:r>
          </a:p>
        </p:txBody>
      </p:sp>
      <p:pic>
        <p:nvPicPr>
          <p:cNvPr id="6" name="Paveikslėlis 5">
            <a:extLst>
              <a:ext uri="{FF2B5EF4-FFF2-40B4-BE49-F238E27FC236}">
                <a16:creationId xmlns:a16="http://schemas.microsoft.com/office/drawing/2014/main" id="{2106E1EB-7D88-CADD-2BFB-BDF260CD5C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282"/>
          <a:stretch/>
        </p:blipFill>
        <p:spPr>
          <a:xfrm>
            <a:off x="7414106" y="3279914"/>
            <a:ext cx="4740966" cy="1704821"/>
          </a:xfrm>
          <a:prstGeom prst="rect">
            <a:avLst/>
          </a:prstGeom>
        </p:spPr>
      </p:pic>
      <p:pic>
        <p:nvPicPr>
          <p:cNvPr id="8" name="Paveikslėlis 7">
            <a:extLst>
              <a:ext uri="{FF2B5EF4-FFF2-40B4-BE49-F238E27FC236}">
                <a16:creationId xmlns:a16="http://schemas.microsoft.com/office/drawing/2014/main" id="{F1A3B893-C136-B5A5-3F2B-3AE292AC15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7391"/>
          <a:stretch/>
        </p:blipFill>
        <p:spPr>
          <a:xfrm>
            <a:off x="7414106" y="1610138"/>
            <a:ext cx="4777894" cy="119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27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9B846E8-D02F-D267-0137-DAB6D22C8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Projekto administravimo ypatumai – dalyvių sąrašas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0738D167-A289-6E9D-EFF0-59B0B5CB4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87393" y="536713"/>
            <a:ext cx="4510355" cy="5405555"/>
          </a:xfrm>
        </p:spPr>
        <p:txBody>
          <a:bodyPr>
            <a:normAutofit/>
          </a:bodyPr>
          <a:lstStyle/>
          <a:p>
            <a:r>
              <a:rPr lang="lt-LT" sz="1600" dirty="0">
                <a:solidFill>
                  <a:schemeClr val="tx1"/>
                </a:solidFill>
              </a:rPr>
              <a:t>Dalyvių sąrašas apie mokomus asmenis, kurie dalyvavo mokymuose, teikiamas su veiklos ataskaita (VA) deklaruojant išlaidas už įvykusius mokymus.</a:t>
            </a:r>
          </a:p>
          <a:p>
            <a:endParaRPr lang="lt-LT" sz="1600" dirty="0">
              <a:solidFill>
                <a:schemeClr val="tx1"/>
              </a:solidFill>
            </a:endParaRPr>
          </a:p>
          <a:p>
            <a:r>
              <a:rPr lang="lt-LT" sz="1600" dirty="0">
                <a:solidFill>
                  <a:schemeClr val="tx1"/>
                </a:solidFill>
              </a:rPr>
              <a:t>Esant mokomų asmenų pasikeitimui nuo vertinimo metu pateiktos informacijos, kartu su VA pateikiama laisvos formos informacija, kas keitėsi ir dėl kokių priežasčių bei pateikiamas: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sz="1600" dirty="0">
                <a:solidFill>
                  <a:schemeClr val="tx1"/>
                </a:solidFill>
              </a:rPr>
              <a:t>naujo darbuotojo vardas, pavardė,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sz="1600" dirty="0">
                <a:solidFill>
                  <a:schemeClr val="tx1"/>
                </a:solidFill>
              </a:rPr>
              <a:t>pareigos,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t-LT" sz="1600" dirty="0">
                <a:solidFill>
                  <a:schemeClr val="tx1"/>
                </a:solidFill>
              </a:rPr>
              <a:t>darbo sutarties data ir numeris.</a:t>
            </a:r>
          </a:p>
        </p:txBody>
      </p:sp>
      <p:pic>
        <p:nvPicPr>
          <p:cNvPr id="4" name="Paveikslėlis 3">
            <a:extLst>
              <a:ext uri="{FF2B5EF4-FFF2-40B4-BE49-F238E27FC236}">
                <a16:creationId xmlns:a16="http://schemas.microsoft.com/office/drawing/2014/main" id="{935F9565-D21C-7765-72A4-22015A350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790" y="3247608"/>
            <a:ext cx="4510355" cy="351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15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DBA42AC-416E-48F7-B8AD-1520555D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6036" y="318949"/>
            <a:ext cx="5120738" cy="6121607"/>
          </a:xfrm>
        </p:spPr>
        <p:txBody>
          <a:bodyPr>
            <a:noAutofit/>
          </a:bodyPr>
          <a:lstStyle/>
          <a:p>
            <a:r>
              <a:rPr lang="pt-BR" sz="2000" b="1" dirty="0"/>
              <a:t>Veiklos ataskaitos formą galite rasti:</a:t>
            </a:r>
            <a:br>
              <a:rPr lang="pt-BR" sz="2000" b="1" dirty="0"/>
            </a:br>
            <a:br>
              <a:rPr lang="pt-BR" sz="2000" b="1" dirty="0"/>
            </a:br>
            <a:r>
              <a:rPr lang="pt-BR" sz="2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https://esinvesticijos.lt/</a:t>
            </a:r>
            <a:r>
              <a:rPr lang="pt-BR" sz="2000" b="1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dokumentai/</a:t>
            </a:r>
            <a:br>
              <a:rPr lang="pt-BR" sz="2000" b="1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pt-BR" sz="2000" b="1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veiklos-ataskaitos-forma</a:t>
            </a:r>
            <a:br>
              <a:rPr lang="lt-LT" sz="2000" b="1" dirty="0">
                <a:solidFill>
                  <a:schemeClr val="accent2"/>
                </a:solidFill>
              </a:rPr>
            </a:br>
            <a:br>
              <a:rPr lang="lt-LT" sz="2000" b="1" dirty="0">
                <a:solidFill>
                  <a:schemeClr val="accent2"/>
                </a:solidFill>
              </a:rPr>
            </a:br>
            <a:br>
              <a:rPr lang="lt-LT" sz="2000" b="1" dirty="0">
                <a:solidFill>
                  <a:schemeClr val="accent2"/>
                </a:solidFill>
              </a:rPr>
            </a:br>
            <a:br>
              <a:rPr lang="lt-LT" sz="2000" b="1" dirty="0">
                <a:solidFill>
                  <a:schemeClr val="accent2"/>
                </a:solidFill>
              </a:rPr>
            </a:br>
            <a:r>
              <a:rPr lang="lt-LT" sz="2000" b="1" dirty="0">
                <a:solidFill>
                  <a:schemeClr val="accent2"/>
                </a:solidFill>
              </a:rPr>
              <a:t>„Įgūdžiai MVĮ“ kvietimo dokumentus ir pavyzdinę veiklos ataskaitos formą galite rasti:</a:t>
            </a:r>
            <a:br>
              <a:rPr lang="lt-LT" sz="2000" b="1" dirty="0">
                <a:solidFill>
                  <a:schemeClr val="accent2"/>
                </a:solidFill>
              </a:rPr>
            </a:br>
            <a:br>
              <a:rPr lang="lt-LT" sz="2000" b="1" dirty="0">
                <a:solidFill>
                  <a:schemeClr val="accent2"/>
                </a:solidFill>
              </a:rPr>
            </a:br>
            <a:r>
              <a:rPr lang="lt-LT" sz="2000" b="1" dirty="0">
                <a:solidFill>
                  <a:schemeClr val="accent2"/>
                </a:solidFill>
                <a:hlinkClick r:id="rId4"/>
              </a:rPr>
              <a:t>https://inovacijuagentura.lt/finansavimo-kvietimai/igudziai-mvi.html?lang=lt</a:t>
            </a:r>
            <a:r>
              <a:rPr lang="lt-LT" sz="2000" b="1" dirty="0">
                <a:solidFill>
                  <a:schemeClr val="accent2"/>
                </a:solidFill>
              </a:rPr>
              <a:t> </a:t>
            </a:r>
            <a:endParaRPr lang="lt-LT" sz="2800" dirty="0">
              <a:solidFill>
                <a:schemeClr val="accent2"/>
              </a:solidFill>
            </a:endParaRP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90D23271-31B9-9623-5EAD-66ECFF30F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6209" y="1149709"/>
            <a:ext cx="5976515" cy="1002169"/>
          </a:xfrm>
        </p:spPr>
        <p:txBody>
          <a:bodyPr>
            <a:normAutofit/>
          </a:bodyPr>
          <a:lstStyle/>
          <a:p>
            <a:pPr algn="just">
              <a:buClr>
                <a:schemeClr val="accent2"/>
              </a:buClr>
            </a:pPr>
            <a:r>
              <a:rPr lang="en-US" sz="2400" b="1" dirty="0" err="1">
                <a:solidFill>
                  <a:srgbClr val="302857"/>
                </a:solidFill>
              </a:rPr>
              <a:t>Veiklos</a:t>
            </a:r>
            <a:r>
              <a:rPr lang="en-US" sz="2400" b="1" dirty="0">
                <a:solidFill>
                  <a:srgbClr val="302857"/>
                </a:solidFill>
              </a:rPr>
              <a:t> </a:t>
            </a:r>
            <a:r>
              <a:rPr lang="en-US" sz="2400" b="1" dirty="0" err="1">
                <a:solidFill>
                  <a:srgbClr val="302857"/>
                </a:solidFill>
              </a:rPr>
              <a:t>ataskaita</a:t>
            </a:r>
            <a:r>
              <a:rPr lang="en-US" sz="2400" b="1" dirty="0">
                <a:solidFill>
                  <a:srgbClr val="302857"/>
                </a:solidFill>
              </a:rPr>
              <a:t> </a:t>
            </a:r>
            <a:r>
              <a:rPr lang="en-US" sz="2400" b="1" dirty="0" err="1">
                <a:solidFill>
                  <a:srgbClr val="302857"/>
                </a:solidFill>
              </a:rPr>
              <a:t>ir</a:t>
            </a:r>
            <a:r>
              <a:rPr lang="en-US" sz="2400" b="1" dirty="0">
                <a:solidFill>
                  <a:srgbClr val="302857"/>
                </a:solidFill>
              </a:rPr>
              <a:t> </a:t>
            </a:r>
            <a:r>
              <a:rPr lang="en-US" sz="2400" b="1" dirty="0" err="1">
                <a:solidFill>
                  <a:srgbClr val="302857"/>
                </a:solidFill>
              </a:rPr>
              <a:t>jos</a:t>
            </a:r>
            <a:r>
              <a:rPr lang="en-US" sz="2400" b="1" dirty="0">
                <a:solidFill>
                  <a:srgbClr val="302857"/>
                </a:solidFill>
              </a:rPr>
              <a:t> </a:t>
            </a:r>
            <a:r>
              <a:rPr lang="en-US" sz="2400" b="1" dirty="0" err="1">
                <a:solidFill>
                  <a:srgbClr val="302857"/>
                </a:solidFill>
              </a:rPr>
              <a:t>pildymas</a:t>
            </a:r>
            <a:endParaRPr lang="lt-LT" sz="2400" dirty="0">
              <a:solidFill>
                <a:srgbClr val="302857"/>
              </a:solidFill>
            </a:endParaRPr>
          </a:p>
          <a:p>
            <a:pPr>
              <a:buClr>
                <a:schemeClr val="accent2"/>
              </a:buClr>
            </a:pPr>
            <a:endParaRPr lang="en-US" sz="2400" dirty="0">
              <a:solidFill>
                <a:srgbClr val="302857"/>
              </a:solidFill>
            </a:endParaRP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lt-LT" sz="2400" dirty="0">
              <a:solidFill>
                <a:srgbClr val="302857"/>
              </a:solidFill>
            </a:endParaRPr>
          </a:p>
        </p:txBody>
      </p:sp>
      <p:pic>
        <p:nvPicPr>
          <p:cNvPr id="6" name="Paveikslėlis 5">
            <a:extLst>
              <a:ext uri="{FF2B5EF4-FFF2-40B4-BE49-F238E27FC236}">
                <a16:creationId xmlns:a16="http://schemas.microsoft.com/office/drawing/2014/main" id="{413D4762-421E-DEC1-BB1C-382E029CB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209" y="2276060"/>
            <a:ext cx="5831817" cy="357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13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741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vadinimas 3">
            <a:extLst>
              <a:ext uri="{FF2B5EF4-FFF2-40B4-BE49-F238E27FC236}">
                <a16:creationId xmlns:a16="http://schemas.microsoft.com/office/drawing/2014/main" id="{56855F9E-8E26-7B2C-00FC-6F29A168E3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031" y="232394"/>
            <a:ext cx="9258689" cy="565439"/>
          </a:xfrm>
        </p:spPr>
        <p:txBody>
          <a:bodyPr/>
          <a:lstStyle/>
          <a:p>
            <a:r>
              <a:rPr lang="lt-LT" sz="2800" dirty="0"/>
              <a:t>Pristatymo turinys</a:t>
            </a:r>
          </a:p>
        </p:txBody>
      </p:sp>
      <p:sp>
        <p:nvSpPr>
          <p:cNvPr id="10" name="Teksto vietos rezervavimo ženklas 9">
            <a:extLst>
              <a:ext uri="{FF2B5EF4-FFF2-40B4-BE49-F238E27FC236}">
                <a16:creationId xmlns:a16="http://schemas.microsoft.com/office/drawing/2014/main" id="{E3B646B9-1D02-82A1-2BD9-B81EDAF309FB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677501" y="1433646"/>
            <a:ext cx="10836998" cy="3615431"/>
          </a:xfr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lt-LT" sz="2000" b="1" dirty="0"/>
              <a:t>Bendra sutarties informacija </a:t>
            </a:r>
            <a:r>
              <a:rPr lang="lt-LT" sz="2000" dirty="0"/>
              <a:t>(projektų vykdymo reglamentavimas, veiklos tikslas ir finansuojamos išlaidos, projekto sutarties nuostatos);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t-LT" sz="2000" b="1" dirty="0"/>
              <a:t>Projektų administravimo eiga </a:t>
            </a:r>
            <a:r>
              <a:rPr lang="lt-LT" sz="2000" dirty="0"/>
              <a:t>(bendravimas su IA, sutarčių keitimai ir kt.);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t-LT" sz="2000" b="1" dirty="0"/>
              <a:t>Stebėsenos rodikliai;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t-LT" sz="2000" b="1" dirty="0"/>
              <a:t>Kvietimo „Įgūdžiai MVĮ“ administravimo ypatumai;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lt-LT" sz="2000" b="1" dirty="0"/>
              <a:t>Viešinimo reikalavimai.</a:t>
            </a:r>
          </a:p>
          <a:p>
            <a:endParaRPr lang="lt-LT" sz="2000" dirty="0"/>
          </a:p>
        </p:txBody>
      </p:sp>
    </p:spTree>
    <p:extLst>
      <p:ext uri="{BB962C8B-B14F-4D97-AF65-F5344CB8AC3E}">
        <p14:creationId xmlns:p14="http://schemas.microsoft.com/office/powerpoint/2010/main" val="2060102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A858DB8-C227-C7A3-4704-0F8AA4092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9872" y="871827"/>
            <a:ext cx="4683302" cy="1747896"/>
          </a:xfrm>
        </p:spPr>
        <p:txBody>
          <a:bodyPr/>
          <a:lstStyle/>
          <a:p>
            <a:r>
              <a:rPr lang="lt-LT" dirty="0"/>
              <a:t>Tinkamumo finansuoti vertinimo rezultatai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535542B2-24FE-BD6A-9100-0C6C05243EA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74643" y="3041374"/>
            <a:ext cx="5377070" cy="3110948"/>
          </a:xfrm>
        </p:spPr>
        <p:txBody>
          <a:bodyPr>
            <a:normAutofit/>
          </a:bodyPr>
          <a:lstStyle/>
          <a:p>
            <a:r>
              <a:rPr lang="lt-LT" sz="1800" dirty="0"/>
              <a:t>Iš gautų 354 PĮP, tinkamumo finansuoti vertinimas baigtas 197 projektams, 8 projektai atsiimti.</a:t>
            </a:r>
          </a:p>
          <a:p>
            <a:endParaRPr lang="lt-LT" sz="1800" dirty="0"/>
          </a:p>
          <a:p>
            <a:r>
              <a:rPr lang="lt-LT" sz="1800" dirty="0"/>
              <a:t>49,15 proc. PĮP iš visų gautų PĮP įvertinta teigiamai.</a:t>
            </a:r>
            <a:endParaRPr lang="lt-LT" sz="1400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F8C1B4D7-7811-A07A-0273-135B0ECC96D2}"/>
              </a:ext>
            </a:extLst>
          </p:cNvPr>
          <p:cNvGraphicFramePr/>
          <p:nvPr/>
        </p:nvGraphicFramePr>
        <p:xfrm>
          <a:off x="6321287" y="1110237"/>
          <a:ext cx="6134874" cy="529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9401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E4DD1A0-2622-3E30-8903-770CC2B89C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0686" y="358014"/>
            <a:ext cx="9611140" cy="1023525"/>
          </a:xfrm>
        </p:spPr>
        <p:txBody>
          <a:bodyPr/>
          <a:lstStyle/>
          <a:p>
            <a:r>
              <a:rPr lang="lt-LT" dirty="0"/>
              <a:t>Teigiamai įvertintų PĮP pasiskirstymas pagal apskritis</a:t>
            </a:r>
          </a:p>
        </p:txBody>
      </p:sp>
      <p:graphicFrame>
        <p:nvGraphicFramePr>
          <p:cNvPr id="18" name="Diagrama 17">
            <a:extLst>
              <a:ext uri="{FF2B5EF4-FFF2-40B4-BE49-F238E27FC236}">
                <a16:creationId xmlns:a16="http://schemas.microsoft.com/office/drawing/2014/main" id="{F831473A-F2B5-6D52-8EC2-A3C8EBF03615}"/>
              </a:ext>
            </a:extLst>
          </p:cNvPr>
          <p:cNvGraphicFramePr/>
          <p:nvPr/>
        </p:nvGraphicFramePr>
        <p:xfrm>
          <a:off x="1033670" y="1520687"/>
          <a:ext cx="10495721" cy="4870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9082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2887153-B6B4-F034-7F94-0080193E9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2851" y="754602"/>
            <a:ext cx="4184189" cy="1420427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lt-LT" sz="2800" b="1"/>
              <a:t>Remiama veikla </a:t>
            </a:r>
            <a:r>
              <a:rPr lang="lt-LT" sz="2800"/>
              <a:t>- ugdyti MVĮ reikalingus darbuotojų įgūdžius</a:t>
            </a:r>
            <a:br>
              <a:rPr lang="lt-LT" sz="3200"/>
            </a:br>
            <a:endParaRPr lang="lt-LT" sz="3200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6C7FE635-5957-599C-BA68-C7AECB8EB9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62851" y="2175029"/>
            <a:ext cx="4398221" cy="4048360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lt-LT" sz="1800"/>
              <a:t>investicijos orientuotos </a:t>
            </a:r>
            <a:r>
              <a:rPr lang="lt-LT" sz="1800" b="1"/>
              <a:t>į įvairių formų ir lygių specifinius darbuotojų mokymus </a:t>
            </a:r>
            <a:r>
              <a:rPr lang="lt-LT" sz="1800"/>
              <a:t>(kvalifikacijos kėlimas ir perkvalifikavimas).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lt-LT" sz="1800"/>
              <a:t>ypatingas dėmesys skiriamas MVĮ darbuotojų </a:t>
            </a:r>
            <a:r>
              <a:rPr lang="lt-LT" sz="1800" b="1"/>
              <a:t>skaitmeninių įgūdžių ugdymui ir tobulinimui</a:t>
            </a:r>
            <a:r>
              <a:rPr lang="lt-LT" sz="1800"/>
              <a:t>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lt-LT" sz="1800"/>
              <a:t>MVĮ reikiami įgūdžiai bus ugdomi </a:t>
            </a:r>
            <a:r>
              <a:rPr lang="lt-LT" sz="1800" b="1"/>
              <a:t>pagal sumaniosios specializacijos koncepcijos prioritetus</a:t>
            </a:r>
            <a:r>
              <a:rPr lang="lt-LT" sz="1800"/>
              <a:t>.</a:t>
            </a:r>
          </a:p>
          <a:p>
            <a:endParaRPr lang="lt-LT"/>
          </a:p>
        </p:txBody>
      </p:sp>
      <p:pic>
        <p:nvPicPr>
          <p:cNvPr id="7" name="Paveikslėlio vietos rezervavimo ženklas 6" descr="Paveikslėlis, kuriame yra asmuo, apranga, vidaus, kompiuteris&#10;&#10;Automatiškai sugeneruotas aprašymas">
            <a:extLst>
              <a:ext uri="{FF2B5EF4-FFF2-40B4-BE49-F238E27FC236}">
                <a16:creationId xmlns:a16="http://schemas.microsoft.com/office/drawing/2014/main" id="{62B68625-9625-4A41-AE63-FF964DA325A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801" r="58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5234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D3855-9B44-C341-8A8C-B6B8E4860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6649" y="1289764"/>
            <a:ext cx="4184189" cy="2791506"/>
          </a:xfrm>
        </p:spPr>
        <p:txBody>
          <a:bodyPr/>
          <a:lstStyle/>
          <a:p>
            <a:r>
              <a:rPr lang="en-US" err="1"/>
              <a:t>Projektų</a:t>
            </a:r>
            <a:r>
              <a:rPr lang="en-US"/>
              <a:t> </a:t>
            </a:r>
            <a:r>
              <a:rPr lang="en-US" err="1"/>
              <a:t>įgyvendinimo</a:t>
            </a:r>
            <a:r>
              <a:rPr lang="en-US"/>
              <a:t> </a:t>
            </a:r>
            <a:r>
              <a:rPr lang="en-US" err="1"/>
              <a:t>reglamentavimas</a:t>
            </a:r>
            <a:endParaRPr lang="en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1D42DB-F2E9-474F-A32D-4B2E49171B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1162" y="777888"/>
            <a:ext cx="5294717" cy="53022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lt-LT" sz="1800" b="1" dirty="0">
                <a:solidFill>
                  <a:srgbClr val="302857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Projektų administravimo ir finansavimo taisyklės</a:t>
            </a:r>
            <a:r>
              <a:rPr lang="en-US" sz="1800" b="1" dirty="0">
                <a:solidFill>
                  <a:srgbClr val="302857"/>
                </a:solidFill>
              </a:rPr>
              <a:t> (</a:t>
            </a:r>
            <a:r>
              <a:rPr lang="lt-LT" sz="1800" b="1" dirty="0">
                <a:solidFill>
                  <a:srgbClr val="302857"/>
                </a:solidFill>
              </a:rPr>
              <a:t>toliau</a:t>
            </a:r>
            <a:r>
              <a:rPr lang="en-US" sz="1800" b="1" dirty="0">
                <a:solidFill>
                  <a:srgbClr val="302857"/>
                </a:solidFill>
              </a:rPr>
              <a:t> - PAFT)</a:t>
            </a:r>
            <a:r>
              <a:rPr lang="lt-LT" sz="1800" dirty="0">
                <a:solidFill>
                  <a:srgbClr val="302857"/>
                </a:solidFill>
              </a:rPr>
              <a:t>, patvirtintos LR finansų ministro 2022 m. birželio 22 d. įsakymu Nr. 1K-237;</a:t>
            </a:r>
            <a:endParaRPr lang="en-US" sz="1800" dirty="0">
              <a:solidFill>
                <a:srgbClr val="302857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lt-LT" sz="1800" b="1" dirty="0">
                <a:solidFill>
                  <a:srgbClr val="302857"/>
                </a:solidFill>
                <a:latin typeface="Verdana"/>
                <a:ea typeface="Verdana"/>
                <a:hlinkClick r:id="rId4"/>
              </a:rPr>
              <a:t>Projektų finansavimo sąlygų aprašas</a:t>
            </a:r>
            <a:r>
              <a:rPr lang="lt-LT" sz="1800" b="1" dirty="0">
                <a:solidFill>
                  <a:srgbClr val="302857"/>
                </a:solidFill>
                <a:latin typeface="Verdana"/>
                <a:ea typeface="Verdana"/>
              </a:rPr>
              <a:t> (pažangos priemonės 12 priedas)</a:t>
            </a:r>
            <a:r>
              <a:rPr lang="lt-LT" sz="1800" dirty="0">
                <a:solidFill>
                  <a:srgbClr val="302857"/>
                </a:solidFill>
                <a:latin typeface="Verdana"/>
                <a:ea typeface="Verdana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lt-LT" sz="1800" b="1" dirty="0">
                <a:solidFill>
                  <a:srgbClr val="302857"/>
                </a:solidFill>
                <a:latin typeface="Verdana"/>
                <a:ea typeface="Verdana"/>
                <a:hlinkClick r:id="rId5"/>
              </a:rPr>
              <a:t>Bendrasis bendrosios išimties reglamentas</a:t>
            </a:r>
            <a:r>
              <a:rPr lang="lt-LT" sz="1800" dirty="0">
                <a:solidFill>
                  <a:srgbClr val="302857"/>
                </a:solidFill>
                <a:latin typeface="Verdana"/>
                <a:ea typeface="Verdana"/>
              </a:rPr>
              <a:t>;</a:t>
            </a:r>
            <a:endParaRPr lang="en-US" sz="1800" dirty="0">
              <a:solidFill>
                <a:srgbClr val="302857"/>
              </a:solidFill>
              <a:latin typeface="Verdana"/>
              <a:ea typeface="Verdana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lt-LT" sz="1800" b="1" dirty="0">
                <a:solidFill>
                  <a:srgbClr val="302857"/>
                </a:solidFill>
              </a:rPr>
              <a:t>Projekto finansavimo sutartis</a:t>
            </a:r>
            <a:r>
              <a:rPr lang="lt-LT" sz="1800" dirty="0">
                <a:solidFill>
                  <a:srgbClr val="302857"/>
                </a:solidFill>
              </a:rPr>
              <a:t>;</a:t>
            </a:r>
            <a:endParaRPr lang="en-US" sz="1800" dirty="0">
              <a:solidFill>
                <a:srgbClr val="302857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lt-LT" sz="1800" b="1" dirty="0">
                <a:solidFill>
                  <a:srgbClr val="302857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Rekomendacijos dėl projektų išlaidų atitikties </a:t>
            </a:r>
            <a:r>
              <a:rPr lang="lt-LT" sz="1800" dirty="0">
                <a:solidFill>
                  <a:srgbClr val="302857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Europos Sąjungos struktūrinių fondų reikalavimams</a:t>
            </a:r>
            <a:r>
              <a:rPr lang="en-US" sz="1800" dirty="0">
                <a:solidFill>
                  <a:srgbClr val="302857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endParaRPr lang="en-GB" sz="1800" dirty="0">
              <a:solidFill>
                <a:srgbClr val="302857"/>
              </a:solidFill>
            </a:endParaRPr>
          </a:p>
        </p:txBody>
      </p:sp>
      <p:pic>
        <p:nvPicPr>
          <p:cNvPr id="8" name="Grafinis elementas 7" descr="Clipboard Checked outline">
            <a:extLst>
              <a:ext uri="{FF2B5EF4-FFF2-40B4-BE49-F238E27FC236}">
                <a16:creationId xmlns:a16="http://schemas.microsoft.com/office/drawing/2014/main" id="{49DFF462-F508-8995-D8EE-85BA4997A4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20697913">
            <a:off x="9851317" y="688957"/>
            <a:ext cx="1201615" cy="120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46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avadinimas 3">
            <a:extLst>
              <a:ext uri="{FF2B5EF4-FFF2-40B4-BE49-F238E27FC236}">
                <a16:creationId xmlns:a16="http://schemas.microsoft.com/office/drawing/2014/main" id="{83C84F0F-0F1A-400C-E068-ACBFD09625C0}"/>
              </a:ext>
            </a:extLst>
          </p:cNvPr>
          <p:cNvSpPr txBox="1">
            <a:spLocks/>
          </p:cNvSpPr>
          <p:nvPr/>
        </p:nvSpPr>
        <p:spPr>
          <a:xfrm>
            <a:off x="800114" y="99325"/>
            <a:ext cx="11155452" cy="7271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lt-LT" sz="3200"/>
              <a:t>Projekto administravimas</a:t>
            </a:r>
            <a:r>
              <a:rPr lang="en-US" sz="3200"/>
              <a:t>  </a:t>
            </a:r>
            <a:r>
              <a:rPr lang="lt-LT" sz="3200"/>
              <a:t>Bendravimas su </a:t>
            </a:r>
            <a:r>
              <a:rPr lang="en-US" sz="3200" err="1"/>
              <a:t>Inovacijų</a:t>
            </a:r>
            <a:r>
              <a:rPr lang="en-US" sz="3200"/>
              <a:t> </a:t>
            </a:r>
            <a:r>
              <a:rPr lang="en-US" sz="3200" err="1"/>
              <a:t>agentūra</a:t>
            </a:r>
            <a:endParaRPr lang="en-GB" sz="3200"/>
          </a:p>
        </p:txBody>
      </p:sp>
      <p:sp>
        <p:nvSpPr>
          <p:cNvPr id="38" name="Rectangle 17">
            <a:extLst>
              <a:ext uri="{FF2B5EF4-FFF2-40B4-BE49-F238E27FC236}">
                <a16:creationId xmlns:a16="http://schemas.microsoft.com/office/drawing/2014/main" id="{207855AD-0EB8-7F31-8E71-FF4A716BA6F3}"/>
              </a:ext>
            </a:extLst>
          </p:cNvPr>
          <p:cNvSpPr/>
          <p:nvPr/>
        </p:nvSpPr>
        <p:spPr>
          <a:xfrm>
            <a:off x="173541" y="1749576"/>
            <a:ext cx="5084260" cy="1221815"/>
          </a:xfrm>
          <a:prstGeom prst="rect">
            <a:avLst/>
          </a:prstGeom>
          <a:solidFill>
            <a:srgbClr val="EDE731"/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1074738" marR="0" lvl="0" algn="ctr" defTabSz="52143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Projektų vykdytojai tiesiogiai bendrauja su </a:t>
            </a:r>
            <a:r>
              <a:rPr lang="en-US" sz="2000" kern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Inovacijų</a:t>
            </a:r>
            <a:r>
              <a:rPr lang="en-US" sz="2000" kern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agentūra</a:t>
            </a:r>
            <a:endParaRPr kumimoji="0" lang="lt-LT" sz="20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Rectangle 18">
            <a:extLst>
              <a:ext uri="{FF2B5EF4-FFF2-40B4-BE49-F238E27FC236}">
                <a16:creationId xmlns:a16="http://schemas.microsoft.com/office/drawing/2014/main" id="{E548A7FC-1DB3-D57A-1EF8-7471197ABEC5}"/>
              </a:ext>
            </a:extLst>
          </p:cNvPr>
          <p:cNvSpPr/>
          <p:nvPr/>
        </p:nvSpPr>
        <p:spPr>
          <a:xfrm>
            <a:off x="5625548" y="1749574"/>
            <a:ext cx="6419479" cy="1221815"/>
          </a:xfrm>
          <a:prstGeom prst="rect">
            <a:avLst/>
          </a:prstGeom>
          <a:solidFill>
            <a:srgbClr val="7D9CE8"/>
          </a:solidFill>
          <a:ln w="127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720725" marR="0" lvl="0" algn="ctr" defTabSz="52143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Kiekvienam projektui </a:t>
            </a:r>
            <a:br>
              <a:rPr kumimoji="0" lang="lt-LT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kumimoji="0" lang="lt-LT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priskirtas </a:t>
            </a:r>
            <a:r>
              <a:rPr kumimoji="0" lang="lt-LT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projekto vadovas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ir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finansininkas</a:t>
            </a:r>
            <a:endParaRPr kumimoji="0" lang="lt-LT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Stačiakampis 42">
            <a:extLst>
              <a:ext uri="{FF2B5EF4-FFF2-40B4-BE49-F238E27FC236}">
                <a16:creationId xmlns:a16="http://schemas.microsoft.com/office/drawing/2014/main" id="{C59A1B36-1075-DE26-44E6-5A4CEF392D5E}"/>
              </a:ext>
            </a:extLst>
          </p:cNvPr>
          <p:cNvSpPr/>
          <p:nvPr/>
        </p:nvSpPr>
        <p:spPr>
          <a:xfrm>
            <a:off x="1126239" y="4506556"/>
            <a:ext cx="109187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Dokumentai teikiami tik per duomenų mainų svetainę (DMS)</a:t>
            </a:r>
          </a:p>
          <a:p>
            <a:endParaRPr lang="lt-LT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lt-LT" u="sng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Jeigu dokumentus teikia ne įmonės direktorius, tuomet teikiami dokumentai turi būti pasirašyti el. parašu (</a:t>
            </a:r>
            <a:r>
              <a:rPr lang="lt-LT" u="sng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adoc</a:t>
            </a:r>
            <a:r>
              <a:rPr lang="lt-LT" u="sng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formatu) arba pateiktas įgaliojimas teikti ir pasirašyti su projektu susijusius dokumentus kitam asmeniui. </a:t>
            </a:r>
            <a:endParaRPr lang="lt-LT" u="sng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  <a:hlinkClick r:id="rId3"/>
            </a:endParaRPr>
          </a:p>
        </p:txBody>
      </p:sp>
      <p:cxnSp>
        <p:nvCxnSpPr>
          <p:cNvPr id="3" name="Tiesioji jungtis 2">
            <a:extLst>
              <a:ext uri="{FF2B5EF4-FFF2-40B4-BE49-F238E27FC236}">
                <a16:creationId xmlns:a16="http://schemas.microsoft.com/office/drawing/2014/main" id="{27A34A98-5F85-77E7-0A0C-8918783EC117}"/>
              </a:ext>
            </a:extLst>
          </p:cNvPr>
          <p:cNvCxnSpPr/>
          <p:nvPr/>
        </p:nvCxnSpPr>
        <p:spPr>
          <a:xfrm>
            <a:off x="5400432" y="274601"/>
            <a:ext cx="0" cy="5518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nis elementas 4" descr="Envelope outline">
            <a:extLst>
              <a:ext uri="{FF2B5EF4-FFF2-40B4-BE49-F238E27FC236}">
                <a16:creationId xmlns:a16="http://schemas.microsoft.com/office/drawing/2014/main" id="{E538FB5E-76A6-779E-64D7-DAD80D5BC5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0277" y="4340968"/>
            <a:ext cx="760116" cy="760116"/>
          </a:xfrm>
          <a:prstGeom prst="rect">
            <a:avLst/>
          </a:prstGeom>
        </p:spPr>
      </p:pic>
      <p:pic>
        <p:nvPicPr>
          <p:cNvPr id="22" name="Grafinis elementas 21" descr="Envelope outline">
            <a:extLst>
              <a:ext uri="{FF2B5EF4-FFF2-40B4-BE49-F238E27FC236}">
                <a16:creationId xmlns:a16="http://schemas.microsoft.com/office/drawing/2014/main" id="{BFE4D8EE-6767-23C1-99D7-42CA723618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6436" y="5115059"/>
            <a:ext cx="513957" cy="513957"/>
          </a:xfrm>
          <a:prstGeom prst="rect">
            <a:avLst/>
          </a:prstGeom>
        </p:spPr>
      </p:pic>
      <p:pic>
        <p:nvPicPr>
          <p:cNvPr id="7" name="Grafinis elementas 6" descr="Chat bubble with solid fill">
            <a:extLst>
              <a:ext uri="{FF2B5EF4-FFF2-40B4-BE49-F238E27FC236}">
                <a16:creationId xmlns:a16="http://schemas.microsoft.com/office/drawing/2014/main" id="{9A26B668-7BF5-3983-8AFB-C21758AFF5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2871" y="1903479"/>
            <a:ext cx="914400" cy="914400"/>
          </a:xfrm>
          <a:prstGeom prst="rect">
            <a:avLst/>
          </a:prstGeom>
        </p:spPr>
      </p:pic>
      <p:pic>
        <p:nvPicPr>
          <p:cNvPr id="9" name="Grafinis elementas 8" descr="User with solid fill">
            <a:extLst>
              <a:ext uri="{FF2B5EF4-FFF2-40B4-BE49-F238E27FC236}">
                <a16:creationId xmlns:a16="http://schemas.microsoft.com/office/drawing/2014/main" id="{E32B4E57-2CD8-1EE9-9137-C13808B8D4C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47162" y="1735505"/>
            <a:ext cx="743930" cy="743930"/>
          </a:xfrm>
          <a:prstGeom prst="rect">
            <a:avLst/>
          </a:prstGeom>
        </p:spPr>
      </p:pic>
      <p:pic>
        <p:nvPicPr>
          <p:cNvPr id="11" name="Grafinis elementas 10" descr="User outline">
            <a:extLst>
              <a:ext uri="{FF2B5EF4-FFF2-40B4-BE49-F238E27FC236}">
                <a16:creationId xmlns:a16="http://schemas.microsoft.com/office/drawing/2014/main" id="{54B21E46-3059-8A55-C99B-B3620DB84D4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914764" y="2025046"/>
            <a:ext cx="670869" cy="6708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FE2D98-7865-5DD6-4348-10338694260F}"/>
              </a:ext>
            </a:extLst>
          </p:cNvPr>
          <p:cNvSpPr txBox="1"/>
          <p:nvPr/>
        </p:nvSpPr>
        <p:spPr>
          <a:xfrm>
            <a:off x="904780" y="3585535"/>
            <a:ext cx="110507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įgyvendinimo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klausimais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kviečiame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konsultuotis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el.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paštu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ir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telefonu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paskirtu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vadovu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ir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finansininku</a:t>
            </a:r>
            <a:r>
              <a:rPr lang="en-US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</p:txBody>
      </p:sp>
      <p:pic>
        <p:nvPicPr>
          <p:cNvPr id="6" name="Grafinis elementas 5" descr="Phone Vibration outline">
            <a:extLst>
              <a:ext uri="{FF2B5EF4-FFF2-40B4-BE49-F238E27FC236}">
                <a16:creationId xmlns:a16="http://schemas.microsoft.com/office/drawing/2014/main" id="{1AB06146-BE82-53E0-F65E-7032F90E625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10277" y="3460551"/>
            <a:ext cx="694503" cy="69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942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23747-FB83-664B-B2FD-B27C9E020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820" y="106272"/>
            <a:ext cx="8737237" cy="921339"/>
          </a:xfrm>
        </p:spPr>
        <p:txBody>
          <a:bodyPr>
            <a:normAutofit/>
          </a:bodyPr>
          <a:lstStyle/>
          <a:p>
            <a:r>
              <a:rPr lang="en-US" sz="3000" err="1">
                <a:solidFill>
                  <a:schemeClr val="accent2"/>
                </a:solidFill>
              </a:rPr>
              <a:t>Projekto</a:t>
            </a:r>
            <a:r>
              <a:rPr lang="en-US" sz="3000">
                <a:solidFill>
                  <a:schemeClr val="accent2"/>
                </a:solidFill>
              </a:rPr>
              <a:t> </a:t>
            </a:r>
            <a:r>
              <a:rPr lang="en-US" sz="3000" err="1">
                <a:solidFill>
                  <a:schemeClr val="accent2"/>
                </a:solidFill>
              </a:rPr>
              <a:t>administravimo</a:t>
            </a:r>
            <a:r>
              <a:rPr lang="en-US" sz="3000">
                <a:solidFill>
                  <a:schemeClr val="accent2"/>
                </a:solidFill>
              </a:rPr>
              <a:t> </a:t>
            </a:r>
            <a:r>
              <a:rPr lang="en-US" sz="3000" err="1">
                <a:solidFill>
                  <a:schemeClr val="accent2"/>
                </a:solidFill>
              </a:rPr>
              <a:t>eiga</a:t>
            </a:r>
            <a:endParaRPr lang="en-LT" sz="3000">
              <a:solidFill>
                <a:schemeClr val="accent2"/>
              </a:solidFill>
            </a:endParaRPr>
          </a:p>
        </p:txBody>
      </p:sp>
      <p:sp>
        <p:nvSpPr>
          <p:cNvPr id="8" name="Struktūrinė schema: alternatyvus procesas 7">
            <a:extLst>
              <a:ext uri="{FF2B5EF4-FFF2-40B4-BE49-F238E27FC236}">
                <a16:creationId xmlns:a16="http://schemas.microsoft.com/office/drawing/2014/main" id="{6F1C2A8D-5791-2A90-4FA3-FBE01ED013CD}"/>
              </a:ext>
            </a:extLst>
          </p:cNvPr>
          <p:cNvSpPr/>
          <p:nvPr/>
        </p:nvSpPr>
        <p:spPr>
          <a:xfrm>
            <a:off x="4198716" y="4653070"/>
            <a:ext cx="7391586" cy="1524844"/>
          </a:xfrm>
          <a:prstGeom prst="flowChartAlternateProcess">
            <a:avLst/>
          </a:prstGeom>
          <a:solidFill>
            <a:srgbClr val="7D9CE8"/>
          </a:solidFill>
          <a:ln>
            <a:solidFill>
              <a:srgbClr val="7D9CE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u="sng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 ĮGYVENDINIMO PABAIGA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5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Teikiama</a:t>
            </a:r>
            <a:r>
              <a:rPr lang="en-US" sz="15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galutinė</a:t>
            </a:r>
            <a:r>
              <a:rPr lang="en-US" sz="15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VA, </a:t>
            </a:r>
            <a:r>
              <a:rPr lang="en-US" sz="15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atsiskaitoma</a:t>
            </a:r>
            <a:r>
              <a:rPr lang="en-US" sz="15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už</a:t>
            </a:r>
            <a:r>
              <a:rPr lang="en-US" sz="15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numatytus</a:t>
            </a:r>
            <a:r>
              <a:rPr lang="en-US" sz="15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rodiklius</a:t>
            </a:r>
            <a:r>
              <a:rPr lang="lt-LT" sz="15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US" sz="15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9" name="Jungtis: alkūninė 8">
            <a:extLst>
              <a:ext uri="{FF2B5EF4-FFF2-40B4-BE49-F238E27FC236}">
                <a16:creationId xmlns:a16="http://schemas.microsoft.com/office/drawing/2014/main" id="{83175915-14FF-24BB-BCB4-5E5349B84F3D}"/>
              </a:ext>
            </a:extLst>
          </p:cNvPr>
          <p:cNvCxnSpPr>
            <a:cxnSpLocks/>
          </p:cNvCxnSpPr>
          <p:nvPr/>
        </p:nvCxnSpPr>
        <p:spPr>
          <a:xfrm>
            <a:off x="796840" y="2737449"/>
            <a:ext cx="1266359" cy="1232451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Jungtis: alkūninė 12">
            <a:extLst>
              <a:ext uri="{FF2B5EF4-FFF2-40B4-BE49-F238E27FC236}">
                <a16:creationId xmlns:a16="http://schemas.microsoft.com/office/drawing/2014/main" id="{791C5AD9-2169-844F-69B0-F5C2A1E1E3B8}"/>
              </a:ext>
            </a:extLst>
          </p:cNvPr>
          <p:cNvCxnSpPr>
            <a:cxnSpLocks/>
          </p:cNvCxnSpPr>
          <p:nvPr/>
        </p:nvCxnSpPr>
        <p:spPr>
          <a:xfrm rot="16200000" flipH="1">
            <a:off x="3076843" y="4373291"/>
            <a:ext cx="1141340" cy="1102406"/>
          </a:xfrm>
          <a:prstGeom prst="bentConnector2">
            <a:avLst/>
          </a:prstGeom>
          <a:ln w="57150">
            <a:solidFill>
              <a:srgbClr val="302857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4" name="Grafinis elementas 3" descr="Harvey Balls 80% outline">
            <a:extLst>
              <a:ext uri="{FF2B5EF4-FFF2-40B4-BE49-F238E27FC236}">
                <a16:creationId xmlns:a16="http://schemas.microsoft.com/office/drawing/2014/main" id="{CA138255-1988-0F11-B168-4A4C2F517B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89349" y="893705"/>
            <a:ext cx="992737" cy="992737"/>
          </a:xfrm>
          <a:prstGeom prst="rect">
            <a:avLst/>
          </a:prstGeom>
        </p:spPr>
      </p:pic>
      <p:pic>
        <p:nvPicPr>
          <p:cNvPr id="10" name="Grafinis elementas 9" descr="Upload outline">
            <a:extLst>
              <a:ext uri="{FF2B5EF4-FFF2-40B4-BE49-F238E27FC236}">
                <a16:creationId xmlns:a16="http://schemas.microsoft.com/office/drawing/2014/main" id="{24DBA475-5B65-A1FD-99D1-29720E0C75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14412" y="1580972"/>
            <a:ext cx="914400" cy="914400"/>
          </a:xfrm>
          <a:prstGeom prst="rect">
            <a:avLst/>
          </a:prstGeom>
        </p:spPr>
      </p:pic>
      <p:pic>
        <p:nvPicPr>
          <p:cNvPr id="12" name="Grafinis elementas 11" descr="Rating with solid fill">
            <a:extLst>
              <a:ext uri="{FF2B5EF4-FFF2-40B4-BE49-F238E27FC236}">
                <a16:creationId xmlns:a16="http://schemas.microsoft.com/office/drawing/2014/main" id="{F74DD481-7DDB-CD8C-E99F-F84D1B9234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8923" y="4804013"/>
            <a:ext cx="914400" cy="914400"/>
          </a:xfrm>
          <a:prstGeom prst="rect">
            <a:avLst/>
          </a:prstGeom>
        </p:spPr>
      </p:pic>
      <p:pic>
        <p:nvPicPr>
          <p:cNvPr id="15" name="Grafinis elementas 14" descr="User network with solid fill">
            <a:extLst>
              <a:ext uri="{FF2B5EF4-FFF2-40B4-BE49-F238E27FC236}">
                <a16:creationId xmlns:a16="http://schemas.microsoft.com/office/drawing/2014/main" id="{B4FD0D4C-6CEE-1AD9-2E5F-9E169D9981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40380" y="893705"/>
            <a:ext cx="914400" cy="914400"/>
          </a:xfrm>
          <a:prstGeom prst="rect">
            <a:avLst/>
          </a:prstGeom>
        </p:spPr>
      </p:pic>
      <p:pic>
        <p:nvPicPr>
          <p:cNvPr id="17" name="Grafinis elementas 16" descr="Share outline">
            <a:extLst>
              <a:ext uri="{FF2B5EF4-FFF2-40B4-BE49-F238E27FC236}">
                <a16:creationId xmlns:a16="http://schemas.microsoft.com/office/drawing/2014/main" id="{B87D221B-F5E0-8E09-60C9-A7B9D0EB637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72820" y="4377005"/>
            <a:ext cx="914400" cy="914400"/>
          </a:xfrm>
          <a:prstGeom prst="rect">
            <a:avLst/>
          </a:prstGeom>
        </p:spPr>
      </p:pic>
      <p:pic>
        <p:nvPicPr>
          <p:cNvPr id="19" name="Grafinis elementas 18" descr="Smart Phone with solid fill">
            <a:extLst>
              <a:ext uri="{FF2B5EF4-FFF2-40B4-BE49-F238E27FC236}">
                <a16:creationId xmlns:a16="http://schemas.microsoft.com/office/drawing/2014/main" id="{69A848E8-180E-E4D2-5DF6-CE54912EF8A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16123" y="5263513"/>
            <a:ext cx="914400" cy="914400"/>
          </a:xfrm>
          <a:prstGeom prst="rect">
            <a:avLst/>
          </a:prstGeom>
        </p:spPr>
      </p:pic>
      <p:sp>
        <p:nvSpPr>
          <p:cNvPr id="3" name="Struktūrinė schema: alternatyvus procesas 2">
            <a:extLst>
              <a:ext uri="{FF2B5EF4-FFF2-40B4-BE49-F238E27FC236}">
                <a16:creationId xmlns:a16="http://schemas.microsoft.com/office/drawing/2014/main" id="{A164AA83-3B8D-B465-E135-522A850E656D}"/>
              </a:ext>
            </a:extLst>
          </p:cNvPr>
          <p:cNvSpPr/>
          <p:nvPr/>
        </p:nvSpPr>
        <p:spPr>
          <a:xfrm>
            <a:off x="557662" y="1078401"/>
            <a:ext cx="8831687" cy="1671436"/>
          </a:xfrm>
          <a:prstGeom prst="flowChartAlternateProcess">
            <a:avLst/>
          </a:prstGeom>
          <a:solidFill>
            <a:srgbClr val="EDE731"/>
          </a:solidFill>
          <a:ln>
            <a:solidFill>
              <a:srgbClr val="EDE73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u="sng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PASIRAŠOMA PROJEKTO SUTARTIS</a:t>
            </a:r>
            <a:endParaRPr lang="lt-LT" sz="1500" b="1" u="sng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lt-LT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Informacijos apie pirkimus (pirkimų sąrašo) užpildymas DMS INVESTIS iki veiklos ataskaitos (toliau – VA) pateikimo;</a:t>
            </a:r>
            <a:endParaRPr lang="en-US" sz="1500" dirty="0">
              <a:solidFill>
                <a:srgbClr val="3028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lt-LT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 teikimas – per 10 d.</a:t>
            </a:r>
            <a:r>
              <a:rPr lang="en-US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d. po sutarties</a:t>
            </a:r>
            <a:r>
              <a:rPr lang="en-US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pasirašymo (kartu su avanso mokėjimo prašymu, jei reikalinga)</a:t>
            </a:r>
            <a:r>
              <a:rPr lang="en-US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500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</a:t>
            </a:r>
            <a:r>
              <a:rPr lang="en-US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viešinimo</a:t>
            </a:r>
            <a:r>
              <a:rPr lang="en-US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priemonių</a:t>
            </a:r>
            <a:r>
              <a:rPr lang="en-US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įgyvendinimas</a:t>
            </a:r>
            <a:r>
              <a:rPr lang="en-US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per 20 d. d. po </a:t>
            </a:r>
            <a:r>
              <a:rPr lang="en-US" sz="1500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sutarties</a:t>
            </a:r>
            <a:r>
              <a:rPr lang="en-US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 dirty="0" err="1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pasirašymo</a:t>
            </a:r>
            <a:r>
              <a:rPr lang="en-US" sz="1500" dirty="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6" name="Struktūrinė schema: alternatyvus procesas 5">
            <a:extLst>
              <a:ext uri="{FF2B5EF4-FFF2-40B4-BE49-F238E27FC236}">
                <a16:creationId xmlns:a16="http://schemas.microsoft.com/office/drawing/2014/main" id="{E4A55F32-2143-4DFA-2AA7-94725F60EA11}"/>
              </a:ext>
            </a:extLst>
          </p:cNvPr>
          <p:cNvSpPr/>
          <p:nvPr/>
        </p:nvSpPr>
        <p:spPr>
          <a:xfrm>
            <a:off x="2043917" y="2949770"/>
            <a:ext cx="8991581" cy="1542727"/>
          </a:xfrm>
          <a:prstGeom prst="flowChartAlternateProcess">
            <a:avLst/>
          </a:prstGeom>
          <a:solidFill>
            <a:srgbClr val="302857"/>
          </a:solidFill>
          <a:ln>
            <a:solidFill>
              <a:srgbClr val="8280E5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u="sng">
                <a:latin typeface="Verdana" panose="020B0604030504040204" pitchFamily="34" charset="0"/>
                <a:ea typeface="Verdana" panose="020B0604030504040204" pitchFamily="34" charset="0"/>
              </a:rPr>
              <a:t>PROJEKTO VYKDYMAS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lt-LT" sz="1500">
                <a:latin typeface="Verdana" panose="020B0604030504040204" pitchFamily="34" charset="0"/>
                <a:ea typeface="Verdana" panose="020B0604030504040204" pitchFamily="34" charset="0"/>
              </a:rPr>
              <a:t>Veiklų įgyvendinimas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  <a:r>
              <a:rPr lang="lt-LT" sz="150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lt-LT" sz="1500">
                <a:latin typeface="Verdana" panose="020B0604030504040204" pitchFamily="34" charset="0"/>
                <a:ea typeface="Verdana" panose="020B0604030504040204" pitchFamily="34" charset="0"/>
              </a:rPr>
              <a:t>Rodiklių siekimas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  <a:endParaRPr lang="lt-LT" sz="15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500" err="1">
                <a:latin typeface="Verdana" panose="020B0604030504040204" pitchFamily="34" charset="0"/>
                <a:ea typeface="Verdana" panose="020B0604030504040204" pitchFamily="34" charset="0"/>
              </a:rPr>
              <a:t>Tarpinės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 VA </a:t>
            </a:r>
            <a:r>
              <a:rPr lang="en-US" sz="1500" err="1">
                <a:latin typeface="Verdana" panose="020B0604030504040204" pitchFamily="34" charset="0"/>
                <a:ea typeface="Verdana" panose="020B0604030504040204" pitchFamily="34" charset="0"/>
              </a:rPr>
              <a:t>teikimas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 kas 70 d. d. </a:t>
            </a:r>
            <a:r>
              <a:rPr lang="lt-LT" sz="1500">
                <a:latin typeface="Verdana" panose="020B0604030504040204" pitchFamily="34" charset="0"/>
                <a:ea typeface="Verdana" panose="020B0604030504040204" pitchFamily="34" charset="0"/>
              </a:rPr>
              <a:t>nuo ankstesnės veiklos ataskaitos pateikimo dienos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VA </a:t>
            </a:r>
            <a:r>
              <a:rPr lang="en-US" sz="1500" err="1">
                <a:latin typeface="Verdana" panose="020B0604030504040204" pitchFamily="34" charset="0"/>
                <a:ea typeface="Verdana" panose="020B0604030504040204" pitchFamily="34" charset="0"/>
              </a:rPr>
              <a:t>su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 err="1">
                <a:latin typeface="Verdana" panose="020B0604030504040204" pitchFamily="34" charset="0"/>
                <a:ea typeface="Verdana" panose="020B0604030504040204" pitchFamily="34" charset="0"/>
              </a:rPr>
              <a:t>išlaidomis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/ A</a:t>
            </a:r>
            <a:r>
              <a:rPr lang="lt-LT" sz="1500" err="1">
                <a:latin typeface="Verdana" panose="020B0604030504040204" pitchFamily="34" charset="0"/>
                <a:ea typeface="Verdana" panose="020B0604030504040204" pitchFamily="34" charset="0"/>
              </a:rPr>
              <a:t>vansin</a:t>
            </a:r>
            <a:r>
              <a:rPr lang="en-US" sz="1500" err="1">
                <a:latin typeface="Verdana" panose="020B0604030504040204" pitchFamily="34" charset="0"/>
                <a:ea typeface="Verdana" panose="020B0604030504040204" pitchFamily="34" charset="0"/>
              </a:rPr>
              <a:t>ės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1500">
                <a:latin typeface="Verdana" panose="020B0604030504040204" pitchFamily="34" charset="0"/>
                <a:ea typeface="Verdana" panose="020B0604030504040204" pitchFamily="34" charset="0"/>
              </a:rPr>
              <a:t>(jeigu planuojama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lt-LT" sz="150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VA </a:t>
            </a:r>
            <a:r>
              <a:rPr lang="lt-LT" sz="1500">
                <a:latin typeface="Verdana" panose="020B0604030504040204" pitchFamily="34" charset="0"/>
                <a:ea typeface="Verdana" panose="020B0604030504040204" pitchFamily="34" charset="0"/>
              </a:rPr>
              <a:t>teikimas</a:t>
            </a:r>
            <a:r>
              <a:rPr lang="en-US" sz="150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5843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B3B0D85-75F3-3445-A950-00ED9A334E50}"/>
              </a:ext>
            </a:extLst>
          </p:cNvPr>
          <p:cNvSpPr/>
          <p:nvPr/>
        </p:nvSpPr>
        <p:spPr>
          <a:xfrm>
            <a:off x="543200" y="1586960"/>
            <a:ext cx="11116060" cy="3182467"/>
          </a:xfrm>
          <a:prstGeom prst="rect">
            <a:avLst/>
          </a:prstGeom>
          <a:solidFill>
            <a:srgbClr val="EEE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T"/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4A0916B5-1D3E-8A4E-ADE0-9067C2E7B0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112930"/>
              </p:ext>
            </p:extLst>
          </p:nvPr>
        </p:nvGraphicFramePr>
        <p:xfrm>
          <a:off x="670005" y="1685341"/>
          <a:ext cx="10862447" cy="2996148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540786">
                  <a:extLst>
                    <a:ext uri="{9D8B030D-6E8A-4147-A177-3AD203B41FA5}">
                      <a16:colId xmlns:a16="http://schemas.microsoft.com/office/drawing/2014/main" val="3611816430"/>
                    </a:ext>
                  </a:extLst>
                </a:gridCol>
                <a:gridCol w="2182091">
                  <a:extLst>
                    <a:ext uri="{9D8B030D-6E8A-4147-A177-3AD203B41FA5}">
                      <a16:colId xmlns:a16="http://schemas.microsoft.com/office/drawing/2014/main" val="1240010381"/>
                    </a:ext>
                  </a:extLst>
                </a:gridCol>
                <a:gridCol w="3075257">
                  <a:extLst>
                    <a:ext uri="{9D8B030D-6E8A-4147-A177-3AD203B41FA5}">
                      <a16:colId xmlns:a16="http://schemas.microsoft.com/office/drawing/2014/main" val="4075967027"/>
                    </a:ext>
                  </a:extLst>
                </a:gridCol>
                <a:gridCol w="3064313">
                  <a:extLst>
                    <a:ext uri="{9D8B030D-6E8A-4147-A177-3AD203B41FA5}">
                      <a16:colId xmlns:a16="http://schemas.microsoft.com/office/drawing/2014/main" val="2513045353"/>
                    </a:ext>
                  </a:extLst>
                </a:gridCol>
              </a:tblGrid>
              <a:tr h="557748">
                <a:tc gridSpan="4">
                  <a:txBody>
                    <a:bodyPr/>
                    <a:lstStyle/>
                    <a:p>
                      <a:pPr algn="just"/>
                      <a:r>
                        <a:rPr lang="en-US" sz="2000" b="0" err="1">
                          <a:ln>
                            <a:noFill/>
                          </a:ln>
                          <a:solidFill>
                            <a:schemeClr val="accen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Informavimo</a:t>
                      </a:r>
                      <a:r>
                        <a:rPr lang="en-US" sz="2000" b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2000" b="0" err="1">
                          <a:ln>
                            <a:noFill/>
                          </a:ln>
                          <a:solidFill>
                            <a:schemeClr val="accen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priemonės</a:t>
                      </a:r>
                      <a:endParaRPr lang="en-LT" sz="2000" b="0">
                        <a:ln>
                          <a:noFill/>
                        </a:ln>
                        <a:solidFill>
                          <a:schemeClr val="accen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LT" sz="10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Lorem ipsum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27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LT" sz="2000" b="0">
                        <a:ln>
                          <a:noFill/>
                        </a:ln>
                        <a:solidFill>
                          <a:schemeClr val="accen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1591149"/>
                  </a:ext>
                </a:extLst>
              </a:tr>
              <a:tr h="19639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b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Interneto svetainėje paskelbti</a:t>
                      </a:r>
                      <a:r>
                        <a:rPr lang="lt-LT" sz="140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informaciją apie</a:t>
                      </a:r>
                      <a:r>
                        <a:rPr lang="en-US" sz="140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lt-LT" sz="140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įgyvendinamą projektą, apibūdinti jo tikslus, aprašant projektu sprendžiamą problemą, suplanuotas projekto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veiklas (</a:t>
                      </a:r>
                      <a:r>
                        <a:rPr lang="lt-LT" sz="1400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poveikles</a:t>
                      </a:r>
                      <a:r>
                        <a:rPr lang="lt-LT" sz="140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), rezultatus ir informuojant apie ES finansavimą.</a:t>
                      </a:r>
                      <a:endParaRPr lang="en-LT" sz="1400">
                        <a:ln>
                          <a:noFill/>
                        </a:ln>
                        <a:solidFill>
                          <a:schemeClr val="accent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r>
                        <a:rPr lang="lt-LT" sz="1400" b="1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ocialiniame</a:t>
                      </a:r>
                      <a:r>
                        <a:rPr lang="lt-LT" sz="1400" b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tinkle </a:t>
                      </a:r>
                      <a:r>
                        <a:rPr lang="lt-LT" sz="140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informuoti tikslinę auditoriją apie Europos Sąjungos finansavimą,</a:t>
                      </a:r>
                      <a:r>
                        <a:rPr lang="en-US" sz="140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lt-LT" sz="140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nurodant visą pavadinimą „Bendrai finansuoja Europos Sąjunga“.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t-LT" sz="1400">
                        <a:ln>
                          <a:noFill/>
                        </a:ln>
                        <a:solidFill>
                          <a:schemeClr val="accent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Projekto įgyvendinimo pradžioje visuomenei gera</a:t>
                      </a:r>
                      <a:r>
                        <a:rPr lang="en-US" sz="1400" dirty="0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matomoje vietoje (pavyzdžiui, prie įėjimo į pastatą ar įmonės vestibiulyje) </a:t>
                      </a:r>
                      <a:r>
                        <a:rPr lang="lt-LT" sz="1400" b="1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pakabinti</a:t>
                      </a:r>
                      <a:r>
                        <a:rPr lang="en-US" sz="1400" b="1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lt-LT" sz="1400" b="1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bent vieną plakatą </a:t>
                      </a: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(ne mažesnį kaip A3 formato), kuriame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pateikiama informacija apie įgyvendinamą projektą ir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finansavimą iš atitinkamo(-ų) ES struktūrinio fondo(-ų).</a:t>
                      </a:r>
                      <a:endParaRPr lang="lt-LT" sz="1400" dirty="0">
                        <a:ln>
                          <a:noFill/>
                        </a:ln>
                        <a:solidFill>
                          <a:schemeClr val="accent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t-LT" sz="1400" dirty="0">
                        <a:ln>
                          <a:noFill/>
                        </a:ln>
                        <a:solidFill>
                          <a:schemeClr val="accent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Projekto įgyvendinimo pradžioje visuomenei gera</a:t>
                      </a:r>
                      <a:r>
                        <a:rPr lang="en-US" sz="1400" dirty="0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matomoje vietoje (pavyzdžiui, prie įėjimo į pastatą ar įmonės vestibiulyje) </a:t>
                      </a:r>
                      <a:r>
                        <a:rPr lang="lt-LT" sz="1400" b="1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rodyti elektroninį pranešimą (TV) </a:t>
                      </a: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(ne mažesnį kaip A3 formato), kuriame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pateikiama informacija apie įgyvendinamą projektą ir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lt-LT" sz="14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finansavimą iš atitinkamo(-ų) ES struktūrinio fondo(-ų).</a:t>
                      </a:r>
                      <a:endParaRPr lang="lt-LT" sz="1400" dirty="0">
                        <a:ln>
                          <a:noFill/>
                        </a:ln>
                        <a:solidFill>
                          <a:schemeClr val="accent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05452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7ED3A6B-4B2B-556D-476A-F3FCE46A5A19}"/>
              </a:ext>
            </a:extLst>
          </p:cNvPr>
          <p:cNvSpPr txBox="1"/>
          <p:nvPr/>
        </p:nvSpPr>
        <p:spPr>
          <a:xfrm>
            <a:off x="1024648" y="1003804"/>
            <a:ext cx="101938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lt-LT" sz="15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 20 d. d. nuo projekto sutarties pasirašymo dienos, privaloma įgyvendinti</a:t>
            </a:r>
            <a:r>
              <a:rPr lang="en-US" sz="15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lt-LT" sz="15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informavimo apie projektą priemones, numatytas projekto Sutarties 11 punkte:</a:t>
            </a:r>
            <a:endParaRPr lang="en-US" sz="1500" b="1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Pavadinimas 1">
            <a:extLst>
              <a:ext uri="{FF2B5EF4-FFF2-40B4-BE49-F238E27FC236}">
                <a16:creationId xmlns:a16="http://schemas.microsoft.com/office/drawing/2014/main" id="{7C2A575D-2AB4-3AE2-9E8B-1FA77FC7C3A6}"/>
              </a:ext>
            </a:extLst>
          </p:cNvPr>
          <p:cNvSpPr txBox="1">
            <a:spLocks/>
          </p:cNvSpPr>
          <p:nvPr/>
        </p:nvSpPr>
        <p:spPr>
          <a:xfrm>
            <a:off x="973459" y="118920"/>
            <a:ext cx="10972356" cy="8557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500" b="0" i="0" kern="1200">
                <a:solidFill>
                  <a:srgbClr val="30285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30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</a:t>
            </a:r>
            <a:r>
              <a:rPr lang="en-US" sz="30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30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matomumas</a:t>
            </a:r>
            <a:r>
              <a:rPr lang="en-US" sz="30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30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ir</a:t>
            </a:r>
            <a:r>
              <a:rPr lang="en-US" sz="30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30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infomavimas</a:t>
            </a:r>
            <a:r>
              <a:rPr lang="en-US" sz="30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30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apie</a:t>
            </a:r>
            <a:r>
              <a:rPr lang="en-US" sz="30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300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projektą</a:t>
            </a:r>
            <a:endParaRPr lang="lt-LT" sz="300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3BCC03-DA6E-8D00-D8B9-E0A021B6ECBE}"/>
              </a:ext>
            </a:extLst>
          </p:cNvPr>
          <p:cNvSpPr txBox="1"/>
          <p:nvPr/>
        </p:nvSpPr>
        <p:spPr>
          <a:xfrm>
            <a:off x="543200" y="4857565"/>
            <a:ext cx="11105599" cy="1169551"/>
          </a:xfrm>
          <a:prstGeom prst="rect">
            <a:avLst/>
          </a:prstGeom>
          <a:solidFill>
            <a:srgbClr val="7D9CE8"/>
          </a:solidFill>
          <a:ln>
            <a:solidFill>
              <a:srgbClr val="7D9CE8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lt-LT" sz="1400" u="sng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Plačiau rasite:</a:t>
            </a:r>
            <a:endParaRPr lang="lt-LT" sz="1400">
              <a:solidFill>
                <a:srgbClr val="0E103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Plačiau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apie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matomumo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ir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informavimo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priemones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bei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reikalavimus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projekto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viešinimui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endParaRPr lang="lt-LT" sz="1400">
              <a:solidFill>
                <a:srgbClr val="0E103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https://inovacijuagentura.lt/turinys/bendra-informacija-projektu-vykdytojams.html?lang=lt</a:t>
            </a:r>
            <a:endParaRPr lang="lt-LT" sz="1400" b="1" dirty="0">
              <a:solidFill>
                <a:schemeClr val="bg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 b="1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Viešinimo</a:t>
            </a:r>
            <a:r>
              <a:rPr lang="en-US" sz="1400" b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b="1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klausimais</a:t>
            </a:r>
            <a:r>
              <a:rPr lang="en-US" sz="1400" b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b="1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kviečiame</a:t>
            </a:r>
            <a:r>
              <a:rPr lang="en-US" sz="1400" b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b="1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konsultuotis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tel. Nr. +370 700 77 055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arba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el. </a:t>
            </a:r>
            <a:r>
              <a:rPr lang="en-US" sz="1400" err="1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paštu</a:t>
            </a:r>
            <a:r>
              <a:rPr lang="en-US" sz="1400">
                <a:solidFill>
                  <a:srgbClr val="0E103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konsultacijos@inovacijuagentura.lt</a:t>
            </a:r>
            <a:endParaRPr lang="lt-LT" sz="1400">
              <a:solidFill>
                <a:srgbClr val="0E103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84FE8724-9492-DE0A-6137-85E69EBD9F6C}"/>
              </a:ext>
            </a:extLst>
          </p:cNvPr>
          <p:cNvSpPr/>
          <p:nvPr/>
        </p:nvSpPr>
        <p:spPr>
          <a:xfrm>
            <a:off x="532739" y="6115254"/>
            <a:ext cx="11116060" cy="646655"/>
          </a:xfrm>
          <a:prstGeom prst="rect">
            <a:avLst/>
          </a:prstGeom>
          <a:solidFill>
            <a:srgbClr val="EDE731"/>
          </a:solidFill>
          <a:ln>
            <a:solidFill>
              <a:srgbClr val="EDE7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t-LT"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Atkreipiame dėmesį, kad tik </a:t>
            </a:r>
            <a:r>
              <a:rPr lang="lt-LT" sz="1600" b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tinkamai atlikus informavimo apie projektą veiksmus ir pateikus tai pagrindžiančius dokumentus gali būti apmokamos deklaruotos išlaidos </a:t>
            </a:r>
            <a:endParaRPr lang="en-LT" sz="1600" b="1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4A2A18-7E4C-0603-95D8-04D1C594A8E7}"/>
              </a:ext>
            </a:extLst>
          </p:cNvPr>
          <p:cNvSpPr txBox="1"/>
          <p:nvPr/>
        </p:nvSpPr>
        <p:spPr>
          <a:xfrm>
            <a:off x="8333509" y="1985450"/>
            <a:ext cx="721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>
                <a:solidFill>
                  <a:schemeClr val="accent1"/>
                </a:solidFill>
              </a:rPr>
              <a:t>ARBA</a:t>
            </a:r>
          </a:p>
        </p:txBody>
      </p:sp>
    </p:spTree>
    <p:extLst>
      <p:ext uri="{BB962C8B-B14F-4D97-AF65-F5344CB8AC3E}">
        <p14:creationId xmlns:p14="http://schemas.microsoft.com/office/powerpoint/2010/main" val="973845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ovacijų agentūra">
      <a:dk1>
        <a:srgbClr val="000000"/>
      </a:dk1>
      <a:lt1>
        <a:srgbClr val="FFFFFF"/>
      </a:lt1>
      <a:dk2>
        <a:srgbClr val="DADDEC"/>
      </a:dk2>
      <a:lt2>
        <a:srgbClr val="9899CA"/>
      </a:lt2>
      <a:accent1>
        <a:srgbClr val="EDE630"/>
      </a:accent1>
      <a:accent2>
        <a:srgbClr val="07215E"/>
      </a:accent2>
      <a:accent3>
        <a:srgbClr val="6C30EE"/>
      </a:accent3>
      <a:accent4>
        <a:srgbClr val="709DEC"/>
      </a:accent4>
      <a:accent5>
        <a:srgbClr val="ED9E72"/>
      </a:accent5>
      <a:accent6>
        <a:srgbClr val="000000"/>
      </a:accent6>
      <a:hlink>
        <a:srgbClr val="000000"/>
      </a:hlink>
      <a:folHlink>
        <a:srgbClr val="9899C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as" ma:contentTypeID="0x010100D9A7F16E3557754597ADF6E4F37FD247" ma:contentTypeVersion="17" ma:contentTypeDescription="Kurkite naują dokumentą." ma:contentTypeScope="" ma:versionID="d8a2bf34473274eec90b4b098eca0d39">
  <xsd:schema xmlns:xsd="http://www.w3.org/2001/XMLSchema" xmlns:xs="http://www.w3.org/2001/XMLSchema" xmlns:p="http://schemas.microsoft.com/office/2006/metadata/properties" xmlns:ns2="7ed14601-a767-49df-87ac-319a5ad53ef2" xmlns:ns3="8fa2b46d-e0e5-4105-8197-5a0c810b9da7" targetNamespace="http://schemas.microsoft.com/office/2006/metadata/properties" ma:root="true" ma:fieldsID="4dc8b5a5585890b1800c718b8e0c5ef7" ns2:_="" ns3:_="">
    <xsd:import namespace="7ed14601-a767-49df-87ac-319a5ad53ef2"/>
    <xsd:import namespace="8fa2b46d-e0e5-4105-8197-5a0c810b9da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d14601-a767-49df-87ac-319a5ad53e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Bendrinama s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Bendrinta su išsamia informacija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9666b76a-3893-4858-8f3c-9e75cdab9200}" ma:internalName="TaxCatchAll" ma:showField="CatchAllData" ma:web="7ed14601-a767-49df-87ac-319a5ad53e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a2b46d-e0e5-4105-8197-5a0c810b9d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Vaizdų žymės" ma:readOnly="false" ma:fieldId="{5cf76f15-5ced-4ddc-b409-7134ff3c332f}" ma:taxonomyMulti="true" ma:sspId="5dc8aeb3-b9ff-4cb8-9445-a69d8f256b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urinio tipas"/>
        <xsd:element ref="dc:title" minOccurs="0" maxOccurs="1" ma:index="4" ma:displayName="Antraštė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fa2b46d-e0e5-4105-8197-5a0c810b9da7">
      <Terms xmlns="http://schemas.microsoft.com/office/infopath/2007/PartnerControls"/>
    </lcf76f155ced4ddcb4097134ff3c332f>
    <TaxCatchAll xmlns="7ed14601-a767-49df-87ac-319a5ad53ef2" xsi:nil="true"/>
  </documentManagement>
</p:properties>
</file>

<file path=customXml/itemProps1.xml><?xml version="1.0" encoding="utf-8"?>
<ds:datastoreItem xmlns:ds="http://schemas.openxmlformats.org/officeDocument/2006/customXml" ds:itemID="{B5BFF1B8-BC88-4259-841C-028026AFF8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3B72E7-5EF9-475B-BA88-C977A3D7F3E7}">
  <ds:schemaRefs>
    <ds:schemaRef ds:uri="7ed14601-a767-49df-87ac-319a5ad53ef2"/>
    <ds:schemaRef ds:uri="8fa2b46d-e0e5-4105-8197-5a0c810b9da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D7E167C-ACF3-437A-9EE3-EFB1CBF1E366}">
  <ds:schemaRefs>
    <ds:schemaRef ds:uri="http://schemas.microsoft.com/office/2006/documentManagement/types"/>
    <ds:schemaRef ds:uri="8fa2b46d-e0e5-4105-8197-5a0c810b9da7"/>
    <ds:schemaRef ds:uri="7ed14601-a767-49df-87ac-319a5ad53ef2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1309</Words>
  <Application>Microsoft Office PowerPoint</Application>
  <PresentationFormat>Plačiaekranė</PresentationFormat>
  <Paragraphs>120</Paragraphs>
  <Slides>18</Slides>
  <Notes>11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Wingdings</vt:lpstr>
      <vt:lpstr>Office Theme</vt:lpstr>
      <vt:lpstr>Kvietimo „Įgūdžiai MVĮ“ projektų sutarčių vykdymas</vt:lpstr>
      <vt:lpstr>Pristatymo turinys</vt:lpstr>
      <vt:lpstr>Tinkamumo finansuoti vertinimo rezultatai</vt:lpstr>
      <vt:lpstr>Teigiamai įvertintų PĮP pasiskirstymas pagal apskritis</vt:lpstr>
      <vt:lpstr>Remiama veikla - ugdyti MVĮ reikalingus darbuotojų įgūdžius </vt:lpstr>
      <vt:lpstr>Projektų įgyvendinimo reglamentavimas</vt:lpstr>
      <vt:lpstr>„PowerPoint“ pateiktis</vt:lpstr>
      <vt:lpstr>Projekto administravimo eiga</vt:lpstr>
      <vt:lpstr>„PowerPoint“ pateiktis</vt:lpstr>
      <vt:lpstr>„PowerPoint“ pateiktis</vt:lpstr>
      <vt:lpstr>„PowerPoint“ pateiktis</vt:lpstr>
      <vt:lpstr>Stebėsenos rodikliai</vt:lpstr>
      <vt:lpstr>Visi nukrypimai nuo planuoto projekto įgyvendinimo turi būti suderinti su Inovacijų agentūra.  Pakeitimų poreikis turi būti pagrįstas.</vt:lpstr>
      <vt:lpstr>„PowerPoint“ pateiktis</vt:lpstr>
      <vt:lpstr>Projekto administravimo ypatumai – mokymų grafikas</vt:lpstr>
      <vt:lpstr>Projekto administravimo ypatumai – dalyvių sąrašas</vt:lpstr>
      <vt:lpstr>Veiklos ataskaitos formą galite rasti:  https://esinvesticijos.lt/dokumentai/ veiklos-ataskaitos-forma    „Įgūdžiai MVĮ“ kvietimo dokumentus ir pavyzdinę veiklos ataskaitos formą galite rasti:  https://inovacijuagentura.lt/finansavimo-kvietimai/igudziai-mvi.html?lang=lt 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Vaiva Stankute</dc:creator>
  <cp:lastModifiedBy>Sigita Skrebė</cp:lastModifiedBy>
  <cp:revision>35</cp:revision>
  <dcterms:created xsi:type="dcterms:W3CDTF">2022-02-22T17:04:52Z</dcterms:created>
  <dcterms:modified xsi:type="dcterms:W3CDTF">2024-09-11T06:01:55Z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0x010100D9A7F16E3557754597ADF6E4F37FD247</vt:lpwstr>
  </property>
  <property fmtid="{D5CDD505-2E9C-101B-9397-08002B2CF9AE}" pid="3" name="MediaServiceImageTags">
    <vt:lpwstr/>
  </property>
</Properties>
</file>