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6.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4"/>
  </p:notesMasterIdLst>
  <p:sldIdLst>
    <p:sldId id="267" r:id="rId5"/>
    <p:sldId id="329" r:id="rId6"/>
    <p:sldId id="424" r:id="rId7"/>
    <p:sldId id="425" r:id="rId8"/>
    <p:sldId id="426" r:id="rId9"/>
    <p:sldId id="427" r:id="rId10"/>
    <p:sldId id="428" r:id="rId11"/>
    <p:sldId id="760" r:id="rId12"/>
    <p:sldId id="764" r:id="rId13"/>
    <p:sldId id="765" r:id="rId14"/>
    <p:sldId id="772" r:id="rId15"/>
    <p:sldId id="770" r:id="rId16"/>
    <p:sldId id="771" r:id="rId17"/>
    <p:sldId id="766" r:id="rId18"/>
    <p:sldId id="763" r:id="rId19"/>
    <p:sldId id="773" r:id="rId20"/>
    <p:sldId id="774" r:id="rId21"/>
    <p:sldId id="327" r:id="rId22"/>
    <p:sldId id="287" r:id="rId23"/>
  </p:sldIdLst>
  <p:sldSz cx="12192000" cy="6858000"/>
  <p:notesSz cx="6858000" cy="9144000"/>
  <p:defaultTextStyle>
    <a:defPPr>
      <a:defRPr lang="en-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D91C612-8837-1322-F430-79201D7781FC}" name="Rimantė Laurinavičiūtė" initials="RL" userId="S::R.Laurinaviciute@inovacijuagentura.lt::989a420a-f922-4b33-a22c-2e55f6a15079" providerId="AD"/>
  <p188:author id="{CFFEA8B4-BAA5-8696-7210-85C8084014F6}" name="Sandra Leiburė" initials="SL" userId="S::S.Blekaityte@lvpa.lt::7162bd87-1377-4c47-a6bb-9a1670216ac8" providerId="AD"/>
  <p188:author id="{9A43F1DB-8897-3B20-C4A4-D3F9BFF39652}" name="Giedrė Indriulienė" initials="GI" userId="S::G.Indriuliene@inovacijuagentura.lt::d397dddc-946e-47fb-bbdb-ce11bee3696f"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02857"/>
    <a:srgbClr val="0E103D"/>
    <a:srgbClr val="8280E5"/>
    <a:srgbClr val="EDE731"/>
    <a:srgbClr val="7D9CE8"/>
    <a:srgbClr val="808285"/>
    <a:srgbClr val="EEE730"/>
    <a:srgbClr val="302757"/>
    <a:srgbClr val="8C5FBE"/>
    <a:srgbClr val="0B0D3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230" autoAdjust="0"/>
    <p:restoredTop sz="96283" autoAdjust="0"/>
  </p:normalViewPr>
  <p:slideViewPr>
    <p:cSldViewPr snapToGrid="0" snapToObjects="1">
      <p:cViewPr varScale="1">
        <p:scale>
          <a:sx n="62" d="100"/>
          <a:sy n="62" d="100"/>
        </p:scale>
        <p:origin x="972"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bg1"/>
              </a:solidFill>
              <a:latin typeface="Verdana" panose="020B0604030504040204" pitchFamily="34" charset="0"/>
              <a:ea typeface="Verdana" panose="020B0604030504040204" pitchFamily="34" charset="0"/>
              <a:cs typeface="Verdana" panose="020B0604030504040204" pitchFamily="34" charset="0"/>
            </a:defRPr>
          </a:pPr>
          <a:endParaRPr lang="lt-LT"/>
        </a:p>
      </c:txPr>
    </c:title>
    <c:autoTitleDeleted val="0"/>
    <c:plotArea>
      <c:layout/>
      <c:pie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B87A-6D49-932F-13EE1A167B89}"/>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2-39E2-A64C-B91D-1E48A1A9BC90}"/>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B87A-6D49-932F-13EE1A167B89}"/>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B87A-6D49-932F-13EE1A167B89}"/>
              </c:ext>
            </c:extLst>
          </c:dPt>
          <c:cat>
            <c:strRef>
              <c:f>Sheet1!$A$2:$A$5</c:f>
              <c:strCache>
                <c:ptCount val="4"/>
                <c:pt idx="0">
                  <c:v>Teksas1</c:v>
                </c:pt>
                <c:pt idx="1">
                  <c:v>Teksas2</c:v>
                </c:pt>
                <c:pt idx="2">
                  <c:v>Teksas3</c:v>
                </c:pt>
                <c:pt idx="3">
                  <c:v>Teksas14</c:v>
                </c:pt>
              </c:strCache>
            </c:strRef>
          </c:cat>
          <c:val>
            <c:numRef>
              <c:f>Sheet1!$B$2:$B$5</c:f>
              <c:numCache>
                <c:formatCode>0%</c:formatCode>
                <c:ptCount val="4"/>
                <c:pt idx="0">
                  <c:v>0.1</c:v>
                </c:pt>
                <c:pt idx="1">
                  <c:v>0.4</c:v>
                </c:pt>
                <c:pt idx="2">
                  <c:v>0.25</c:v>
                </c:pt>
                <c:pt idx="3">
                  <c:v>0.25</c:v>
                </c:pt>
              </c:numCache>
            </c:numRef>
          </c:val>
          <c:extLst>
            <c:ext xmlns:c16="http://schemas.microsoft.com/office/drawing/2014/chart" uri="{C3380CC4-5D6E-409C-BE32-E72D297353CC}">
              <c16:uniqueId val="{00000000-39E2-A64C-B91D-1E48A1A9BC90}"/>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bg1"/>
              </a:solidFill>
              <a:latin typeface="Verdana" panose="020B0604030504040204" pitchFamily="34" charset="0"/>
              <a:ea typeface="Verdana" panose="020B0604030504040204" pitchFamily="34" charset="0"/>
              <a:cs typeface="Verdana" panose="020B0604030504040204" pitchFamily="34" charset="0"/>
            </a:defRPr>
          </a:pPr>
          <a:endParaRPr lang="lt-LT"/>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lt-LT"/>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rgbClr val="302757"/>
              </a:solidFill>
              <a:latin typeface="Verdana" panose="020B0604030504040204" pitchFamily="34" charset="0"/>
              <a:ea typeface="Verdana" panose="020B0604030504040204" pitchFamily="34" charset="0"/>
              <a:cs typeface="Verdana" panose="020B0604030504040204" pitchFamily="34" charset="0"/>
            </a:defRPr>
          </a:pPr>
          <a:endParaRPr lang="lt-LT"/>
        </a:p>
      </c:txPr>
    </c:title>
    <c:autoTitleDeleted val="0"/>
    <c:plotArea>
      <c:layout/>
      <c:pie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B730-4B4A-90C5-3A0B578C8055}"/>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2-39E2-A64C-B91D-1E48A1A9BC90}"/>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B730-4B4A-90C5-3A0B578C8055}"/>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B730-4B4A-90C5-3A0B578C8055}"/>
              </c:ext>
            </c:extLst>
          </c:dPt>
          <c:cat>
            <c:strRef>
              <c:f>Sheet1!$A$2:$A$5</c:f>
              <c:strCache>
                <c:ptCount val="4"/>
                <c:pt idx="0">
                  <c:v>Teksas1</c:v>
                </c:pt>
                <c:pt idx="1">
                  <c:v>Teksas2</c:v>
                </c:pt>
                <c:pt idx="2">
                  <c:v>Teksas3</c:v>
                </c:pt>
                <c:pt idx="3">
                  <c:v>Teksas14</c:v>
                </c:pt>
              </c:strCache>
            </c:strRef>
          </c:cat>
          <c:val>
            <c:numRef>
              <c:f>Sheet1!$B$2:$B$5</c:f>
              <c:numCache>
                <c:formatCode>0%</c:formatCode>
                <c:ptCount val="4"/>
                <c:pt idx="0">
                  <c:v>0.1</c:v>
                </c:pt>
                <c:pt idx="1">
                  <c:v>0.4</c:v>
                </c:pt>
                <c:pt idx="2">
                  <c:v>0.25</c:v>
                </c:pt>
                <c:pt idx="3">
                  <c:v>0.25</c:v>
                </c:pt>
              </c:numCache>
            </c:numRef>
          </c:val>
          <c:extLst>
            <c:ext xmlns:c16="http://schemas.microsoft.com/office/drawing/2014/chart" uri="{C3380CC4-5D6E-409C-BE32-E72D297353CC}">
              <c16:uniqueId val="{00000000-39E2-A64C-B91D-1E48A1A9BC90}"/>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rgbClr val="302757"/>
              </a:solidFill>
              <a:latin typeface="Verdana" panose="020B0604030504040204" pitchFamily="34" charset="0"/>
              <a:ea typeface="Verdana" panose="020B0604030504040204" pitchFamily="34" charset="0"/>
              <a:cs typeface="Verdana" panose="020B0604030504040204" pitchFamily="34" charset="0"/>
            </a:defRPr>
          </a:pPr>
          <a:endParaRPr lang="lt-LT"/>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lt-LT"/>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lt-L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Tekstas 1</c:v>
                </c:pt>
                <c:pt idx="1">
                  <c:v>Tekstas 2</c:v>
                </c:pt>
                <c:pt idx="2">
                  <c:v>Tekstas 3</c:v>
                </c:pt>
                <c:pt idx="3">
                  <c:v>Tekstas 4</c:v>
                </c:pt>
              </c:strCache>
            </c:strRef>
          </c:cat>
          <c:val>
            <c:numRef>
              <c:f>Sheet1!$B$2:$B$5</c:f>
              <c:numCache>
                <c:formatCode>General</c:formatCode>
                <c:ptCount val="4"/>
                <c:pt idx="0" formatCode="0%">
                  <c:v>0.2</c:v>
                </c:pt>
              </c:numCache>
            </c:numRef>
          </c:val>
          <c:extLst>
            <c:ext xmlns:c16="http://schemas.microsoft.com/office/drawing/2014/chart" uri="{C3380CC4-5D6E-409C-BE32-E72D297353CC}">
              <c16:uniqueId val="{00000000-62C9-D348-83CA-2EB763199A70}"/>
            </c:ext>
          </c:extLst>
        </c:ser>
        <c:ser>
          <c:idx val="1"/>
          <c:order val="1"/>
          <c:tx>
            <c:strRef>
              <c:f>Sheet1!$C$1</c:f>
              <c:strCache>
                <c:ptCount val="1"/>
                <c:pt idx="0">
                  <c:v>Series 2</c:v>
                </c:pt>
              </c:strCache>
            </c:strRef>
          </c:tx>
          <c:spPr>
            <a:solidFill>
              <a:srgbClr val="8C5FBE"/>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lt-L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Tekstas 1</c:v>
                </c:pt>
                <c:pt idx="1">
                  <c:v>Tekstas 2</c:v>
                </c:pt>
                <c:pt idx="2">
                  <c:v>Tekstas 3</c:v>
                </c:pt>
                <c:pt idx="3">
                  <c:v>Tekstas 4</c:v>
                </c:pt>
              </c:strCache>
            </c:strRef>
          </c:cat>
          <c:val>
            <c:numRef>
              <c:f>Sheet1!$C$2:$C$5</c:f>
              <c:numCache>
                <c:formatCode>0%</c:formatCode>
                <c:ptCount val="4"/>
                <c:pt idx="1">
                  <c:v>0.3</c:v>
                </c:pt>
              </c:numCache>
            </c:numRef>
          </c:val>
          <c:extLst>
            <c:ext xmlns:c16="http://schemas.microsoft.com/office/drawing/2014/chart" uri="{C3380CC4-5D6E-409C-BE32-E72D297353CC}">
              <c16:uniqueId val="{00000001-62C9-D348-83CA-2EB763199A70}"/>
            </c:ext>
          </c:extLst>
        </c:ser>
        <c:ser>
          <c:idx val="2"/>
          <c:order val="2"/>
          <c:tx>
            <c:strRef>
              <c:f>Sheet1!$D$1</c:f>
              <c:strCache>
                <c:ptCount val="1"/>
                <c:pt idx="0">
                  <c:v>Series 3</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lt-L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Tekstas 1</c:v>
                </c:pt>
                <c:pt idx="1">
                  <c:v>Tekstas 2</c:v>
                </c:pt>
                <c:pt idx="2">
                  <c:v>Tekstas 3</c:v>
                </c:pt>
                <c:pt idx="3">
                  <c:v>Tekstas 4</c:v>
                </c:pt>
              </c:strCache>
            </c:strRef>
          </c:cat>
          <c:val>
            <c:numRef>
              <c:f>Sheet1!$D$2:$D$5</c:f>
              <c:numCache>
                <c:formatCode>General</c:formatCode>
                <c:ptCount val="4"/>
                <c:pt idx="2" formatCode="0%">
                  <c:v>0.5</c:v>
                </c:pt>
              </c:numCache>
            </c:numRef>
          </c:val>
          <c:extLst>
            <c:ext xmlns:c16="http://schemas.microsoft.com/office/drawing/2014/chart" uri="{C3380CC4-5D6E-409C-BE32-E72D297353CC}">
              <c16:uniqueId val="{00000002-62C9-D348-83CA-2EB763199A70}"/>
            </c:ext>
          </c:extLst>
        </c:ser>
        <c:ser>
          <c:idx val="3"/>
          <c:order val="3"/>
          <c:tx>
            <c:strRef>
              <c:f>Sheet1!$E$1</c:f>
              <c:strCache>
                <c:ptCount val="1"/>
                <c:pt idx="0">
                  <c:v>Series 32</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lt-L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Tekstas 1</c:v>
                </c:pt>
                <c:pt idx="1">
                  <c:v>Tekstas 2</c:v>
                </c:pt>
                <c:pt idx="2">
                  <c:v>Tekstas 3</c:v>
                </c:pt>
                <c:pt idx="3">
                  <c:v>Tekstas 4</c:v>
                </c:pt>
              </c:strCache>
            </c:strRef>
          </c:cat>
          <c:val>
            <c:numRef>
              <c:f>Sheet1!$E$2:$E$5</c:f>
              <c:numCache>
                <c:formatCode>General</c:formatCode>
                <c:ptCount val="4"/>
                <c:pt idx="3" formatCode="0%">
                  <c:v>0.5</c:v>
                </c:pt>
              </c:numCache>
            </c:numRef>
          </c:val>
          <c:extLst>
            <c:ext xmlns:c16="http://schemas.microsoft.com/office/drawing/2014/chart" uri="{C3380CC4-5D6E-409C-BE32-E72D297353CC}">
              <c16:uniqueId val="{00000005-62C9-D348-83CA-2EB763199A70}"/>
            </c:ext>
          </c:extLst>
        </c:ser>
        <c:dLbls>
          <c:showLegendKey val="0"/>
          <c:showVal val="0"/>
          <c:showCatName val="0"/>
          <c:showSerName val="0"/>
          <c:showPercent val="0"/>
          <c:showBubbleSize val="0"/>
        </c:dLbls>
        <c:gapWidth val="0"/>
        <c:overlap val="74"/>
        <c:axId val="661620096"/>
        <c:axId val="661473104"/>
      </c:barChart>
      <c:catAx>
        <c:axId val="661620096"/>
        <c:scaling>
          <c:orientation val="minMax"/>
        </c:scaling>
        <c:delete val="0"/>
        <c:axPos val="b"/>
        <c:numFmt formatCode="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bg1"/>
                </a:solidFill>
                <a:latin typeface="+mn-lt"/>
                <a:ea typeface="+mn-ea"/>
                <a:cs typeface="+mn-cs"/>
              </a:defRPr>
            </a:pPr>
            <a:endParaRPr lang="lt-LT"/>
          </a:p>
        </c:txPr>
        <c:crossAx val="661473104"/>
        <c:crosses val="autoZero"/>
        <c:auto val="1"/>
        <c:lblAlgn val="ctr"/>
        <c:lblOffset val="100"/>
        <c:noMultiLvlLbl val="0"/>
      </c:catAx>
      <c:valAx>
        <c:axId val="661473104"/>
        <c:scaling>
          <c:orientation val="minMax"/>
        </c:scaling>
        <c:delete val="1"/>
        <c:axPos val="l"/>
        <c:numFmt formatCode="0%" sourceLinked="1"/>
        <c:majorTickMark val="out"/>
        <c:minorTickMark val="none"/>
        <c:tickLblPos val="nextTo"/>
        <c:crossAx val="661620096"/>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lt-LT"/>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dLbls>
            <c:spPr>
              <a:solidFill>
                <a:schemeClr val="bg1"/>
              </a:solid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rgbClr val="302757"/>
                    </a:solidFill>
                    <a:latin typeface="+mn-lt"/>
                    <a:ea typeface="+mn-ea"/>
                    <a:cs typeface="+mn-cs"/>
                  </a:defRPr>
                </a:pPr>
                <a:endParaRPr lang="lt-L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Tekstas 1</c:v>
                </c:pt>
                <c:pt idx="1">
                  <c:v>Tekstas 2</c:v>
                </c:pt>
                <c:pt idx="2">
                  <c:v>Tekstas 3</c:v>
                </c:pt>
                <c:pt idx="3">
                  <c:v>Tekstas 4</c:v>
                </c:pt>
              </c:strCache>
            </c:strRef>
          </c:cat>
          <c:val>
            <c:numRef>
              <c:f>Sheet1!$B$2:$B$5</c:f>
              <c:numCache>
                <c:formatCode>General</c:formatCode>
                <c:ptCount val="4"/>
                <c:pt idx="0" formatCode="0%">
                  <c:v>0.2</c:v>
                </c:pt>
              </c:numCache>
            </c:numRef>
          </c:val>
          <c:extLst>
            <c:ext xmlns:c16="http://schemas.microsoft.com/office/drawing/2014/chart" uri="{C3380CC4-5D6E-409C-BE32-E72D297353CC}">
              <c16:uniqueId val="{00000000-62C9-D348-83CA-2EB763199A70}"/>
            </c:ext>
          </c:extLst>
        </c:ser>
        <c:ser>
          <c:idx val="1"/>
          <c:order val="1"/>
          <c:tx>
            <c:strRef>
              <c:f>Sheet1!$C$1</c:f>
              <c:strCache>
                <c:ptCount val="1"/>
                <c:pt idx="0">
                  <c:v>Series 2</c:v>
                </c:pt>
              </c:strCache>
            </c:strRef>
          </c:tx>
          <c:spPr>
            <a:solidFill>
              <a:srgbClr val="8C5FBE"/>
            </a:solidFill>
            <a:ln>
              <a:noFill/>
            </a:ln>
            <a:effectLst/>
          </c:spPr>
          <c:invertIfNegative val="0"/>
          <c:dLbls>
            <c:spPr>
              <a:solidFill>
                <a:schemeClr val="bg1"/>
              </a:solid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rgbClr val="302757"/>
                    </a:solidFill>
                    <a:latin typeface="+mn-lt"/>
                    <a:ea typeface="+mn-ea"/>
                    <a:cs typeface="+mn-cs"/>
                  </a:defRPr>
                </a:pPr>
                <a:endParaRPr lang="lt-L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Tekstas 1</c:v>
                </c:pt>
                <c:pt idx="1">
                  <c:v>Tekstas 2</c:v>
                </c:pt>
                <c:pt idx="2">
                  <c:v>Tekstas 3</c:v>
                </c:pt>
                <c:pt idx="3">
                  <c:v>Tekstas 4</c:v>
                </c:pt>
              </c:strCache>
            </c:strRef>
          </c:cat>
          <c:val>
            <c:numRef>
              <c:f>Sheet1!$C$2:$C$5</c:f>
              <c:numCache>
                <c:formatCode>0%</c:formatCode>
                <c:ptCount val="4"/>
                <c:pt idx="1">
                  <c:v>0.3</c:v>
                </c:pt>
              </c:numCache>
            </c:numRef>
          </c:val>
          <c:extLst>
            <c:ext xmlns:c16="http://schemas.microsoft.com/office/drawing/2014/chart" uri="{C3380CC4-5D6E-409C-BE32-E72D297353CC}">
              <c16:uniqueId val="{00000001-62C9-D348-83CA-2EB763199A70}"/>
            </c:ext>
          </c:extLst>
        </c:ser>
        <c:ser>
          <c:idx val="2"/>
          <c:order val="2"/>
          <c:tx>
            <c:strRef>
              <c:f>Sheet1!$D$1</c:f>
              <c:strCache>
                <c:ptCount val="1"/>
                <c:pt idx="0">
                  <c:v>Series 3</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rgbClr val="302757"/>
                    </a:solidFill>
                    <a:latin typeface="+mn-lt"/>
                    <a:ea typeface="+mn-ea"/>
                    <a:cs typeface="+mn-cs"/>
                  </a:defRPr>
                </a:pPr>
                <a:endParaRPr lang="lt-L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Tekstas 1</c:v>
                </c:pt>
                <c:pt idx="1">
                  <c:v>Tekstas 2</c:v>
                </c:pt>
                <c:pt idx="2">
                  <c:v>Tekstas 3</c:v>
                </c:pt>
                <c:pt idx="3">
                  <c:v>Tekstas 4</c:v>
                </c:pt>
              </c:strCache>
            </c:strRef>
          </c:cat>
          <c:val>
            <c:numRef>
              <c:f>Sheet1!$D$2:$D$5</c:f>
              <c:numCache>
                <c:formatCode>General</c:formatCode>
                <c:ptCount val="4"/>
                <c:pt idx="2" formatCode="0%">
                  <c:v>0.5</c:v>
                </c:pt>
              </c:numCache>
            </c:numRef>
          </c:val>
          <c:extLst>
            <c:ext xmlns:c16="http://schemas.microsoft.com/office/drawing/2014/chart" uri="{C3380CC4-5D6E-409C-BE32-E72D297353CC}">
              <c16:uniqueId val="{00000002-62C9-D348-83CA-2EB763199A70}"/>
            </c:ext>
          </c:extLst>
        </c:ser>
        <c:ser>
          <c:idx val="3"/>
          <c:order val="3"/>
          <c:tx>
            <c:strRef>
              <c:f>Sheet1!$E$1</c:f>
              <c:strCache>
                <c:ptCount val="1"/>
                <c:pt idx="0">
                  <c:v>Series 32</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rgbClr val="302757"/>
                    </a:solidFill>
                    <a:latin typeface="+mn-lt"/>
                    <a:ea typeface="+mn-ea"/>
                    <a:cs typeface="+mn-cs"/>
                  </a:defRPr>
                </a:pPr>
                <a:endParaRPr lang="lt-L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Tekstas 1</c:v>
                </c:pt>
                <c:pt idx="1">
                  <c:v>Tekstas 2</c:v>
                </c:pt>
                <c:pt idx="2">
                  <c:v>Tekstas 3</c:v>
                </c:pt>
                <c:pt idx="3">
                  <c:v>Tekstas 4</c:v>
                </c:pt>
              </c:strCache>
            </c:strRef>
          </c:cat>
          <c:val>
            <c:numRef>
              <c:f>Sheet1!$E$2:$E$5</c:f>
              <c:numCache>
                <c:formatCode>General</c:formatCode>
                <c:ptCount val="4"/>
                <c:pt idx="3" formatCode="0%">
                  <c:v>0.5</c:v>
                </c:pt>
              </c:numCache>
            </c:numRef>
          </c:val>
          <c:extLst>
            <c:ext xmlns:c16="http://schemas.microsoft.com/office/drawing/2014/chart" uri="{C3380CC4-5D6E-409C-BE32-E72D297353CC}">
              <c16:uniqueId val="{00000005-62C9-D348-83CA-2EB763199A70}"/>
            </c:ext>
          </c:extLst>
        </c:ser>
        <c:dLbls>
          <c:showLegendKey val="0"/>
          <c:showVal val="0"/>
          <c:showCatName val="0"/>
          <c:showSerName val="0"/>
          <c:showPercent val="0"/>
          <c:showBubbleSize val="0"/>
        </c:dLbls>
        <c:gapWidth val="0"/>
        <c:overlap val="74"/>
        <c:axId val="661620096"/>
        <c:axId val="661473104"/>
      </c:barChart>
      <c:catAx>
        <c:axId val="661620096"/>
        <c:scaling>
          <c:orientation val="minMax"/>
        </c:scaling>
        <c:delete val="0"/>
        <c:axPos val="b"/>
        <c:numFmt formatCode="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rgbClr val="302757"/>
                </a:solidFill>
                <a:latin typeface="+mn-lt"/>
                <a:ea typeface="+mn-ea"/>
                <a:cs typeface="+mn-cs"/>
              </a:defRPr>
            </a:pPr>
            <a:endParaRPr lang="lt-LT"/>
          </a:p>
        </c:txPr>
        <c:crossAx val="661473104"/>
        <c:crosses val="autoZero"/>
        <c:auto val="1"/>
        <c:lblAlgn val="ctr"/>
        <c:lblOffset val="100"/>
        <c:noMultiLvlLbl val="0"/>
      </c:catAx>
      <c:valAx>
        <c:axId val="661473104"/>
        <c:scaling>
          <c:orientation val="minMax"/>
        </c:scaling>
        <c:delete val="1"/>
        <c:axPos val="l"/>
        <c:numFmt formatCode="0%" sourceLinked="1"/>
        <c:majorTickMark val="out"/>
        <c:minorTickMark val="none"/>
        <c:tickLblPos val="nextTo"/>
        <c:crossAx val="661620096"/>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lt-LT"/>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3BF8873-D6DD-4E18-A65D-04D830BAC935}"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5A3C3990-B4CC-4058-820C-26269B64DC87}">
      <dgm:prSet custT="1"/>
      <dgm:spPr/>
      <dgm:t>
        <a:bodyPr/>
        <a:lstStyle/>
        <a:p>
          <a:r>
            <a:rPr lang="lt-LT" sz="2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Avanso mokėjimo prašymas gali būti teikiamas pasirašius projekto sutartį ir (arba) viso projekto įgyvendinimo metu, jeigu jis yra numatytas projekto sutartyje (PAFT 153 p.)</a:t>
          </a:r>
          <a:endParaRPr lang="en-US" sz="2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endParaRPr>
        </a:p>
      </dgm:t>
    </dgm:pt>
    <dgm:pt modelId="{06C9C0EF-50D2-4DF4-8262-8375C4BC76BE}" type="parTrans" cxnId="{7F0DA5A8-2830-4A45-A900-F6F41C80868E}">
      <dgm:prSet/>
      <dgm:spPr/>
      <dgm:t>
        <a:bodyPr/>
        <a:lstStyle/>
        <a:p>
          <a:endParaRPr lang="en-US"/>
        </a:p>
      </dgm:t>
    </dgm:pt>
    <dgm:pt modelId="{5788D73E-C8AE-4B0E-97B4-263611412F1B}" type="sibTrans" cxnId="{7F0DA5A8-2830-4A45-A900-F6F41C80868E}">
      <dgm:prSet/>
      <dgm:spPr/>
      <dgm:t>
        <a:bodyPr/>
        <a:lstStyle/>
        <a:p>
          <a:endParaRPr lang="en-US"/>
        </a:p>
      </dgm:t>
    </dgm:pt>
    <dgm:pt modelId="{7E7C2E05-1F78-4839-9FDD-8247AC5178C8}">
      <dgm:prSet custT="1"/>
      <dgm:spPr/>
      <dgm:t>
        <a:bodyPr/>
        <a:lstStyle/>
        <a:p>
          <a:r>
            <a:rPr lang="lt-LT" sz="2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Didžiausia galima projekto vykdytojui išmokėta ir neįvertinta avanso suma – 30 procentų projektui įgyvendinti skirtos projekto finansavimo lėšų sumos (PAFT 155 p.)</a:t>
          </a:r>
          <a:endParaRPr lang="en-US" sz="2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endParaRPr>
        </a:p>
      </dgm:t>
    </dgm:pt>
    <dgm:pt modelId="{EBDABD2D-00DA-4ADF-954D-82DBDC05F333}" type="parTrans" cxnId="{291EECFE-681F-4CAB-9F00-100951CD3CA0}">
      <dgm:prSet/>
      <dgm:spPr/>
      <dgm:t>
        <a:bodyPr/>
        <a:lstStyle/>
        <a:p>
          <a:endParaRPr lang="en-US"/>
        </a:p>
      </dgm:t>
    </dgm:pt>
    <dgm:pt modelId="{FD821A6B-7025-42F2-9691-2860891E0841}" type="sibTrans" cxnId="{291EECFE-681F-4CAB-9F00-100951CD3CA0}">
      <dgm:prSet/>
      <dgm:spPr/>
      <dgm:t>
        <a:bodyPr/>
        <a:lstStyle/>
        <a:p>
          <a:endParaRPr lang="en-US"/>
        </a:p>
      </dgm:t>
    </dgm:pt>
    <dgm:pt modelId="{29E91D0F-F950-4040-8B8A-8569FEA4EF0C}">
      <dgm:prSet custT="1"/>
      <dgm:spPr/>
      <dgm:t>
        <a:bodyPr/>
        <a:lstStyle/>
        <a:p>
          <a:r>
            <a:rPr lang="lt-LT" sz="2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Administruojančioji institucija gali nustatyti, didesnį nei 30 procentų avanso poreikį projektui įgyvendinti skirtos projekto finansavimo lėšų sumos. </a:t>
          </a:r>
          <a:r>
            <a:rPr lang="lt-LT" sz="2400" b="1"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SVARBU</a:t>
          </a:r>
          <a:r>
            <a:rPr lang="lt-LT" sz="2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 avanso dalis, kuri viršija 30 procentų, turi būti įskaitoma ne vėliau kaip per 70 darbo dienų. (PAFT 155 p.)</a:t>
          </a:r>
          <a:endParaRPr lang="en-US" sz="2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endParaRPr>
        </a:p>
      </dgm:t>
    </dgm:pt>
    <dgm:pt modelId="{853E854F-0BBC-4761-B610-34C15EB8FBF1}" type="parTrans" cxnId="{5ABD3688-1469-454E-8583-DF1D8ABB50CD}">
      <dgm:prSet/>
      <dgm:spPr/>
      <dgm:t>
        <a:bodyPr/>
        <a:lstStyle/>
        <a:p>
          <a:endParaRPr lang="en-US"/>
        </a:p>
      </dgm:t>
    </dgm:pt>
    <dgm:pt modelId="{2342F66F-2BD1-411D-AB11-1B122EFDF669}" type="sibTrans" cxnId="{5ABD3688-1469-454E-8583-DF1D8ABB50CD}">
      <dgm:prSet/>
      <dgm:spPr/>
      <dgm:t>
        <a:bodyPr/>
        <a:lstStyle/>
        <a:p>
          <a:endParaRPr lang="en-US"/>
        </a:p>
      </dgm:t>
    </dgm:pt>
    <dgm:pt modelId="{5D08C8BD-54BF-4279-9BC1-5E1C8BEBB9BF}" type="pres">
      <dgm:prSet presAssocID="{93BF8873-D6DD-4E18-A65D-04D830BAC935}" presName="vert0" presStyleCnt="0">
        <dgm:presLayoutVars>
          <dgm:dir/>
          <dgm:animOne val="branch"/>
          <dgm:animLvl val="lvl"/>
        </dgm:presLayoutVars>
      </dgm:prSet>
      <dgm:spPr/>
    </dgm:pt>
    <dgm:pt modelId="{CA103F0B-BED1-4951-A58C-E4089BC7B287}" type="pres">
      <dgm:prSet presAssocID="{5A3C3990-B4CC-4058-820C-26269B64DC87}" presName="thickLine" presStyleLbl="alignNode1" presStyleIdx="0" presStyleCnt="3"/>
      <dgm:spPr/>
    </dgm:pt>
    <dgm:pt modelId="{54C3C40A-3BE1-45FC-8210-C80201ED1293}" type="pres">
      <dgm:prSet presAssocID="{5A3C3990-B4CC-4058-820C-26269B64DC87}" presName="horz1" presStyleCnt="0"/>
      <dgm:spPr/>
    </dgm:pt>
    <dgm:pt modelId="{4AF531B9-9D6A-482A-A502-3AB861FB719C}" type="pres">
      <dgm:prSet presAssocID="{5A3C3990-B4CC-4058-820C-26269B64DC87}" presName="tx1" presStyleLbl="revTx" presStyleIdx="0" presStyleCnt="3"/>
      <dgm:spPr/>
    </dgm:pt>
    <dgm:pt modelId="{C73D03C0-51B9-4BED-92F2-DD8DEEC492E0}" type="pres">
      <dgm:prSet presAssocID="{5A3C3990-B4CC-4058-820C-26269B64DC87}" presName="vert1" presStyleCnt="0"/>
      <dgm:spPr/>
    </dgm:pt>
    <dgm:pt modelId="{515B9C59-7D81-4B17-98DD-ED8B3F226FB2}" type="pres">
      <dgm:prSet presAssocID="{7E7C2E05-1F78-4839-9FDD-8247AC5178C8}" presName="thickLine" presStyleLbl="alignNode1" presStyleIdx="1" presStyleCnt="3"/>
      <dgm:spPr/>
    </dgm:pt>
    <dgm:pt modelId="{5CCF300A-30E6-46E7-8F6E-720383B52CA4}" type="pres">
      <dgm:prSet presAssocID="{7E7C2E05-1F78-4839-9FDD-8247AC5178C8}" presName="horz1" presStyleCnt="0"/>
      <dgm:spPr/>
    </dgm:pt>
    <dgm:pt modelId="{46987B70-4F26-44E8-86E9-5371772ADF26}" type="pres">
      <dgm:prSet presAssocID="{7E7C2E05-1F78-4839-9FDD-8247AC5178C8}" presName="tx1" presStyleLbl="revTx" presStyleIdx="1" presStyleCnt="3"/>
      <dgm:spPr/>
    </dgm:pt>
    <dgm:pt modelId="{89D33B30-7507-4124-ACCF-419BE0ED4B2B}" type="pres">
      <dgm:prSet presAssocID="{7E7C2E05-1F78-4839-9FDD-8247AC5178C8}" presName="vert1" presStyleCnt="0"/>
      <dgm:spPr/>
    </dgm:pt>
    <dgm:pt modelId="{94AA0846-E685-4364-B6DC-9EEFC263BF1E}" type="pres">
      <dgm:prSet presAssocID="{29E91D0F-F950-4040-8B8A-8569FEA4EF0C}" presName="thickLine" presStyleLbl="alignNode1" presStyleIdx="2" presStyleCnt="3"/>
      <dgm:spPr/>
    </dgm:pt>
    <dgm:pt modelId="{A04F61B7-2D15-45BE-B3FB-25DE2A790EBA}" type="pres">
      <dgm:prSet presAssocID="{29E91D0F-F950-4040-8B8A-8569FEA4EF0C}" presName="horz1" presStyleCnt="0"/>
      <dgm:spPr/>
    </dgm:pt>
    <dgm:pt modelId="{51C74D31-751A-4AB0-B97E-A47BB1C94574}" type="pres">
      <dgm:prSet presAssocID="{29E91D0F-F950-4040-8B8A-8569FEA4EF0C}" presName="tx1" presStyleLbl="revTx" presStyleIdx="2" presStyleCnt="3"/>
      <dgm:spPr/>
    </dgm:pt>
    <dgm:pt modelId="{3EAA68E2-1C54-48D7-97EE-5D00933A3F9B}" type="pres">
      <dgm:prSet presAssocID="{29E91D0F-F950-4040-8B8A-8569FEA4EF0C}" presName="vert1" presStyleCnt="0"/>
      <dgm:spPr/>
    </dgm:pt>
  </dgm:ptLst>
  <dgm:cxnLst>
    <dgm:cxn modelId="{65230400-7B94-4DD1-BB31-50F6AF993E51}" type="presOf" srcId="{5A3C3990-B4CC-4058-820C-26269B64DC87}" destId="{4AF531B9-9D6A-482A-A502-3AB861FB719C}" srcOrd="0" destOrd="0" presId="urn:microsoft.com/office/officeart/2008/layout/LinedList"/>
    <dgm:cxn modelId="{EEA1842B-9224-4CC8-B760-951A70BEE49D}" type="presOf" srcId="{93BF8873-D6DD-4E18-A65D-04D830BAC935}" destId="{5D08C8BD-54BF-4279-9BC1-5E1C8BEBB9BF}" srcOrd="0" destOrd="0" presId="urn:microsoft.com/office/officeart/2008/layout/LinedList"/>
    <dgm:cxn modelId="{5ABD3688-1469-454E-8583-DF1D8ABB50CD}" srcId="{93BF8873-D6DD-4E18-A65D-04D830BAC935}" destId="{29E91D0F-F950-4040-8B8A-8569FEA4EF0C}" srcOrd="2" destOrd="0" parTransId="{853E854F-0BBC-4761-B610-34C15EB8FBF1}" sibTransId="{2342F66F-2BD1-411D-AB11-1B122EFDF669}"/>
    <dgm:cxn modelId="{7F0DA5A8-2830-4A45-A900-F6F41C80868E}" srcId="{93BF8873-D6DD-4E18-A65D-04D830BAC935}" destId="{5A3C3990-B4CC-4058-820C-26269B64DC87}" srcOrd="0" destOrd="0" parTransId="{06C9C0EF-50D2-4DF4-8262-8375C4BC76BE}" sibTransId="{5788D73E-C8AE-4B0E-97B4-263611412F1B}"/>
    <dgm:cxn modelId="{DAEE98C0-3177-4D6C-80B2-1809E012CC5B}" type="presOf" srcId="{29E91D0F-F950-4040-8B8A-8569FEA4EF0C}" destId="{51C74D31-751A-4AB0-B97E-A47BB1C94574}" srcOrd="0" destOrd="0" presId="urn:microsoft.com/office/officeart/2008/layout/LinedList"/>
    <dgm:cxn modelId="{F2B382CB-CF68-4ADE-8CE5-88F5CB9BCED6}" type="presOf" srcId="{7E7C2E05-1F78-4839-9FDD-8247AC5178C8}" destId="{46987B70-4F26-44E8-86E9-5371772ADF26}" srcOrd="0" destOrd="0" presId="urn:microsoft.com/office/officeart/2008/layout/LinedList"/>
    <dgm:cxn modelId="{291EECFE-681F-4CAB-9F00-100951CD3CA0}" srcId="{93BF8873-D6DD-4E18-A65D-04D830BAC935}" destId="{7E7C2E05-1F78-4839-9FDD-8247AC5178C8}" srcOrd="1" destOrd="0" parTransId="{EBDABD2D-00DA-4ADF-954D-82DBDC05F333}" sibTransId="{FD821A6B-7025-42F2-9691-2860891E0841}"/>
    <dgm:cxn modelId="{DEB67C28-9DE8-40CE-A0A7-9AC2E99A6D60}" type="presParOf" srcId="{5D08C8BD-54BF-4279-9BC1-5E1C8BEBB9BF}" destId="{CA103F0B-BED1-4951-A58C-E4089BC7B287}" srcOrd="0" destOrd="0" presId="urn:microsoft.com/office/officeart/2008/layout/LinedList"/>
    <dgm:cxn modelId="{752B9BD4-CA18-4775-9D2B-4F9C1A20BAC6}" type="presParOf" srcId="{5D08C8BD-54BF-4279-9BC1-5E1C8BEBB9BF}" destId="{54C3C40A-3BE1-45FC-8210-C80201ED1293}" srcOrd="1" destOrd="0" presId="urn:microsoft.com/office/officeart/2008/layout/LinedList"/>
    <dgm:cxn modelId="{6D70D970-65FD-48EA-A155-421D117211E6}" type="presParOf" srcId="{54C3C40A-3BE1-45FC-8210-C80201ED1293}" destId="{4AF531B9-9D6A-482A-A502-3AB861FB719C}" srcOrd="0" destOrd="0" presId="urn:microsoft.com/office/officeart/2008/layout/LinedList"/>
    <dgm:cxn modelId="{18AD701E-9118-4948-AE07-CFA06F5ADFB1}" type="presParOf" srcId="{54C3C40A-3BE1-45FC-8210-C80201ED1293}" destId="{C73D03C0-51B9-4BED-92F2-DD8DEEC492E0}" srcOrd="1" destOrd="0" presId="urn:microsoft.com/office/officeart/2008/layout/LinedList"/>
    <dgm:cxn modelId="{C102D95D-D0F3-4F2C-BC44-FA4E53D45B21}" type="presParOf" srcId="{5D08C8BD-54BF-4279-9BC1-5E1C8BEBB9BF}" destId="{515B9C59-7D81-4B17-98DD-ED8B3F226FB2}" srcOrd="2" destOrd="0" presId="urn:microsoft.com/office/officeart/2008/layout/LinedList"/>
    <dgm:cxn modelId="{E75FF5C0-64DC-421B-A5F2-D023988B4D89}" type="presParOf" srcId="{5D08C8BD-54BF-4279-9BC1-5E1C8BEBB9BF}" destId="{5CCF300A-30E6-46E7-8F6E-720383B52CA4}" srcOrd="3" destOrd="0" presId="urn:microsoft.com/office/officeart/2008/layout/LinedList"/>
    <dgm:cxn modelId="{3254B7C7-020D-438D-B978-3AE3EA741D67}" type="presParOf" srcId="{5CCF300A-30E6-46E7-8F6E-720383B52CA4}" destId="{46987B70-4F26-44E8-86E9-5371772ADF26}" srcOrd="0" destOrd="0" presId="urn:microsoft.com/office/officeart/2008/layout/LinedList"/>
    <dgm:cxn modelId="{1417CB67-50A1-4020-A26D-C9AD05D446EE}" type="presParOf" srcId="{5CCF300A-30E6-46E7-8F6E-720383B52CA4}" destId="{89D33B30-7507-4124-ACCF-419BE0ED4B2B}" srcOrd="1" destOrd="0" presId="urn:microsoft.com/office/officeart/2008/layout/LinedList"/>
    <dgm:cxn modelId="{BBD21990-A40F-47A4-A4D4-205B23C55FB6}" type="presParOf" srcId="{5D08C8BD-54BF-4279-9BC1-5E1C8BEBB9BF}" destId="{94AA0846-E685-4364-B6DC-9EEFC263BF1E}" srcOrd="4" destOrd="0" presId="urn:microsoft.com/office/officeart/2008/layout/LinedList"/>
    <dgm:cxn modelId="{23AF49EE-EE55-4460-BDB8-58DA9C87BB32}" type="presParOf" srcId="{5D08C8BD-54BF-4279-9BC1-5E1C8BEBB9BF}" destId="{A04F61B7-2D15-45BE-B3FB-25DE2A790EBA}" srcOrd="5" destOrd="0" presId="urn:microsoft.com/office/officeart/2008/layout/LinedList"/>
    <dgm:cxn modelId="{D595AEC4-137A-4693-9EC9-379194B8AF93}" type="presParOf" srcId="{A04F61B7-2D15-45BE-B3FB-25DE2A790EBA}" destId="{51C74D31-751A-4AB0-B97E-A47BB1C94574}" srcOrd="0" destOrd="0" presId="urn:microsoft.com/office/officeart/2008/layout/LinedList"/>
    <dgm:cxn modelId="{04A69D10-3D9D-4D94-B1FC-E02D985DC615}" type="presParOf" srcId="{A04F61B7-2D15-45BE-B3FB-25DE2A790EBA}" destId="{3EAA68E2-1C54-48D7-97EE-5D00933A3F9B}" srcOrd="1" destOrd="0" presId="urn:microsoft.com/office/officeart/2008/layout/Line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3BF8873-D6DD-4E18-A65D-04D830BAC935}"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5A3C3990-B4CC-4058-820C-26269B64DC87}">
      <dgm:prSet custT="1"/>
      <dgm:spPr/>
      <dgm:t>
        <a:bodyPr/>
        <a:lstStyle/>
        <a:p>
          <a:r>
            <a:rPr lang="lt-LT" sz="20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Avanso išmokėjimui projekto vykdytojas turi pateikti banko atsiskaitomosios sąskaitos, atidarytos projekto lėšų apskaitai, numerį ir dokumentus, pagrindžiančius, kad nurodyta atsiskaitomoji sąskaita atidaryta projekto vykdytojo vardu</a:t>
          </a:r>
          <a:endParaRPr lang="en-US" sz="20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endParaRPr>
        </a:p>
      </dgm:t>
    </dgm:pt>
    <dgm:pt modelId="{06C9C0EF-50D2-4DF4-8262-8375C4BC76BE}" type="parTrans" cxnId="{7F0DA5A8-2830-4A45-A900-F6F41C80868E}">
      <dgm:prSet/>
      <dgm:spPr/>
      <dgm:t>
        <a:bodyPr/>
        <a:lstStyle/>
        <a:p>
          <a:endParaRPr lang="en-US"/>
        </a:p>
      </dgm:t>
    </dgm:pt>
    <dgm:pt modelId="{5788D73E-C8AE-4B0E-97B4-263611412F1B}" type="sibTrans" cxnId="{7F0DA5A8-2830-4A45-A900-F6F41C80868E}">
      <dgm:prSet/>
      <dgm:spPr/>
      <dgm:t>
        <a:bodyPr/>
        <a:lstStyle/>
        <a:p>
          <a:endParaRPr lang="en-US"/>
        </a:p>
      </dgm:t>
    </dgm:pt>
    <dgm:pt modelId="{7E7C2E05-1F78-4839-9FDD-8247AC5178C8}">
      <dgm:prSet custT="1"/>
      <dgm:spPr/>
      <dgm:t>
        <a:bodyPr/>
        <a:lstStyle/>
        <a:p>
          <a:r>
            <a:rPr lang="lt-LT" sz="20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Projekto vykdytojas turi pateikti avanso draudimo dokumentą – Lietuvos banko prižiūrimos finansų įstaigos ar draudimo įmonės garantiją, laidavimo raštą arba laidavimo draudimo raštą dėl avanso dalies, kuri viršija 100 000 (vieną šimtą tūkstančių) eurų.  (PAFT 157 p.)</a:t>
          </a:r>
        </a:p>
        <a:p>
          <a:r>
            <a:rPr lang="lt-LT" sz="20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	</a:t>
          </a:r>
          <a:r>
            <a:rPr lang="lt-LT" sz="1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Avanso draudimo dokumente nurodytas </a:t>
          </a:r>
          <a:r>
            <a:rPr lang="lt-LT" sz="1400" b="0" i="0" u="sng" kern="1200" dirty="0">
              <a:solidFill>
                <a:srgbClr val="302757"/>
              </a:solidFill>
              <a:latin typeface="Verdana" panose="020B0604030504040204" pitchFamily="34" charset="0"/>
              <a:ea typeface="Verdana" panose="020B0604030504040204" pitchFamily="34" charset="0"/>
              <a:cs typeface="Verdana" panose="020B0604030504040204" pitchFamily="34" charset="0"/>
            </a:rPr>
            <a:t>naudos gavėjas - Ministerija skyrusi </a:t>
          </a:r>
          <a:r>
            <a:rPr lang="lt-LT" sz="1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projekto vykdytojui </a:t>
          </a:r>
          <a:r>
            <a:rPr lang="lt-LT" sz="1400" b="0" i="0" u="sng" kern="1200" dirty="0">
              <a:solidFill>
                <a:srgbClr val="302757"/>
              </a:solidFill>
              <a:latin typeface="Verdana" panose="020B0604030504040204" pitchFamily="34" charset="0"/>
              <a:ea typeface="Verdana" panose="020B0604030504040204" pitchFamily="34" charset="0"/>
              <a:cs typeface="Verdana" panose="020B0604030504040204" pitchFamily="34" charset="0"/>
            </a:rPr>
            <a:t>finansavimą</a:t>
          </a:r>
          <a:r>
            <a:rPr lang="lt-LT" sz="1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 o </a:t>
          </a:r>
          <a:r>
            <a:rPr lang="lt-LT" sz="1400" b="0" i="0" u="sng" kern="1200" dirty="0">
              <a:solidFill>
                <a:srgbClr val="302757"/>
              </a:solidFill>
              <a:latin typeface="Verdana" panose="020B0604030504040204" pitchFamily="34" charset="0"/>
              <a:ea typeface="Verdana" panose="020B0604030504040204" pitchFamily="34" charset="0"/>
              <a:cs typeface="Verdana" panose="020B0604030504040204" pitchFamily="34" charset="0"/>
            </a:rPr>
            <a:t>draudėjas – projekto vykdytojas</a:t>
          </a:r>
          <a:r>
            <a:rPr lang="lt-LT" sz="1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 Avanso draudimo dokumente </a:t>
          </a:r>
          <a:r>
            <a:rPr lang="lt-LT" sz="1400" b="0" i="0" u="sng" kern="1200" dirty="0">
              <a:solidFill>
                <a:srgbClr val="302757"/>
              </a:solidFill>
              <a:latin typeface="Verdana" panose="020B0604030504040204" pitchFamily="34" charset="0"/>
              <a:ea typeface="Verdana" panose="020B0604030504040204" pitchFamily="34" charset="0"/>
              <a:cs typeface="Verdana" panose="020B0604030504040204" pitchFamily="34" charset="0"/>
            </a:rPr>
            <a:t>turi būti nurodyta </a:t>
          </a:r>
          <a:r>
            <a:rPr lang="lt-LT" sz="1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avanso </a:t>
          </a:r>
          <a:r>
            <a:rPr lang="lt-LT" sz="1400" b="0" i="0" u="sng" kern="1200" dirty="0">
              <a:solidFill>
                <a:srgbClr val="302757"/>
              </a:solidFill>
              <a:latin typeface="Verdana" panose="020B0604030504040204" pitchFamily="34" charset="0"/>
              <a:ea typeface="Verdana" panose="020B0604030504040204" pitchFamily="34" charset="0"/>
              <a:cs typeface="Verdana" panose="020B0604030504040204" pitchFamily="34" charset="0"/>
            </a:rPr>
            <a:t>draudimo suma </a:t>
          </a:r>
          <a:r>
            <a:rPr lang="lt-LT" sz="1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ir galiojimo terminas. </a:t>
          </a:r>
          <a:r>
            <a:rPr lang="lt-LT" sz="1400" b="0" i="0" u="sng" kern="1200" dirty="0">
              <a:solidFill>
                <a:srgbClr val="302757"/>
              </a:solidFill>
              <a:latin typeface="Verdana" panose="020B0604030504040204" pitchFamily="34" charset="0"/>
              <a:ea typeface="Verdana" panose="020B0604030504040204" pitchFamily="34" charset="0"/>
              <a:cs typeface="Verdana" panose="020B0604030504040204" pitchFamily="34" charset="0"/>
            </a:rPr>
            <a:t>Jei iki avanso draudimo dokumento galiojimo pabaigos likus 5 darbo dienoms projekto vykdytojas nepateikia veiklos ataskaitos</a:t>
          </a:r>
          <a:r>
            <a:rPr lang="lt-LT" sz="1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 su kuria prašoma galutinai įvertinti turimą avansą, </a:t>
          </a:r>
          <a:r>
            <a:rPr lang="lt-LT" sz="1400" b="0" i="0" u="sng" kern="1200" dirty="0">
              <a:solidFill>
                <a:srgbClr val="302757"/>
              </a:solidFill>
              <a:latin typeface="Verdana" panose="020B0604030504040204" pitchFamily="34" charset="0"/>
              <a:ea typeface="Verdana" panose="020B0604030504040204" pitchFamily="34" charset="0"/>
              <a:cs typeface="Verdana" panose="020B0604030504040204" pitchFamily="34" charset="0"/>
            </a:rPr>
            <a:t>arba pratęsto avanso draudimo dokumento</a:t>
          </a:r>
          <a:r>
            <a:rPr lang="lt-LT" sz="1400" b="1"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 </a:t>
          </a:r>
          <a:r>
            <a:rPr lang="lt-LT" sz="1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ar naujo avanso draudimo dokumento administruojančioji institucija gali inicijuoti avansu išmokėtų lėšų susigrąžinimo procedūras.</a:t>
          </a:r>
          <a:endParaRPr lang="en-US" sz="1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endParaRPr>
        </a:p>
      </dgm:t>
    </dgm:pt>
    <dgm:pt modelId="{EBDABD2D-00DA-4ADF-954D-82DBDC05F333}" type="parTrans" cxnId="{291EECFE-681F-4CAB-9F00-100951CD3CA0}">
      <dgm:prSet/>
      <dgm:spPr/>
      <dgm:t>
        <a:bodyPr/>
        <a:lstStyle/>
        <a:p>
          <a:endParaRPr lang="en-US"/>
        </a:p>
      </dgm:t>
    </dgm:pt>
    <dgm:pt modelId="{FD821A6B-7025-42F2-9691-2860891E0841}" type="sibTrans" cxnId="{291EECFE-681F-4CAB-9F00-100951CD3CA0}">
      <dgm:prSet/>
      <dgm:spPr/>
      <dgm:t>
        <a:bodyPr/>
        <a:lstStyle/>
        <a:p>
          <a:endParaRPr lang="en-US"/>
        </a:p>
      </dgm:t>
    </dgm:pt>
    <dgm:pt modelId="{90C51824-7471-406A-A1BE-9512E72B8ADB}">
      <dgm:prSet custT="1"/>
      <dgm:spPr/>
      <dgm:t>
        <a:bodyPr/>
        <a:lstStyle/>
        <a:p>
          <a:pPr>
            <a:buClr>
              <a:srgbClr val="000000"/>
            </a:buClr>
            <a:buSzPts val="1000"/>
            <a:buFont typeface="+mj-lt"/>
            <a:buAutoNum type="arabicPeriod"/>
          </a:pPr>
          <a:r>
            <a:rPr lang="lt-LT" sz="20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Su veiklos ataskaita planuojamų patirti išlaidų sumų pagrindimo dokumentus (sutartys, sąskaitos, skaičiavimai ir pan.)</a:t>
          </a:r>
          <a:endParaRPr lang="en-US" sz="20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endParaRPr>
        </a:p>
      </dgm:t>
    </dgm:pt>
    <dgm:pt modelId="{26F2954F-D469-4800-A062-8CE088627AC3}" type="parTrans" cxnId="{02B906EE-1A29-40DC-893D-0C40B1424AB5}">
      <dgm:prSet/>
      <dgm:spPr/>
      <dgm:t>
        <a:bodyPr/>
        <a:lstStyle/>
        <a:p>
          <a:endParaRPr lang="lt-LT"/>
        </a:p>
      </dgm:t>
    </dgm:pt>
    <dgm:pt modelId="{90546A70-B5D4-4047-9BA4-384912982475}" type="sibTrans" cxnId="{02B906EE-1A29-40DC-893D-0C40B1424AB5}">
      <dgm:prSet/>
      <dgm:spPr/>
      <dgm:t>
        <a:bodyPr/>
        <a:lstStyle/>
        <a:p>
          <a:endParaRPr lang="lt-LT"/>
        </a:p>
      </dgm:t>
    </dgm:pt>
    <dgm:pt modelId="{5D08C8BD-54BF-4279-9BC1-5E1C8BEBB9BF}" type="pres">
      <dgm:prSet presAssocID="{93BF8873-D6DD-4E18-A65D-04D830BAC935}" presName="vert0" presStyleCnt="0">
        <dgm:presLayoutVars>
          <dgm:dir/>
          <dgm:animOne val="branch"/>
          <dgm:animLvl val="lvl"/>
        </dgm:presLayoutVars>
      </dgm:prSet>
      <dgm:spPr/>
    </dgm:pt>
    <dgm:pt modelId="{CA103F0B-BED1-4951-A58C-E4089BC7B287}" type="pres">
      <dgm:prSet presAssocID="{5A3C3990-B4CC-4058-820C-26269B64DC87}" presName="thickLine" presStyleLbl="alignNode1" presStyleIdx="0" presStyleCnt="3"/>
      <dgm:spPr/>
    </dgm:pt>
    <dgm:pt modelId="{54C3C40A-3BE1-45FC-8210-C80201ED1293}" type="pres">
      <dgm:prSet presAssocID="{5A3C3990-B4CC-4058-820C-26269B64DC87}" presName="horz1" presStyleCnt="0"/>
      <dgm:spPr/>
    </dgm:pt>
    <dgm:pt modelId="{4AF531B9-9D6A-482A-A502-3AB861FB719C}" type="pres">
      <dgm:prSet presAssocID="{5A3C3990-B4CC-4058-820C-26269B64DC87}" presName="tx1" presStyleLbl="revTx" presStyleIdx="0" presStyleCnt="3" custScaleY="46630"/>
      <dgm:spPr/>
    </dgm:pt>
    <dgm:pt modelId="{C73D03C0-51B9-4BED-92F2-DD8DEEC492E0}" type="pres">
      <dgm:prSet presAssocID="{5A3C3990-B4CC-4058-820C-26269B64DC87}" presName="vert1" presStyleCnt="0"/>
      <dgm:spPr/>
    </dgm:pt>
    <dgm:pt modelId="{3DEF8C26-934F-45FF-8027-4F75AEA33416}" type="pres">
      <dgm:prSet presAssocID="{90C51824-7471-406A-A1BE-9512E72B8ADB}" presName="thickLine" presStyleLbl="alignNode1" presStyleIdx="1" presStyleCnt="3"/>
      <dgm:spPr/>
    </dgm:pt>
    <dgm:pt modelId="{132A6338-E1F0-4A41-8F5F-5167FB88E63E}" type="pres">
      <dgm:prSet presAssocID="{90C51824-7471-406A-A1BE-9512E72B8ADB}" presName="horz1" presStyleCnt="0"/>
      <dgm:spPr/>
    </dgm:pt>
    <dgm:pt modelId="{62841EF8-2A42-424E-8096-B2CF16541199}" type="pres">
      <dgm:prSet presAssocID="{90C51824-7471-406A-A1BE-9512E72B8ADB}" presName="tx1" presStyleLbl="revTx" presStyleIdx="1" presStyleCnt="3" custScaleY="30825"/>
      <dgm:spPr/>
    </dgm:pt>
    <dgm:pt modelId="{C886E252-70BA-482D-9141-51BF4F863898}" type="pres">
      <dgm:prSet presAssocID="{90C51824-7471-406A-A1BE-9512E72B8ADB}" presName="vert1" presStyleCnt="0"/>
      <dgm:spPr/>
    </dgm:pt>
    <dgm:pt modelId="{515B9C59-7D81-4B17-98DD-ED8B3F226FB2}" type="pres">
      <dgm:prSet presAssocID="{7E7C2E05-1F78-4839-9FDD-8247AC5178C8}" presName="thickLine" presStyleLbl="alignNode1" presStyleIdx="2" presStyleCnt="3"/>
      <dgm:spPr/>
    </dgm:pt>
    <dgm:pt modelId="{5CCF300A-30E6-46E7-8F6E-720383B52CA4}" type="pres">
      <dgm:prSet presAssocID="{7E7C2E05-1F78-4839-9FDD-8247AC5178C8}" presName="horz1" presStyleCnt="0"/>
      <dgm:spPr/>
    </dgm:pt>
    <dgm:pt modelId="{46987B70-4F26-44E8-86E9-5371772ADF26}" type="pres">
      <dgm:prSet presAssocID="{7E7C2E05-1F78-4839-9FDD-8247AC5178C8}" presName="tx1" presStyleLbl="revTx" presStyleIdx="2" presStyleCnt="3"/>
      <dgm:spPr/>
    </dgm:pt>
    <dgm:pt modelId="{89D33B30-7507-4124-ACCF-419BE0ED4B2B}" type="pres">
      <dgm:prSet presAssocID="{7E7C2E05-1F78-4839-9FDD-8247AC5178C8}" presName="vert1" presStyleCnt="0"/>
      <dgm:spPr/>
    </dgm:pt>
  </dgm:ptLst>
  <dgm:cxnLst>
    <dgm:cxn modelId="{65230400-7B94-4DD1-BB31-50F6AF993E51}" type="presOf" srcId="{5A3C3990-B4CC-4058-820C-26269B64DC87}" destId="{4AF531B9-9D6A-482A-A502-3AB861FB719C}" srcOrd="0" destOrd="0" presId="urn:microsoft.com/office/officeart/2008/layout/LinedList"/>
    <dgm:cxn modelId="{EEA1842B-9224-4CC8-B760-951A70BEE49D}" type="presOf" srcId="{93BF8873-D6DD-4E18-A65D-04D830BAC935}" destId="{5D08C8BD-54BF-4279-9BC1-5E1C8BEBB9BF}" srcOrd="0" destOrd="0" presId="urn:microsoft.com/office/officeart/2008/layout/LinedList"/>
    <dgm:cxn modelId="{7F0DA5A8-2830-4A45-A900-F6F41C80868E}" srcId="{93BF8873-D6DD-4E18-A65D-04D830BAC935}" destId="{5A3C3990-B4CC-4058-820C-26269B64DC87}" srcOrd="0" destOrd="0" parTransId="{06C9C0EF-50D2-4DF4-8262-8375C4BC76BE}" sibTransId="{5788D73E-C8AE-4B0E-97B4-263611412F1B}"/>
    <dgm:cxn modelId="{3592E6C5-A24E-4171-8866-7EA2D4E44D70}" type="presOf" srcId="{90C51824-7471-406A-A1BE-9512E72B8ADB}" destId="{62841EF8-2A42-424E-8096-B2CF16541199}" srcOrd="0" destOrd="0" presId="urn:microsoft.com/office/officeart/2008/layout/LinedList"/>
    <dgm:cxn modelId="{F2B382CB-CF68-4ADE-8CE5-88F5CB9BCED6}" type="presOf" srcId="{7E7C2E05-1F78-4839-9FDD-8247AC5178C8}" destId="{46987B70-4F26-44E8-86E9-5371772ADF26}" srcOrd="0" destOrd="0" presId="urn:microsoft.com/office/officeart/2008/layout/LinedList"/>
    <dgm:cxn modelId="{02B906EE-1A29-40DC-893D-0C40B1424AB5}" srcId="{93BF8873-D6DD-4E18-A65D-04D830BAC935}" destId="{90C51824-7471-406A-A1BE-9512E72B8ADB}" srcOrd="1" destOrd="0" parTransId="{26F2954F-D469-4800-A062-8CE088627AC3}" sibTransId="{90546A70-B5D4-4047-9BA4-384912982475}"/>
    <dgm:cxn modelId="{291EECFE-681F-4CAB-9F00-100951CD3CA0}" srcId="{93BF8873-D6DD-4E18-A65D-04D830BAC935}" destId="{7E7C2E05-1F78-4839-9FDD-8247AC5178C8}" srcOrd="2" destOrd="0" parTransId="{EBDABD2D-00DA-4ADF-954D-82DBDC05F333}" sibTransId="{FD821A6B-7025-42F2-9691-2860891E0841}"/>
    <dgm:cxn modelId="{DEB67C28-9DE8-40CE-A0A7-9AC2E99A6D60}" type="presParOf" srcId="{5D08C8BD-54BF-4279-9BC1-5E1C8BEBB9BF}" destId="{CA103F0B-BED1-4951-A58C-E4089BC7B287}" srcOrd="0" destOrd="0" presId="urn:microsoft.com/office/officeart/2008/layout/LinedList"/>
    <dgm:cxn modelId="{752B9BD4-CA18-4775-9D2B-4F9C1A20BAC6}" type="presParOf" srcId="{5D08C8BD-54BF-4279-9BC1-5E1C8BEBB9BF}" destId="{54C3C40A-3BE1-45FC-8210-C80201ED1293}" srcOrd="1" destOrd="0" presId="urn:microsoft.com/office/officeart/2008/layout/LinedList"/>
    <dgm:cxn modelId="{6D70D970-65FD-48EA-A155-421D117211E6}" type="presParOf" srcId="{54C3C40A-3BE1-45FC-8210-C80201ED1293}" destId="{4AF531B9-9D6A-482A-A502-3AB861FB719C}" srcOrd="0" destOrd="0" presId="urn:microsoft.com/office/officeart/2008/layout/LinedList"/>
    <dgm:cxn modelId="{18AD701E-9118-4948-AE07-CFA06F5ADFB1}" type="presParOf" srcId="{54C3C40A-3BE1-45FC-8210-C80201ED1293}" destId="{C73D03C0-51B9-4BED-92F2-DD8DEEC492E0}" srcOrd="1" destOrd="0" presId="urn:microsoft.com/office/officeart/2008/layout/LinedList"/>
    <dgm:cxn modelId="{1945B4E5-68AD-44EF-B50D-BDFA38C01904}" type="presParOf" srcId="{5D08C8BD-54BF-4279-9BC1-5E1C8BEBB9BF}" destId="{3DEF8C26-934F-45FF-8027-4F75AEA33416}" srcOrd="2" destOrd="0" presId="urn:microsoft.com/office/officeart/2008/layout/LinedList"/>
    <dgm:cxn modelId="{F9AEC25D-14FB-4096-90BE-A8634613CE94}" type="presParOf" srcId="{5D08C8BD-54BF-4279-9BC1-5E1C8BEBB9BF}" destId="{132A6338-E1F0-4A41-8F5F-5167FB88E63E}" srcOrd="3" destOrd="0" presId="urn:microsoft.com/office/officeart/2008/layout/LinedList"/>
    <dgm:cxn modelId="{A1EF2836-804D-43E6-B70F-F8087A9B4CBB}" type="presParOf" srcId="{132A6338-E1F0-4A41-8F5F-5167FB88E63E}" destId="{62841EF8-2A42-424E-8096-B2CF16541199}" srcOrd="0" destOrd="0" presId="urn:microsoft.com/office/officeart/2008/layout/LinedList"/>
    <dgm:cxn modelId="{557A6F86-B389-4285-AFA3-D16CCE7E1852}" type="presParOf" srcId="{132A6338-E1F0-4A41-8F5F-5167FB88E63E}" destId="{C886E252-70BA-482D-9141-51BF4F863898}" srcOrd="1" destOrd="0" presId="urn:microsoft.com/office/officeart/2008/layout/LinedList"/>
    <dgm:cxn modelId="{C102D95D-D0F3-4F2C-BC44-FA4E53D45B21}" type="presParOf" srcId="{5D08C8BD-54BF-4279-9BC1-5E1C8BEBB9BF}" destId="{515B9C59-7D81-4B17-98DD-ED8B3F226FB2}" srcOrd="4" destOrd="0" presId="urn:microsoft.com/office/officeart/2008/layout/LinedList"/>
    <dgm:cxn modelId="{E75FF5C0-64DC-421B-A5F2-D023988B4D89}" type="presParOf" srcId="{5D08C8BD-54BF-4279-9BC1-5E1C8BEBB9BF}" destId="{5CCF300A-30E6-46E7-8F6E-720383B52CA4}" srcOrd="5" destOrd="0" presId="urn:microsoft.com/office/officeart/2008/layout/LinedList"/>
    <dgm:cxn modelId="{3254B7C7-020D-438D-B978-3AE3EA741D67}" type="presParOf" srcId="{5CCF300A-30E6-46E7-8F6E-720383B52CA4}" destId="{46987B70-4F26-44E8-86E9-5371772ADF26}" srcOrd="0" destOrd="0" presId="urn:microsoft.com/office/officeart/2008/layout/LinedList"/>
    <dgm:cxn modelId="{1417CB67-50A1-4020-A26D-C9AD05D446EE}" type="presParOf" srcId="{5CCF300A-30E6-46E7-8F6E-720383B52CA4}" destId="{89D33B30-7507-4124-ACCF-419BE0ED4B2B}"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2B8F7E0-382E-4969-83F5-5EF6A57C7473}"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3045BFBC-6012-458D-9D66-59202CD6B1D1}">
      <dgm:prSet custT="1"/>
      <dgm:spPr/>
      <dgm:t>
        <a:bodyPr/>
        <a:lstStyle/>
        <a:p>
          <a:r>
            <a:rPr lang="lt-LT" sz="2800" dirty="0">
              <a:solidFill>
                <a:schemeClr val="bg1"/>
              </a:solidFill>
            </a:rPr>
            <a:t>Išlaidos tiesiogiai su projektu susijusioms medžiagoms ir reikmenims, kurie priskiriami trumpalaikiam turtui, įsigyti. Šios išlaidos yra tinkamos finansuoti, jei pareiškėjas pats vykdo PĮP nurodytų ir atitinkamai suplanuotų projekto mokymo veiklų dalį, nepirkdamas paslaugų</a:t>
          </a:r>
          <a:endParaRPr lang="en-GB" sz="2800" dirty="0">
            <a:solidFill>
              <a:schemeClr val="bg1"/>
            </a:solidFill>
            <a:latin typeface="Verdana" panose="020B0604030504040204" pitchFamily="34" charset="0"/>
            <a:ea typeface="Verdana" panose="020B0604030504040204" pitchFamily="34" charset="0"/>
          </a:endParaRPr>
        </a:p>
      </dgm:t>
    </dgm:pt>
    <dgm:pt modelId="{ABFA59BE-4059-44BF-A2E1-0BC809533748}" type="parTrans" cxnId="{4EF35DCF-867E-4948-AA63-267DFEB43FBF}">
      <dgm:prSet/>
      <dgm:spPr/>
      <dgm:t>
        <a:bodyPr/>
        <a:lstStyle/>
        <a:p>
          <a:endParaRPr lang="lt-LT"/>
        </a:p>
      </dgm:t>
    </dgm:pt>
    <dgm:pt modelId="{D1D61A4F-4EB0-4FAA-B119-F4023A2285B9}" type="sibTrans" cxnId="{4EF35DCF-867E-4948-AA63-267DFEB43FBF}">
      <dgm:prSet/>
      <dgm:spPr/>
      <dgm:t>
        <a:bodyPr/>
        <a:lstStyle/>
        <a:p>
          <a:endParaRPr lang="lt-LT"/>
        </a:p>
      </dgm:t>
    </dgm:pt>
    <dgm:pt modelId="{ECDAF359-4BA8-4DB9-B502-DD286EF50EAC}" type="pres">
      <dgm:prSet presAssocID="{92B8F7E0-382E-4969-83F5-5EF6A57C7473}" presName="vert0" presStyleCnt="0">
        <dgm:presLayoutVars>
          <dgm:dir/>
          <dgm:animOne val="branch"/>
          <dgm:animLvl val="lvl"/>
        </dgm:presLayoutVars>
      </dgm:prSet>
      <dgm:spPr/>
    </dgm:pt>
    <dgm:pt modelId="{DDAE82C8-80EC-45A5-96C4-7C47F59A67C9}" type="pres">
      <dgm:prSet presAssocID="{3045BFBC-6012-458D-9D66-59202CD6B1D1}" presName="thickLine" presStyleLbl="alignNode1" presStyleIdx="0" presStyleCnt="1"/>
      <dgm:spPr/>
    </dgm:pt>
    <dgm:pt modelId="{58AD0462-0B58-4927-A6BA-3E8723433CFA}" type="pres">
      <dgm:prSet presAssocID="{3045BFBC-6012-458D-9D66-59202CD6B1D1}" presName="horz1" presStyleCnt="0"/>
      <dgm:spPr/>
    </dgm:pt>
    <dgm:pt modelId="{350A8ADD-E13D-420A-93CA-3044960B82BD}" type="pres">
      <dgm:prSet presAssocID="{3045BFBC-6012-458D-9D66-59202CD6B1D1}" presName="tx1" presStyleLbl="revTx" presStyleIdx="0" presStyleCnt="1" custScaleX="500000" custScaleY="100000"/>
      <dgm:spPr/>
    </dgm:pt>
    <dgm:pt modelId="{8558C8AC-5B90-4288-BF68-670F314FFF5B}" type="pres">
      <dgm:prSet presAssocID="{3045BFBC-6012-458D-9D66-59202CD6B1D1}" presName="vert1" presStyleCnt="0"/>
      <dgm:spPr/>
    </dgm:pt>
  </dgm:ptLst>
  <dgm:cxnLst>
    <dgm:cxn modelId="{B3009019-9C50-4829-BA54-053288635547}" type="presOf" srcId="{92B8F7E0-382E-4969-83F5-5EF6A57C7473}" destId="{ECDAF359-4BA8-4DB9-B502-DD286EF50EAC}" srcOrd="0" destOrd="0" presId="urn:microsoft.com/office/officeart/2008/layout/LinedList"/>
    <dgm:cxn modelId="{0B0BFB6A-F47E-43C5-9BED-1C89F446EEF7}" type="presOf" srcId="{3045BFBC-6012-458D-9D66-59202CD6B1D1}" destId="{350A8ADD-E13D-420A-93CA-3044960B82BD}" srcOrd="0" destOrd="0" presId="urn:microsoft.com/office/officeart/2008/layout/LinedList"/>
    <dgm:cxn modelId="{4EF35DCF-867E-4948-AA63-267DFEB43FBF}" srcId="{92B8F7E0-382E-4969-83F5-5EF6A57C7473}" destId="{3045BFBC-6012-458D-9D66-59202CD6B1D1}" srcOrd="0" destOrd="0" parTransId="{ABFA59BE-4059-44BF-A2E1-0BC809533748}" sibTransId="{D1D61A4F-4EB0-4FAA-B119-F4023A2285B9}"/>
    <dgm:cxn modelId="{975E6E2B-62FB-4EDB-A6D2-F54F0C48B938}" type="presParOf" srcId="{ECDAF359-4BA8-4DB9-B502-DD286EF50EAC}" destId="{DDAE82C8-80EC-45A5-96C4-7C47F59A67C9}" srcOrd="0" destOrd="0" presId="urn:microsoft.com/office/officeart/2008/layout/LinedList"/>
    <dgm:cxn modelId="{CC18DD43-38D2-45B6-9D36-D4F74BD63977}" type="presParOf" srcId="{ECDAF359-4BA8-4DB9-B502-DD286EF50EAC}" destId="{58AD0462-0B58-4927-A6BA-3E8723433CFA}" srcOrd="1" destOrd="0" presId="urn:microsoft.com/office/officeart/2008/layout/LinedList"/>
    <dgm:cxn modelId="{EB98F8EC-C261-4417-9732-2E86BEC2CCD6}" type="presParOf" srcId="{58AD0462-0B58-4927-A6BA-3E8723433CFA}" destId="{350A8ADD-E13D-420A-93CA-3044960B82BD}" srcOrd="0" destOrd="0" presId="urn:microsoft.com/office/officeart/2008/layout/LinedList"/>
    <dgm:cxn modelId="{3BDDD1C9-49A1-466F-B942-049A023ABCD8}" type="presParOf" srcId="{58AD0462-0B58-4927-A6BA-3E8723433CFA}" destId="{8558C8AC-5B90-4288-BF68-670F314FFF5B}"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2B8F7E0-382E-4969-83F5-5EF6A57C7473}"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514F2B74-CB7B-4E59-A958-FFF997DD6208}">
      <dgm:prSet custT="1"/>
      <dgm:spPr/>
      <dgm:t>
        <a:bodyPr/>
        <a:lstStyle/>
        <a:p>
          <a:pPr algn="ctr"/>
          <a:r>
            <a:rPr lang="lt-LT" sz="2800">
              <a:solidFill>
                <a:schemeClr val="bg1"/>
              </a:solidFill>
            </a:rPr>
            <a:t>Su mokymo projektu susijusios konsultacinių paslaugų išlaidos </a:t>
          </a:r>
          <a:endParaRPr lang="en-GB" sz="2800" dirty="0">
            <a:solidFill>
              <a:schemeClr val="bg1"/>
            </a:solidFill>
            <a:latin typeface="Verdana" panose="020B0604030504040204" pitchFamily="34" charset="0"/>
            <a:ea typeface="Verdana" panose="020B0604030504040204" pitchFamily="34" charset="0"/>
          </a:endParaRPr>
        </a:p>
      </dgm:t>
    </dgm:pt>
    <dgm:pt modelId="{3C042FD7-2BAF-4B3C-82C9-31356900ED33}" type="parTrans" cxnId="{550E4260-4942-479B-8205-AC5B775BAEBE}">
      <dgm:prSet/>
      <dgm:spPr/>
      <dgm:t>
        <a:bodyPr/>
        <a:lstStyle/>
        <a:p>
          <a:endParaRPr lang="lt-LT"/>
        </a:p>
      </dgm:t>
    </dgm:pt>
    <dgm:pt modelId="{0021863A-6EE1-421D-9BD3-269E65C7AFF8}" type="sibTrans" cxnId="{550E4260-4942-479B-8205-AC5B775BAEBE}">
      <dgm:prSet/>
      <dgm:spPr/>
      <dgm:t>
        <a:bodyPr/>
        <a:lstStyle/>
        <a:p>
          <a:endParaRPr lang="lt-LT"/>
        </a:p>
      </dgm:t>
    </dgm:pt>
    <dgm:pt modelId="{ECDAF359-4BA8-4DB9-B502-DD286EF50EAC}" type="pres">
      <dgm:prSet presAssocID="{92B8F7E0-382E-4969-83F5-5EF6A57C7473}" presName="vert0" presStyleCnt="0">
        <dgm:presLayoutVars>
          <dgm:dir/>
          <dgm:animOne val="branch"/>
          <dgm:animLvl val="lvl"/>
        </dgm:presLayoutVars>
      </dgm:prSet>
      <dgm:spPr/>
    </dgm:pt>
    <dgm:pt modelId="{A36DE2E4-DFC9-40E2-BE3A-CFBC15A70C12}" type="pres">
      <dgm:prSet presAssocID="{514F2B74-CB7B-4E59-A958-FFF997DD6208}" presName="thickLine" presStyleLbl="alignNode1" presStyleIdx="0" presStyleCnt="1"/>
      <dgm:spPr/>
    </dgm:pt>
    <dgm:pt modelId="{431F1E9F-D82C-4DD3-8D26-BBCD35923F88}" type="pres">
      <dgm:prSet presAssocID="{514F2B74-CB7B-4E59-A958-FFF997DD6208}" presName="horz1" presStyleCnt="0"/>
      <dgm:spPr/>
    </dgm:pt>
    <dgm:pt modelId="{82E4ADFC-41F6-4D37-8FAB-2758BCFE6691}" type="pres">
      <dgm:prSet presAssocID="{514F2B74-CB7B-4E59-A958-FFF997DD6208}" presName="tx1" presStyleLbl="revTx" presStyleIdx="0" presStyleCnt="1"/>
      <dgm:spPr/>
    </dgm:pt>
    <dgm:pt modelId="{455035C3-4562-4530-8BD2-E06E1A49F029}" type="pres">
      <dgm:prSet presAssocID="{514F2B74-CB7B-4E59-A958-FFF997DD6208}" presName="vert1" presStyleCnt="0"/>
      <dgm:spPr/>
    </dgm:pt>
  </dgm:ptLst>
  <dgm:cxnLst>
    <dgm:cxn modelId="{B3009019-9C50-4829-BA54-053288635547}" type="presOf" srcId="{92B8F7E0-382E-4969-83F5-5EF6A57C7473}" destId="{ECDAF359-4BA8-4DB9-B502-DD286EF50EAC}" srcOrd="0" destOrd="0" presId="urn:microsoft.com/office/officeart/2008/layout/LinedList"/>
    <dgm:cxn modelId="{550E4260-4942-479B-8205-AC5B775BAEBE}" srcId="{92B8F7E0-382E-4969-83F5-5EF6A57C7473}" destId="{514F2B74-CB7B-4E59-A958-FFF997DD6208}" srcOrd="0" destOrd="0" parTransId="{3C042FD7-2BAF-4B3C-82C9-31356900ED33}" sibTransId="{0021863A-6EE1-421D-9BD3-269E65C7AFF8}"/>
    <dgm:cxn modelId="{67531DD7-4DA4-4F87-9FEC-4BD6C8B34999}" type="presOf" srcId="{514F2B74-CB7B-4E59-A958-FFF997DD6208}" destId="{82E4ADFC-41F6-4D37-8FAB-2758BCFE6691}" srcOrd="0" destOrd="0" presId="urn:microsoft.com/office/officeart/2008/layout/LinedList"/>
    <dgm:cxn modelId="{DD121DAB-ED2E-4F98-963B-BD467A2BA27C}" type="presParOf" srcId="{ECDAF359-4BA8-4DB9-B502-DD286EF50EAC}" destId="{A36DE2E4-DFC9-40E2-BE3A-CFBC15A70C12}" srcOrd="0" destOrd="0" presId="urn:microsoft.com/office/officeart/2008/layout/LinedList"/>
    <dgm:cxn modelId="{5128DE1E-B908-43E8-860D-C8F36D1AABF0}" type="presParOf" srcId="{ECDAF359-4BA8-4DB9-B502-DD286EF50EAC}" destId="{431F1E9F-D82C-4DD3-8D26-BBCD35923F88}" srcOrd="1" destOrd="0" presId="urn:microsoft.com/office/officeart/2008/layout/LinedList"/>
    <dgm:cxn modelId="{43E78974-4843-412E-992E-CDEB77A536B5}" type="presParOf" srcId="{431F1E9F-D82C-4DD3-8D26-BBCD35923F88}" destId="{82E4ADFC-41F6-4D37-8FAB-2758BCFE6691}" srcOrd="0" destOrd="0" presId="urn:microsoft.com/office/officeart/2008/layout/LinedList"/>
    <dgm:cxn modelId="{FC3F6FC3-5A2D-4960-8D43-0315582832A5}" type="presParOf" srcId="{431F1E9F-D82C-4DD3-8D26-BBCD35923F88}" destId="{455035C3-4562-4530-8BD2-E06E1A49F029}"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2B8F7E0-382E-4969-83F5-5EF6A57C7473}"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3045BFBC-6012-458D-9D66-59202CD6B1D1}">
      <dgm:prSet custT="1"/>
      <dgm:spPr/>
      <dgm:t>
        <a:bodyPr/>
        <a:lstStyle/>
        <a:p>
          <a:pPr algn="ctr"/>
          <a:r>
            <a:rPr lang="lt-LT" sz="2800" dirty="0">
              <a:solidFill>
                <a:schemeClr val="bg1"/>
              </a:solidFill>
            </a:rPr>
            <a:t>Bendrosios netiesioginės išlaidos (administracinės išlaidos, išlaidos nuomai, pridėtinės išlaidos) pagal fiksuotąją projekto išlaidų normą. Šioms išlaidoms taikoma Administravimo taisyklių 172.1 papunktyje nurodyta fiksuotoji norma</a:t>
          </a:r>
          <a:endParaRPr lang="en-GB" sz="2800" dirty="0">
            <a:solidFill>
              <a:schemeClr val="bg1"/>
            </a:solidFill>
            <a:latin typeface="Verdana" panose="020B0604030504040204" pitchFamily="34" charset="0"/>
            <a:ea typeface="Verdana" panose="020B0604030504040204" pitchFamily="34" charset="0"/>
          </a:endParaRPr>
        </a:p>
      </dgm:t>
    </dgm:pt>
    <dgm:pt modelId="{ABFA59BE-4059-44BF-A2E1-0BC809533748}" type="parTrans" cxnId="{4EF35DCF-867E-4948-AA63-267DFEB43FBF}">
      <dgm:prSet/>
      <dgm:spPr/>
      <dgm:t>
        <a:bodyPr/>
        <a:lstStyle/>
        <a:p>
          <a:endParaRPr lang="lt-LT"/>
        </a:p>
      </dgm:t>
    </dgm:pt>
    <dgm:pt modelId="{D1D61A4F-4EB0-4FAA-B119-F4023A2285B9}" type="sibTrans" cxnId="{4EF35DCF-867E-4948-AA63-267DFEB43FBF}">
      <dgm:prSet/>
      <dgm:spPr/>
      <dgm:t>
        <a:bodyPr/>
        <a:lstStyle/>
        <a:p>
          <a:endParaRPr lang="lt-LT"/>
        </a:p>
      </dgm:t>
    </dgm:pt>
    <dgm:pt modelId="{ECDAF359-4BA8-4DB9-B502-DD286EF50EAC}" type="pres">
      <dgm:prSet presAssocID="{92B8F7E0-382E-4969-83F5-5EF6A57C7473}" presName="vert0" presStyleCnt="0">
        <dgm:presLayoutVars>
          <dgm:dir/>
          <dgm:animOne val="branch"/>
          <dgm:animLvl val="lvl"/>
        </dgm:presLayoutVars>
      </dgm:prSet>
      <dgm:spPr/>
    </dgm:pt>
    <dgm:pt modelId="{DDAE82C8-80EC-45A5-96C4-7C47F59A67C9}" type="pres">
      <dgm:prSet presAssocID="{3045BFBC-6012-458D-9D66-59202CD6B1D1}" presName="thickLine" presStyleLbl="alignNode1" presStyleIdx="0" presStyleCnt="1"/>
      <dgm:spPr/>
    </dgm:pt>
    <dgm:pt modelId="{58AD0462-0B58-4927-A6BA-3E8723433CFA}" type="pres">
      <dgm:prSet presAssocID="{3045BFBC-6012-458D-9D66-59202CD6B1D1}" presName="horz1" presStyleCnt="0"/>
      <dgm:spPr/>
    </dgm:pt>
    <dgm:pt modelId="{350A8ADD-E13D-420A-93CA-3044960B82BD}" type="pres">
      <dgm:prSet presAssocID="{3045BFBC-6012-458D-9D66-59202CD6B1D1}" presName="tx1" presStyleLbl="revTx" presStyleIdx="0" presStyleCnt="1" custScaleX="500000" custScaleY="100000"/>
      <dgm:spPr/>
    </dgm:pt>
    <dgm:pt modelId="{8558C8AC-5B90-4288-BF68-670F314FFF5B}" type="pres">
      <dgm:prSet presAssocID="{3045BFBC-6012-458D-9D66-59202CD6B1D1}" presName="vert1" presStyleCnt="0"/>
      <dgm:spPr/>
    </dgm:pt>
  </dgm:ptLst>
  <dgm:cxnLst>
    <dgm:cxn modelId="{B3009019-9C50-4829-BA54-053288635547}" type="presOf" srcId="{92B8F7E0-382E-4969-83F5-5EF6A57C7473}" destId="{ECDAF359-4BA8-4DB9-B502-DD286EF50EAC}" srcOrd="0" destOrd="0" presId="urn:microsoft.com/office/officeart/2008/layout/LinedList"/>
    <dgm:cxn modelId="{0B0BFB6A-F47E-43C5-9BED-1C89F446EEF7}" type="presOf" srcId="{3045BFBC-6012-458D-9D66-59202CD6B1D1}" destId="{350A8ADD-E13D-420A-93CA-3044960B82BD}" srcOrd="0" destOrd="0" presId="urn:microsoft.com/office/officeart/2008/layout/LinedList"/>
    <dgm:cxn modelId="{4EF35DCF-867E-4948-AA63-267DFEB43FBF}" srcId="{92B8F7E0-382E-4969-83F5-5EF6A57C7473}" destId="{3045BFBC-6012-458D-9D66-59202CD6B1D1}" srcOrd="0" destOrd="0" parTransId="{ABFA59BE-4059-44BF-A2E1-0BC809533748}" sibTransId="{D1D61A4F-4EB0-4FAA-B119-F4023A2285B9}"/>
    <dgm:cxn modelId="{975E6E2B-62FB-4EDB-A6D2-F54F0C48B938}" type="presParOf" srcId="{ECDAF359-4BA8-4DB9-B502-DD286EF50EAC}" destId="{DDAE82C8-80EC-45A5-96C4-7C47F59A67C9}" srcOrd="0" destOrd="0" presId="urn:microsoft.com/office/officeart/2008/layout/LinedList"/>
    <dgm:cxn modelId="{CC18DD43-38D2-45B6-9D36-D4F74BD63977}" type="presParOf" srcId="{ECDAF359-4BA8-4DB9-B502-DD286EF50EAC}" destId="{58AD0462-0B58-4927-A6BA-3E8723433CFA}" srcOrd="1" destOrd="0" presId="urn:microsoft.com/office/officeart/2008/layout/LinedList"/>
    <dgm:cxn modelId="{EB98F8EC-C261-4417-9732-2E86BEC2CCD6}" type="presParOf" srcId="{58AD0462-0B58-4927-A6BA-3E8723433CFA}" destId="{350A8ADD-E13D-420A-93CA-3044960B82BD}" srcOrd="0" destOrd="0" presId="urn:microsoft.com/office/officeart/2008/layout/LinedList"/>
    <dgm:cxn modelId="{3BDDD1C9-49A1-466F-B942-049A023ABCD8}" type="presParOf" srcId="{58AD0462-0B58-4927-A6BA-3E8723433CFA}" destId="{8558C8AC-5B90-4288-BF68-670F314FFF5B}"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103F0B-BED1-4951-A58C-E4089BC7B287}">
      <dsp:nvSpPr>
        <dsp:cNvPr id="0" name=""/>
        <dsp:cNvSpPr/>
      </dsp:nvSpPr>
      <dsp:spPr>
        <a:xfrm>
          <a:off x="0" y="2661"/>
          <a:ext cx="9157528"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AF531B9-9D6A-482A-A502-3AB861FB719C}">
      <dsp:nvSpPr>
        <dsp:cNvPr id="0" name=""/>
        <dsp:cNvSpPr/>
      </dsp:nvSpPr>
      <dsp:spPr>
        <a:xfrm>
          <a:off x="0" y="2661"/>
          <a:ext cx="9157528" cy="18151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lt-LT" sz="2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Avanso mokėjimo prašymas gali būti teikiamas pasirašius projekto sutartį ir (arba) viso projekto įgyvendinimo metu, jeigu jis yra numatytas projekto sutartyje (PAFT 153 p.)</a:t>
          </a:r>
          <a:endParaRPr lang="en-US" sz="2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endParaRPr>
        </a:p>
      </dsp:txBody>
      <dsp:txXfrm>
        <a:off x="0" y="2661"/>
        <a:ext cx="9157528" cy="1815101"/>
      </dsp:txXfrm>
    </dsp:sp>
    <dsp:sp modelId="{515B9C59-7D81-4B17-98DD-ED8B3F226FB2}">
      <dsp:nvSpPr>
        <dsp:cNvPr id="0" name=""/>
        <dsp:cNvSpPr/>
      </dsp:nvSpPr>
      <dsp:spPr>
        <a:xfrm>
          <a:off x="0" y="1817762"/>
          <a:ext cx="9157528"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6987B70-4F26-44E8-86E9-5371772ADF26}">
      <dsp:nvSpPr>
        <dsp:cNvPr id="0" name=""/>
        <dsp:cNvSpPr/>
      </dsp:nvSpPr>
      <dsp:spPr>
        <a:xfrm>
          <a:off x="0" y="1817762"/>
          <a:ext cx="9157528" cy="18151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lt-LT" sz="2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Didžiausia galima projekto vykdytojui išmokėta ir neįvertinta avanso suma – 30 procentų projektui įgyvendinti skirtos projekto finansavimo lėšų sumos (PAFT 155 p.)</a:t>
          </a:r>
          <a:endParaRPr lang="en-US" sz="2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endParaRPr>
        </a:p>
      </dsp:txBody>
      <dsp:txXfrm>
        <a:off x="0" y="1817762"/>
        <a:ext cx="9157528" cy="1815101"/>
      </dsp:txXfrm>
    </dsp:sp>
    <dsp:sp modelId="{94AA0846-E685-4364-B6DC-9EEFC263BF1E}">
      <dsp:nvSpPr>
        <dsp:cNvPr id="0" name=""/>
        <dsp:cNvSpPr/>
      </dsp:nvSpPr>
      <dsp:spPr>
        <a:xfrm>
          <a:off x="0" y="3632864"/>
          <a:ext cx="9157528"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1C74D31-751A-4AB0-B97E-A47BB1C94574}">
      <dsp:nvSpPr>
        <dsp:cNvPr id="0" name=""/>
        <dsp:cNvSpPr/>
      </dsp:nvSpPr>
      <dsp:spPr>
        <a:xfrm>
          <a:off x="0" y="3632864"/>
          <a:ext cx="9157528" cy="18151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lt-LT" sz="2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Administruojančioji institucija gali nustatyti, didesnį nei 30 procentų avanso poreikį projektui įgyvendinti skirtos projekto finansavimo lėšų sumos. </a:t>
          </a:r>
          <a:r>
            <a:rPr lang="lt-LT" sz="2400" b="1"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SVARBU</a:t>
          </a:r>
          <a:r>
            <a:rPr lang="lt-LT" sz="2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 avanso dalis, kuri viršija 30 procentų, turi būti įskaitoma ne vėliau kaip per 70 darbo dienų. (PAFT 155 p.)</a:t>
          </a:r>
          <a:endParaRPr lang="en-US" sz="2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endParaRPr>
        </a:p>
      </dsp:txBody>
      <dsp:txXfrm>
        <a:off x="0" y="3632864"/>
        <a:ext cx="9157528" cy="181510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103F0B-BED1-4951-A58C-E4089BC7B287}">
      <dsp:nvSpPr>
        <dsp:cNvPr id="0" name=""/>
        <dsp:cNvSpPr/>
      </dsp:nvSpPr>
      <dsp:spPr>
        <a:xfrm>
          <a:off x="0" y="245"/>
          <a:ext cx="9157528"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AF531B9-9D6A-482A-A502-3AB861FB719C}">
      <dsp:nvSpPr>
        <dsp:cNvPr id="0" name=""/>
        <dsp:cNvSpPr/>
      </dsp:nvSpPr>
      <dsp:spPr>
        <a:xfrm>
          <a:off x="0" y="245"/>
          <a:ext cx="9157528" cy="15612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lt-LT" sz="20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Avanso išmokėjimui projekto vykdytojas turi pateikti banko atsiskaitomosios sąskaitos, atidarytos projekto lėšų apskaitai, numerį ir dokumentus, pagrindžiančius, kad nurodyta atsiskaitomoji sąskaita atidaryta projekto vykdytojo vardu</a:t>
          </a:r>
          <a:endParaRPr lang="en-US" sz="20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endParaRPr>
        </a:p>
      </dsp:txBody>
      <dsp:txXfrm>
        <a:off x="0" y="245"/>
        <a:ext cx="9157528" cy="1561229"/>
      </dsp:txXfrm>
    </dsp:sp>
    <dsp:sp modelId="{3DEF8C26-934F-45FF-8027-4F75AEA33416}">
      <dsp:nvSpPr>
        <dsp:cNvPr id="0" name=""/>
        <dsp:cNvSpPr/>
      </dsp:nvSpPr>
      <dsp:spPr>
        <a:xfrm>
          <a:off x="0" y="1561474"/>
          <a:ext cx="9157528"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2841EF8-2A42-424E-8096-B2CF16541199}">
      <dsp:nvSpPr>
        <dsp:cNvPr id="0" name=""/>
        <dsp:cNvSpPr/>
      </dsp:nvSpPr>
      <dsp:spPr>
        <a:xfrm>
          <a:off x="0" y="1561474"/>
          <a:ext cx="9157528" cy="103205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Clr>
              <a:srgbClr val="000000"/>
            </a:buClr>
            <a:buSzPts val="1000"/>
            <a:buFont typeface="+mj-lt"/>
            <a:buNone/>
          </a:pPr>
          <a:r>
            <a:rPr lang="lt-LT" sz="20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Su veiklos ataskaita planuojamų patirti išlaidų sumų pagrindimo dokumentus (sutartys, sąskaitos, skaičiavimai ir pan.)</a:t>
          </a:r>
          <a:endParaRPr lang="en-US" sz="20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endParaRPr>
        </a:p>
      </dsp:txBody>
      <dsp:txXfrm>
        <a:off x="0" y="1561474"/>
        <a:ext cx="9157528" cy="1032058"/>
      </dsp:txXfrm>
    </dsp:sp>
    <dsp:sp modelId="{515B9C59-7D81-4B17-98DD-ED8B3F226FB2}">
      <dsp:nvSpPr>
        <dsp:cNvPr id="0" name=""/>
        <dsp:cNvSpPr/>
      </dsp:nvSpPr>
      <dsp:spPr>
        <a:xfrm>
          <a:off x="0" y="2593533"/>
          <a:ext cx="9157528"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6987B70-4F26-44E8-86E9-5371772ADF26}">
      <dsp:nvSpPr>
        <dsp:cNvPr id="0" name=""/>
        <dsp:cNvSpPr/>
      </dsp:nvSpPr>
      <dsp:spPr>
        <a:xfrm>
          <a:off x="0" y="2593533"/>
          <a:ext cx="9157528" cy="33481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lt-LT" sz="20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Projekto vykdytojas turi pateikti avanso draudimo dokumentą – Lietuvos banko prižiūrimos finansų įstaigos ar draudimo įmonės garantiją, laidavimo raštą arba laidavimo draudimo raštą dėl avanso dalies, kuri viršija 100 000 (vieną šimtą tūkstančių) eurų.  (PAFT 157 p.)</a:t>
          </a:r>
        </a:p>
        <a:p>
          <a:pPr marL="0" lvl="0" indent="0" algn="l" defTabSz="889000">
            <a:lnSpc>
              <a:spcPct val="90000"/>
            </a:lnSpc>
            <a:spcBef>
              <a:spcPct val="0"/>
            </a:spcBef>
            <a:spcAft>
              <a:spcPct val="35000"/>
            </a:spcAft>
            <a:buNone/>
          </a:pPr>
          <a:r>
            <a:rPr lang="lt-LT" sz="20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	</a:t>
          </a:r>
          <a:r>
            <a:rPr lang="lt-LT" sz="1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Avanso draudimo dokumente nurodytas </a:t>
          </a:r>
          <a:r>
            <a:rPr lang="lt-LT" sz="1400" b="0" i="0" u="sng" kern="1200" dirty="0">
              <a:solidFill>
                <a:srgbClr val="302757"/>
              </a:solidFill>
              <a:latin typeface="Verdana" panose="020B0604030504040204" pitchFamily="34" charset="0"/>
              <a:ea typeface="Verdana" panose="020B0604030504040204" pitchFamily="34" charset="0"/>
              <a:cs typeface="Verdana" panose="020B0604030504040204" pitchFamily="34" charset="0"/>
            </a:rPr>
            <a:t>naudos gavėjas - Ministerija skyrusi </a:t>
          </a:r>
          <a:r>
            <a:rPr lang="lt-LT" sz="1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projekto vykdytojui </a:t>
          </a:r>
          <a:r>
            <a:rPr lang="lt-LT" sz="1400" b="0" i="0" u="sng" kern="1200" dirty="0">
              <a:solidFill>
                <a:srgbClr val="302757"/>
              </a:solidFill>
              <a:latin typeface="Verdana" panose="020B0604030504040204" pitchFamily="34" charset="0"/>
              <a:ea typeface="Verdana" panose="020B0604030504040204" pitchFamily="34" charset="0"/>
              <a:cs typeface="Verdana" panose="020B0604030504040204" pitchFamily="34" charset="0"/>
            </a:rPr>
            <a:t>finansavimą</a:t>
          </a:r>
          <a:r>
            <a:rPr lang="lt-LT" sz="1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 o </a:t>
          </a:r>
          <a:r>
            <a:rPr lang="lt-LT" sz="1400" b="0" i="0" u="sng" kern="1200" dirty="0">
              <a:solidFill>
                <a:srgbClr val="302757"/>
              </a:solidFill>
              <a:latin typeface="Verdana" panose="020B0604030504040204" pitchFamily="34" charset="0"/>
              <a:ea typeface="Verdana" panose="020B0604030504040204" pitchFamily="34" charset="0"/>
              <a:cs typeface="Verdana" panose="020B0604030504040204" pitchFamily="34" charset="0"/>
            </a:rPr>
            <a:t>draudėjas – projekto vykdytojas</a:t>
          </a:r>
          <a:r>
            <a:rPr lang="lt-LT" sz="1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 Avanso draudimo dokumente </a:t>
          </a:r>
          <a:r>
            <a:rPr lang="lt-LT" sz="1400" b="0" i="0" u="sng" kern="1200" dirty="0">
              <a:solidFill>
                <a:srgbClr val="302757"/>
              </a:solidFill>
              <a:latin typeface="Verdana" panose="020B0604030504040204" pitchFamily="34" charset="0"/>
              <a:ea typeface="Verdana" panose="020B0604030504040204" pitchFamily="34" charset="0"/>
              <a:cs typeface="Verdana" panose="020B0604030504040204" pitchFamily="34" charset="0"/>
            </a:rPr>
            <a:t>turi būti nurodyta </a:t>
          </a:r>
          <a:r>
            <a:rPr lang="lt-LT" sz="1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avanso </a:t>
          </a:r>
          <a:r>
            <a:rPr lang="lt-LT" sz="1400" b="0" i="0" u="sng" kern="1200" dirty="0">
              <a:solidFill>
                <a:srgbClr val="302757"/>
              </a:solidFill>
              <a:latin typeface="Verdana" panose="020B0604030504040204" pitchFamily="34" charset="0"/>
              <a:ea typeface="Verdana" panose="020B0604030504040204" pitchFamily="34" charset="0"/>
              <a:cs typeface="Verdana" panose="020B0604030504040204" pitchFamily="34" charset="0"/>
            </a:rPr>
            <a:t>draudimo suma </a:t>
          </a:r>
          <a:r>
            <a:rPr lang="lt-LT" sz="1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ir galiojimo terminas. </a:t>
          </a:r>
          <a:r>
            <a:rPr lang="lt-LT" sz="1400" b="0" i="0" u="sng" kern="1200" dirty="0">
              <a:solidFill>
                <a:srgbClr val="302757"/>
              </a:solidFill>
              <a:latin typeface="Verdana" panose="020B0604030504040204" pitchFamily="34" charset="0"/>
              <a:ea typeface="Verdana" panose="020B0604030504040204" pitchFamily="34" charset="0"/>
              <a:cs typeface="Verdana" panose="020B0604030504040204" pitchFamily="34" charset="0"/>
            </a:rPr>
            <a:t>Jei iki avanso draudimo dokumento galiojimo pabaigos likus 5 darbo dienoms projekto vykdytojas nepateikia veiklos ataskaitos</a:t>
          </a:r>
          <a:r>
            <a:rPr lang="lt-LT" sz="1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 su kuria prašoma galutinai įvertinti turimą avansą, </a:t>
          </a:r>
          <a:r>
            <a:rPr lang="lt-LT" sz="1400" b="0" i="0" u="sng" kern="1200" dirty="0">
              <a:solidFill>
                <a:srgbClr val="302757"/>
              </a:solidFill>
              <a:latin typeface="Verdana" panose="020B0604030504040204" pitchFamily="34" charset="0"/>
              <a:ea typeface="Verdana" panose="020B0604030504040204" pitchFamily="34" charset="0"/>
              <a:cs typeface="Verdana" panose="020B0604030504040204" pitchFamily="34" charset="0"/>
            </a:rPr>
            <a:t>arba pratęsto avanso draudimo dokumento</a:t>
          </a:r>
          <a:r>
            <a:rPr lang="lt-LT" sz="1400" b="1"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 </a:t>
          </a:r>
          <a:r>
            <a:rPr lang="lt-LT" sz="1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ar naujo avanso draudimo dokumento administruojančioji institucija gali inicijuoti avansu išmokėtų lėšų susigrąžinimo procedūras.</a:t>
          </a:r>
          <a:endParaRPr lang="en-US" sz="1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endParaRPr>
        </a:p>
      </dsp:txBody>
      <dsp:txXfrm>
        <a:off x="0" y="2593533"/>
        <a:ext cx="9157528" cy="334812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DAE82C8-80EC-45A5-96C4-7C47F59A67C9}">
      <dsp:nvSpPr>
        <dsp:cNvPr id="0" name=""/>
        <dsp:cNvSpPr/>
      </dsp:nvSpPr>
      <dsp:spPr>
        <a:xfrm>
          <a:off x="0" y="0"/>
          <a:ext cx="4437403"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50A8ADD-E13D-420A-93CA-3044960B82BD}">
      <dsp:nvSpPr>
        <dsp:cNvPr id="0" name=""/>
        <dsp:cNvSpPr/>
      </dsp:nvSpPr>
      <dsp:spPr>
        <a:xfrm>
          <a:off x="0" y="0"/>
          <a:ext cx="4436319" cy="498591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lt-LT" sz="2800" kern="1200" dirty="0">
              <a:solidFill>
                <a:schemeClr val="bg1"/>
              </a:solidFill>
            </a:rPr>
            <a:t>Išlaidos tiesiogiai su projektu susijusioms medžiagoms ir reikmenims, kurie priskiriami trumpalaikiam turtui, įsigyti. Šios išlaidos yra tinkamos finansuoti, jei pareiškėjas pats vykdo PĮP nurodytų ir atitinkamai suplanuotų projekto mokymo veiklų dalį, nepirkdamas paslaugų</a:t>
          </a:r>
          <a:endParaRPr lang="en-GB" sz="2800" kern="1200" dirty="0">
            <a:solidFill>
              <a:schemeClr val="bg1"/>
            </a:solidFill>
            <a:latin typeface="Verdana" panose="020B0604030504040204" pitchFamily="34" charset="0"/>
            <a:ea typeface="Verdana" panose="020B0604030504040204" pitchFamily="34" charset="0"/>
          </a:endParaRPr>
        </a:p>
      </dsp:txBody>
      <dsp:txXfrm>
        <a:off x="0" y="0"/>
        <a:ext cx="4436319" cy="498591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36DE2E4-DFC9-40E2-BE3A-CFBC15A70C12}">
      <dsp:nvSpPr>
        <dsp:cNvPr id="0" name=""/>
        <dsp:cNvSpPr/>
      </dsp:nvSpPr>
      <dsp:spPr>
        <a:xfrm>
          <a:off x="0" y="0"/>
          <a:ext cx="4437403"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2E4ADFC-41F6-4D37-8FAB-2758BCFE6691}">
      <dsp:nvSpPr>
        <dsp:cNvPr id="0" name=""/>
        <dsp:cNvSpPr/>
      </dsp:nvSpPr>
      <dsp:spPr>
        <a:xfrm>
          <a:off x="0" y="0"/>
          <a:ext cx="4437403" cy="41250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ctr" defTabSz="1244600">
            <a:lnSpc>
              <a:spcPct val="90000"/>
            </a:lnSpc>
            <a:spcBef>
              <a:spcPct val="0"/>
            </a:spcBef>
            <a:spcAft>
              <a:spcPct val="35000"/>
            </a:spcAft>
            <a:buNone/>
          </a:pPr>
          <a:r>
            <a:rPr lang="lt-LT" sz="2800" kern="1200">
              <a:solidFill>
                <a:schemeClr val="bg1"/>
              </a:solidFill>
            </a:rPr>
            <a:t>Su mokymo projektu susijusios konsultacinių paslaugų išlaidos </a:t>
          </a:r>
          <a:endParaRPr lang="en-GB" sz="2800" kern="1200" dirty="0">
            <a:solidFill>
              <a:schemeClr val="bg1"/>
            </a:solidFill>
            <a:latin typeface="Verdana" panose="020B0604030504040204" pitchFamily="34" charset="0"/>
            <a:ea typeface="Verdana" panose="020B0604030504040204" pitchFamily="34" charset="0"/>
          </a:endParaRPr>
        </a:p>
      </dsp:txBody>
      <dsp:txXfrm>
        <a:off x="0" y="0"/>
        <a:ext cx="4437403" cy="412506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DAE82C8-80EC-45A5-96C4-7C47F59A67C9}">
      <dsp:nvSpPr>
        <dsp:cNvPr id="0" name=""/>
        <dsp:cNvSpPr/>
      </dsp:nvSpPr>
      <dsp:spPr>
        <a:xfrm>
          <a:off x="0" y="0"/>
          <a:ext cx="4437403"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50A8ADD-E13D-420A-93CA-3044960B82BD}">
      <dsp:nvSpPr>
        <dsp:cNvPr id="0" name=""/>
        <dsp:cNvSpPr/>
      </dsp:nvSpPr>
      <dsp:spPr>
        <a:xfrm>
          <a:off x="0" y="0"/>
          <a:ext cx="4436319" cy="498591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ctr" defTabSz="1244600">
            <a:lnSpc>
              <a:spcPct val="90000"/>
            </a:lnSpc>
            <a:spcBef>
              <a:spcPct val="0"/>
            </a:spcBef>
            <a:spcAft>
              <a:spcPct val="35000"/>
            </a:spcAft>
            <a:buNone/>
          </a:pPr>
          <a:r>
            <a:rPr lang="lt-LT" sz="2800" kern="1200" dirty="0">
              <a:solidFill>
                <a:schemeClr val="bg1"/>
              </a:solidFill>
            </a:rPr>
            <a:t>Bendrosios netiesioginės išlaidos (administracinės išlaidos, išlaidos nuomai, pridėtinės išlaidos) pagal fiksuotąją projekto išlaidų normą. Šioms išlaidoms taikoma Administravimo taisyklių 172.1 papunktyje nurodyta fiksuotoji norma</a:t>
          </a:r>
          <a:endParaRPr lang="en-GB" sz="2800" kern="1200" dirty="0">
            <a:solidFill>
              <a:schemeClr val="bg1"/>
            </a:solidFill>
            <a:latin typeface="Verdana" panose="020B0604030504040204" pitchFamily="34" charset="0"/>
            <a:ea typeface="Verdana" panose="020B0604030504040204" pitchFamily="34" charset="0"/>
          </a:endParaRPr>
        </a:p>
      </dsp:txBody>
      <dsp:txXfrm>
        <a:off x="0" y="0"/>
        <a:ext cx="4436319" cy="4985913"/>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5.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LT"/>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8914D05-6312-B645-AF2D-08D1D49843E3}" type="datetimeFigureOut">
              <a:rPr lang="en-LT" smtClean="0"/>
              <a:t>09/11/2024</a:t>
            </a:fld>
            <a:endParaRPr lang="en-LT"/>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LT"/>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LT"/>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LT"/>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846C219-D0CB-0346-AF46-782F1007A959}" type="slidenum">
              <a:rPr lang="en-LT" smtClean="0"/>
              <a:t>‹#›</a:t>
            </a:fld>
            <a:endParaRPr lang="en-LT"/>
          </a:p>
        </p:txBody>
      </p:sp>
    </p:spTree>
    <p:extLst>
      <p:ext uri="{BB962C8B-B14F-4D97-AF65-F5344CB8AC3E}">
        <p14:creationId xmlns:p14="http://schemas.microsoft.com/office/powerpoint/2010/main" val="22487365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en-US" dirty="0"/>
          </a:p>
        </p:txBody>
      </p:sp>
      <p:sp>
        <p:nvSpPr>
          <p:cNvPr id="4" name="Skaidrės numerio vietos rezervavimo ženklas 3"/>
          <p:cNvSpPr>
            <a:spLocks noGrp="1"/>
          </p:cNvSpPr>
          <p:nvPr>
            <p:ph type="sldNum" sz="quarter" idx="5"/>
          </p:nvPr>
        </p:nvSpPr>
        <p:spPr/>
        <p:txBody>
          <a:bodyPr/>
          <a:lstStyle/>
          <a:p>
            <a:fld id="{C846C219-D0CB-0346-AF46-782F1007A959}" type="slidenum">
              <a:rPr lang="en-LT" smtClean="0"/>
              <a:t>1</a:t>
            </a:fld>
            <a:endParaRPr lang="en-LT"/>
          </a:p>
        </p:txBody>
      </p:sp>
    </p:spTree>
    <p:extLst>
      <p:ext uri="{BB962C8B-B14F-4D97-AF65-F5344CB8AC3E}">
        <p14:creationId xmlns:p14="http://schemas.microsoft.com/office/powerpoint/2010/main" val="19814529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lt-LT"/>
          </a:p>
        </p:txBody>
      </p:sp>
      <p:sp>
        <p:nvSpPr>
          <p:cNvPr id="4" name="Skaidrės numerio vietos rezervavimo ženklas 3"/>
          <p:cNvSpPr>
            <a:spLocks noGrp="1"/>
          </p:cNvSpPr>
          <p:nvPr>
            <p:ph type="sldNum" sz="quarter" idx="5"/>
          </p:nvPr>
        </p:nvSpPr>
        <p:spPr/>
        <p:txBody>
          <a:bodyPr/>
          <a:lstStyle/>
          <a:p>
            <a:fld id="{C846C219-D0CB-0346-AF46-782F1007A959}" type="slidenum">
              <a:rPr lang="en-LT" smtClean="0"/>
              <a:t>4</a:t>
            </a:fld>
            <a:endParaRPr lang="en-LT"/>
          </a:p>
        </p:txBody>
      </p:sp>
    </p:spTree>
    <p:extLst>
      <p:ext uri="{BB962C8B-B14F-4D97-AF65-F5344CB8AC3E}">
        <p14:creationId xmlns:p14="http://schemas.microsoft.com/office/powerpoint/2010/main" val="22322062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lt-LT"/>
          </a:p>
        </p:txBody>
      </p:sp>
      <p:sp>
        <p:nvSpPr>
          <p:cNvPr id="4" name="Skaidrės numerio vietos rezervavimo ženklas 3"/>
          <p:cNvSpPr>
            <a:spLocks noGrp="1"/>
          </p:cNvSpPr>
          <p:nvPr>
            <p:ph type="sldNum" sz="quarter" idx="5"/>
          </p:nvPr>
        </p:nvSpPr>
        <p:spPr/>
        <p:txBody>
          <a:bodyPr/>
          <a:lstStyle/>
          <a:p>
            <a:fld id="{C846C219-D0CB-0346-AF46-782F1007A959}" type="slidenum">
              <a:rPr lang="en-LT" smtClean="0"/>
              <a:t>5</a:t>
            </a:fld>
            <a:endParaRPr lang="en-LT"/>
          </a:p>
        </p:txBody>
      </p:sp>
    </p:spTree>
    <p:extLst>
      <p:ext uri="{BB962C8B-B14F-4D97-AF65-F5344CB8AC3E}">
        <p14:creationId xmlns:p14="http://schemas.microsoft.com/office/powerpoint/2010/main" val="2524654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en-US"/>
          </a:p>
        </p:txBody>
      </p:sp>
      <p:sp>
        <p:nvSpPr>
          <p:cNvPr id="4" name="Skaidrės numerio vietos rezervavimo ženklas 3"/>
          <p:cNvSpPr>
            <a:spLocks noGrp="1"/>
          </p:cNvSpPr>
          <p:nvPr>
            <p:ph type="sldNum" sz="quarter" idx="5"/>
          </p:nvPr>
        </p:nvSpPr>
        <p:spPr/>
        <p:txBody>
          <a:bodyPr/>
          <a:lstStyle/>
          <a:p>
            <a:fld id="{C846C219-D0CB-0346-AF46-782F1007A959}" type="slidenum">
              <a:rPr lang="en-LT" smtClean="0"/>
              <a:t>15</a:t>
            </a:fld>
            <a:endParaRPr lang="en-LT"/>
          </a:p>
        </p:txBody>
      </p:sp>
    </p:spTree>
    <p:extLst>
      <p:ext uri="{BB962C8B-B14F-4D97-AF65-F5344CB8AC3E}">
        <p14:creationId xmlns:p14="http://schemas.microsoft.com/office/powerpoint/2010/main" val="41806019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en-US"/>
          </a:p>
        </p:txBody>
      </p:sp>
      <p:sp>
        <p:nvSpPr>
          <p:cNvPr id="4" name="Skaidrės numerio vietos rezervavimo ženklas 3"/>
          <p:cNvSpPr>
            <a:spLocks noGrp="1"/>
          </p:cNvSpPr>
          <p:nvPr>
            <p:ph type="sldNum" sz="quarter" idx="5"/>
          </p:nvPr>
        </p:nvSpPr>
        <p:spPr/>
        <p:txBody>
          <a:bodyPr/>
          <a:lstStyle/>
          <a:p>
            <a:fld id="{C846C219-D0CB-0346-AF46-782F1007A959}" type="slidenum">
              <a:rPr lang="en-LT" smtClean="0"/>
              <a:t>16</a:t>
            </a:fld>
            <a:endParaRPr lang="en-LT"/>
          </a:p>
        </p:txBody>
      </p:sp>
    </p:spTree>
    <p:extLst>
      <p:ext uri="{BB962C8B-B14F-4D97-AF65-F5344CB8AC3E}">
        <p14:creationId xmlns:p14="http://schemas.microsoft.com/office/powerpoint/2010/main" val="4009086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en-US"/>
          </a:p>
        </p:txBody>
      </p:sp>
      <p:sp>
        <p:nvSpPr>
          <p:cNvPr id="4" name="Skaidrės numerio vietos rezervavimo ženklas 3"/>
          <p:cNvSpPr>
            <a:spLocks noGrp="1"/>
          </p:cNvSpPr>
          <p:nvPr>
            <p:ph type="sldNum" sz="quarter" idx="5"/>
          </p:nvPr>
        </p:nvSpPr>
        <p:spPr/>
        <p:txBody>
          <a:bodyPr/>
          <a:lstStyle/>
          <a:p>
            <a:fld id="{C846C219-D0CB-0346-AF46-782F1007A959}" type="slidenum">
              <a:rPr lang="en-LT" smtClean="0"/>
              <a:t>17</a:t>
            </a:fld>
            <a:endParaRPr lang="en-LT"/>
          </a:p>
        </p:txBody>
      </p:sp>
    </p:spTree>
    <p:extLst>
      <p:ext uri="{BB962C8B-B14F-4D97-AF65-F5344CB8AC3E}">
        <p14:creationId xmlns:p14="http://schemas.microsoft.com/office/powerpoint/2010/main" val="29178522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lt-LT" dirty="0"/>
          </a:p>
        </p:txBody>
      </p:sp>
      <p:sp>
        <p:nvSpPr>
          <p:cNvPr id="4" name="Skaidrės numerio vietos rezervavimo ženklas 3"/>
          <p:cNvSpPr>
            <a:spLocks noGrp="1"/>
          </p:cNvSpPr>
          <p:nvPr>
            <p:ph type="sldNum" sz="quarter" idx="5"/>
          </p:nvPr>
        </p:nvSpPr>
        <p:spPr/>
        <p:txBody>
          <a:bodyPr/>
          <a:lstStyle/>
          <a:p>
            <a:fld id="{C846C219-D0CB-0346-AF46-782F1007A959}" type="slidenum">
              <a:rPr lang="en-LT" smtClean="0"/>
              <a:t>18</a:t>
            </a:fld>
            <a:endParaRPr lang="en-LT"/>
          </a:p>
        </p:txBody>
      </p:sp>
    </p:spTree>
    <p:extLst>
      <p:ext uri="{BB962C8B-B14F-4D97-AF65-F5344CB8AC3E}">
        <p14:creationId xmlns:p14="http://schemas.microsoft.com/office/powerpoint/2010/main" val="20077773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en-US" dirty="0"/>
          </a:p>
        </p:txBody>
      </p:sp>
      <p:sp>
        <p:nvSpPr>
          <p:cNvPr id="4" name="Skaidrės numerio vietos rezervavimo ženklas 3"/>
          <p:cNvSpPr>
            <a:spLocks noGrp="1"/>
          </p:cNvSpPr>
          <p:nvPr>
            <p:ph type="sldNum" sz="quarter" idx="5"/>
          </p:nvPr>
        </p:nvSpPr>
        <p:spPr/>
        <p:txBody>
          <a:bodyPr/>
          <a:lstStyle/>
          <a:p>
            <a:fld id="{C846C219-D0CB-0346-AF46-782F1007A959}" type="slidenum">
              <a:rPr lang="en-LT" smtClean="0"/>
              <a:t>19</a:t>
            </a:fld>
            <a:endParaRPr lang="en-LT"/>
          </a:p>
        </p:txBody>
      </p:sp>
    </p:spTree>
    <p:extLst>
      <p:ext uri="{BB962C8B-B14F-4D97-AF65-F5344CB8AC3E}">
        <p14:creationId xmlns:p14="http://schemas.microsoft.com/office/powerpoint/2010/main" val="421954011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chart" Target="../charts/chart2.xml"/><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chart" Target="../charts/chart4.xml"/><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rgbClr val="302757"/>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938842" y="1426464"/>
            <a:ext cx="5587652" cy="1341926"/>
          </a:xfrm>
        </p:spPr>
        <p:txBody>
          <a:bodyPr anchor="b">
            <a:noAutofit/>
          </a:bodyPr>
          <a:lstStyle>
            <a:lvl1pPr algn="l">
              <a:defRPr sz="3500">
                <a:solidFill>
                  <a:schemeClr val="bg1"/>
                </a:solidFill>
              </a:defRPr>
            </a:lvl1pPr>
          </a:lstStyle>
          <a:p>
            <a:r>
              <a:rPr lang="en-GB" dirty="0" err="1"/>
              <a:t>Pavadinimas</a:t>
            </a:r>
            <a:br>
              <a:rPr lang="en-GB" dirty="0"/>
            </a:br>
            <a:r>
              <a:rPr lang="en-GB" dirty="0"/>
              <a:t>per dvi </a:t>
            </a:r>
            <a:r>
              <a:rPr lang="en-GB" dirty="0" err="1"/>
              <a:t>eilutes</a:t>
            </a:r>
            <a:endParaRPr lang="en-LT" dirty="0"/>
          </a:p>
        </p:txBody>
      </p:sp>
      <p:sp>
        <p:nvSpPr>
          <p:cNvPr id="3" name="Subtitle 2">
            <a:extLst>
              <a:ext uri="{FF2B5EF4-FFF2-40B4-BE49-F238E27FC236}">
                <a16:creationId xmlns:a16="http://schemas.microsoft.com/office/drawing/2014/main" id="{E544E1B9-1882-0D43-9CCA-96C021418916}"/>
              </a:ext>
            </a:extLst>
          </p:cNvPr>
          <p:cNvSpPr>
            <a:spLocks noGrp="1"/>
          </p:cNvSpPr>
          <p:nvPr>
            <p:ph type="subTitle" idx="1" hasCustomPrompt="1"/>
          </p:nvPr>
        </p:nvSpPr>
        <p:spPr>
          <a:xfrm>
            <a:off x="967150" y="3087408"/>
            <a:ext cx="4697381" cy="749369"/>
          </a:xfrm>
        </p:spPr>
        <p:txBody>
          <a:bodyPr>
            <a:normAutofit/>
          </a:bodyPr>
          <a:lstStyle>
            <a:lvl1pPr marL="0" indent="0" algn="l">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lt-LT" dirty="0"/>
              <a:t>Vardas Pavardė, pareigos</a:t>
            </a:r>
            <a:endParaRPr lang="en-LT" dirty="0"/>
          </a:p>
        </p:txBody>
      </p:sp>
      <p:pic>
        <p:nvPicPr>
          <p:cNvPr id="11" name="Picture 10">
            <a:extLst>
              <a:ext uri="{FF2B5EF4-FFF2-40B4-BE49-F238E27FC236}">
                <a16:creationId xmlns:a16="http://schemas.microsoft.com/office/drawing/2014/main" id="{05721D86-5173-894E-A667-5600F60703E9}"/>
              </a:ext>
            </a:extLst>
          </p:cNvPr>
          <p:cNvPicPr>
            <a:picLocks noChangeAspect="1"/>
          </p:cNvPicPr>
          <p:nvPr userDrawn="1"/>
        </p:nvPicPr>
        <p:blipFill>
          <a:blip r:embed="rId2"/>
          <a:stretch>
            <a:fillRect/>
          </a:stretch>
        </p:blipFill>
        <p:spPr>
          <a:xfrm>
            <a:off x="476993" y="5573949"/>
            <a:ext cx="2075060" cy="866428"/>
          </a:xfrm>
          <a:prstGeom prst="rect">
            <a:avLst/>
          </a:prstGeom>
        </p:spPr>
      </p:pic>
      <p:pic>
        <p:nvPicPr>
          <p:cNvPr id="8" name="Picture 7">
            <a:extLst>
              <a:ext uri="{FF2B5EF4-FFF2-40B4-BE49-F238E27FC236}">
                <a16:creationId xmlns:a16="http://schemas.microsoft.com/office/drawing/2014/main" id="{EB25FC2F-8608-E94C-ADBD-A880E7B7DADF}"/>
              </a:ext>
            </a:extLst>
          </p:cNvPr>
          <p:cNvPicPr>
            <a:picLocks noChangeAspect="1"/>
          </p:cNvPicPr>
          <p:nvPr userDrawn="1"/>
        </p:nvPicPr>
        <p:blipFill>
          <a:blip r:embed="rId3"/>
          <a:stretch>
            <a:fillRect/>
          </a:stretch>
        </p:blipFill>
        <p:spPr>
          <a:xfrm>
            <a:off x="8297694" y="1005855"/>
            <a:ext cx="3904034" cy="4880043"/>
          </a:xfrm>
          <a:prstGeom prst="rect">
            <a:avLst/>
          </a:prstGeom>
        </p:spPr>
      </p:pic>
    </p:spTree>
    <p:extLst>
      <p:ext uri="{BB962C8B-B14F-4D97-AF65-F5344CB8AC3E}">
        <p14:creationId xmlns:p14="http://schemas.microsoft.com/office/powerpoint/2010/main" val="9687762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with bulletpoints">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0168374-565B-0941-81B9-7CBAE2945087}"/>
              </a:ext>
            </a:extLst>
          </p:cNvPr>
          <p:cNvSpPr/>
          <p:nvPr userDrawn="1"/>
        </p:nvSpPr>
        <p:spPr>
          <a:xfrm>
            <a:off x="6677940" y="0"/>
            <a:ext cx="5514060" cy="6858000"/>
          </a:xfrm>
          <a:prstGeom prst="rect">
            <a:avLst/>
          </a:prstGeom>
          <a:solidFill>
            <a:srgbClr val="3027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T"/>
          </a:p>
        </p:txBody>
      </p:sp>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1329872" y="637495"/>
            <a:ext cx="4184189" cy="2791506"/>
          </a:xfrm>
        </p:spPr>
        <p:txBody>
          <a:bodyPr>
            <a:normAutofit/>
          </a:bodyPr>
          <a:lstStyle>
            <a:lvl1pPr>
              <a:lnSpc>
                <a:spcPct val="100000"/>
              </a:lnSpc>
              <a:defRPr sz="3500"/>
            </a:lvl1pPr>
          </a:lstStyle>
          <a:p>
            <a:r>
              <a:rPr lang="en-GB" dirty="0" err="1"/>
              <a:t>Temos</a:t>
            </a:r>
            <a:r>
              <a:rPr lang="en-GB" dirty="0"/>
              <a:t> </a:t>
            </a:r>
            <a:r>
              <a:rPr lang="en-GB" dirty="0" err="1"/>
              <a:t>pavadinimas</a:t>
            </a:r>
            <a:r>
              <a:rPr lang="en-GB" dirty="0"/>
              <a:t> business</a:t>
            </a:r>
            <a:endParaRPr lang="en-LT" dirty="0"/>
          </a:p>
        </p:txBody>
      </p:sp>
      <p:pic>
        <p:nvPicPr>
          <p:cNvPr id="7" name="Picture 6">
            <a:extLst>
              <a:ext uri="{FF2B5EF4-FFF2-40B4-BE49-F238E27FC236}">
                <a16:creationId xmlns:a16="http://schemas.microsoft.com/office/drawing/2014/main" id="{C860C4B2-6137-D948-9403-5A742964DC6E}"/>
              </a:ext>
            </a:extLst>
          </p:cNvPr>
          <p:cNvPicPr>
            <a:picLocks noChangeAspect="1"/>
          </p:cNvPicPr>
          <p:nvPr userDrawn="1"/>
        </p:nvPicPr>
        <p:blipFill>
          <a:blip r:embed="rId2"/>
          <a:stretch>
            <a:fillRect/>
          </a:stretch>
        </p:blipFill>
        <p:spPr>
          <a:xfrm>
            <a:off x="408494" y="364935"/>
            <a:ext cx="313724" cy="395293"/>
          </a:xfrm>
          <a:prstGeom prst="rect">
            <a:avLst/>
          </a:prstGeom>
        </p:spPr>
      </p:pic>
      <p:sp>
        <p:nvSpPr>
          <p:cNvPr id="10" name="Text Placeholder 3">
            <a:extLst>
              <a:ext uri="{FF2B5EF4-FFF2-40B4-BE49-F238E27FC236}">
                <a16:creationId xmlns:a16="http://schemas.microsoft.com/office/drawing/2014/main" id="{C7124E3A-97A3-8944-B35B-874803A7F9F5}"/>
              </a:ext>
            </a:extLst>
          </p:cNvPr>
          <p:cNvSpPr>
            <a:spLocks noGrp="1"/>
          </p:cNvSpPr>
          <p:nvPr>
            <p:ph type="body" sz="half" idx="10" hasCustomPrompt="1"/>
          </p:nvPr>
        </p:nvSpPr>
        <p:spPr>
          <a:xfrm>
            <a:off x="1329872" y="3687052"/>
            <a:ext cx="4053786" cy="2533453"/>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In </a:t>
            </a:r>
            <a:r>
              <a:rPr lang="en-GB" dirty="0" err="1"/>
              <a:t>mauris</a:t>
            </a:r>
            <a:r>
              <a:rPr lang="en-GB" dirty="0"/>
              <a:t> </a:t>
            </a:r>
            <a:r>
              <a:rPr lang="en-GB" dirty="0" err="1"/>
              <a:t>nunc</a:t>
            </a:r>
            <a:r>
              <a:rPr lang="en-GB" dirty="0"/>
              <a:t>, </a:t>
            </a:r>
            <a:r>
              <a:rPr lang="en-GB" dirty="0" err="1"/>
              <a:t>scelerisque</a:t>
            </a:r>
            <a:r>
              <a:rPr lang="en-GB" dirty="0"/>
              <a:t> non </a:t>
            </a:r>
            <a:r>
              <a:rPr lang="en-GB" dirty="0" err="1"/>
              <a:t>massa</a:t>
            </a:r>
            <a:r>
              <a:rPr lang="en-GB" dirty="0"/>
              <a:t> </a:t>
            </a:r>
            <a:r>
              <a:rPr lang="en-GB" dirty="0" err="1"/>
              <a:t>quis</a:t>
            </a:r>
            <a:r>
              <a:rPr lang="en-GB" dirty="0"/>
              <a:t>, </a:t>
            </a:r>
            <a:r>
              <a:rPr lang="en-GB" dirty="0" err="1"/>
              <a:t>bibendum</a:t>
            </a:r>
            <a:r>
              <a:rPr lang="en-GB" dirty="0"/>
              <a:t> </a:t>
            </a:r>
            <a:r>
              <a:rPr lang="en-GB" dirty="0" err="1"/>
              <a:t>suscipit</a:t>
            </a:r>
            <a:r>
              <a:rPr lang="en-GB" dirty="0"/>
              <a:t> </a:t>
            </a:r>
            <a:r>
              <a:rPr lang="en-GB" dirty="0" err="1"/>
              <a:t>risus</a:t>
            </a:r>
            <a:r>
              <a:rPr lang="en-GB" dirty="0"/>
              <a:t>.</a:t>
            </a:r>
          </a:p>
          <a:p>
            <a:pPr lvl="0"/>
            <a:r>
              <a:rPr lang="en-GB" dirty="0" err="1"/>
              <a:t>Pellentesque</a:t>
            </a:r>
            <a:r>
              <a:rPr lang="en-GB" dirty="0"/>
              <a:t> habitant </a:t>
            </a:r>
            <a:r>
              <a:rPr lang="en-GB" dirty="0" err="1"/>
              <a:t>morbi</a:t>
            </a:r>
            <a:r>
              <a:rPr lang="en-GB" dirty="0"/>
              <a:t> </a:t>
            </a:r>
            <a:r>
              <a:rPr lang="en-GB" dirty="0" err="1"/>
              <a:t>tristique</a:t>
            </a:r>
            <a:r>
              <a:rPr lang="en-GB" dirty="0"/>
              <a:t> </a:t>
            </a:r>
            <a:r>
              <a:rPr lang="en-GB" dirty="0" err="1"/>
              <a:t>senectus</a:t>
            </a:r>
            <a:r>
              <a:rPr lang="en-GB" dirty="0"/>
              <a:t> et </a:t>
            </a:r>
            <a:r>
              <a:rPr lang="en-GB" dirty="0" err="1"/>
              <a:t>netus</a:t>
            </a:r>
            <a:r>
              <a:rPr lang="en-GB" dirty="0"/>
              <a:t> et </a:t>
            </a:r>
            <a:r>
              <a:rPr lang="en-GB" dirty="0" err="1"/>
              <a:t>malesuada</a:t>
            </a:r>
            <a:r>
              <a:rPr lang="en-GB" dirty="0"/>
              <a:t> fames ac </a:t>
            </a:r>
            <a:r>
              <a:rPr lang="en-GB" dirty="0" err="1"/>
              <a:t>turpis</a:t>
            </a:r>
            <a:r>
              <a:rPr lang="en-GB" dirty="0"/>
              <a:t> </a:t>
            </a:r>
            <a:r>
              <a:rPr lang="en-GB" dirty="0" err="1"/>
              <a:t>egestas</a:t>
            </a:r>
            <a:r>
              <a:rPr lang="en-GB" dirty="0"/>
              <a:t> </a:t>
            </a:r>
            <a:r>
              <a:rPr lang="en-GB" dirty="0" err="1"/>
              <a:t>pretium</a:t>
            </a:r>
            <a:r>
              <a:rPr lang="en-GB" dirty="0"/>
              <a:t> </a:t>
            </a:r>
            <a:r>
              <a:rPr lang="en-GB" dirty="0" err="1"/>
              <a:t>blandit</a:t>
            </a:r>
            <a:r>
              <a:rPr lang="en-GB" dirty="0"/>
              <a:t>.</a:t>
            </a:r>
          </a:p>
        </p:txBody>
      </p:sp>
      <p:sp>
        <p:nvSpPr>
          <p:cNvPr id="12" name="Text Placeholder 3">
            <a:extLst>
              <a:ext uri="{FF2B5EF4-FFF2-40B4-BE49-F238E27FC236}">
                <a16:creationId xmlns:a16="http://schemas.microsoft.com/office/drawing/2014/main" id="{3F8E7FE5-75F6-D54A-B074-844081BCADAB}"/>
              </a:ext>
            </a:extLst>
          </p:cNvPr>
          <p:cNvSpPr>
            <a:spLocks noGrp="1"/>
          </p:cNvSpPr>
          <p:nvPr>
            <p:ph type="body" sz="half" idx="2" hasCustomPrompt="1"/>
          </p:nvPr>
        </p:nvSpPr>
        <p:spPr>
          <a:xfrm>
            <a:off x="7854784" y="1805678"/>
            <a:ext cx="3615000" cy="3315331"/>
          </a:xfrm>
        </p:spPr>
        <p:txBody>
          <a:bodyPr>
            <a:normAutofit/>
          </a:bodyPr>
          <a:lstStyle>
            <a:lvl1pPr marL="171450" marR="0" indent="-171450" algn="l" defTabSz="914400" rtl="0" eaLnBrk="1" fontAlgn="auto" latinLnBrk="0" hangingPunct="1">
              <a:lnSpc>
                <a:spcPct val="150000"/>
              </a:lnSpc>
              <a:spcBef>
                <a:spcPts val="1000"/>
              </a:spcBef>
              <a:spcAft>
                <a:spcPts val="0"/>
              </a:spcAft>
              <a:buClr>
                <a:srgbClr val="EEE730"/>
              </a:buClr>
              <a:buSzPct val="100000"/>
              <a:buFont typeface="Wingdings" pitchFamily="2" charset="2"/>
              <a:buChar char="§"/>
              <a:tabLst/>
              <a:defRPr sz="1200">
                <a:solidFill>
                  <a:schemeClr val="bg1">
                    <a:lumMod val="9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a:t>Lorem ipsum</a:t>
            </a:r>
          </a:p>
          <a:p>
            <a:pPr lvl="0"/>
            <a:r>
              <a:rPr lang="en-GB" dirty="0"/>
              <a:t>Lorem ipsum</a:t>
            </a:r>
          </a:p>
          <a:p>
            <a:pPr lvl="0"/>
            <a:r>
              <a:rPr lang="en-GB" dirty="0"/>
              <a:t>Lorem ipsum</a:t>
            </a:r>
          </a:p>
          <a:p>
            <a:pPr lvl="0"/>
            <a:r>
              <a:rPr lang="en-GB" dirty="0"/>
              <a:t>Lorem ipsum</a:t>
            </a:r>
          </a:p>
          <a:p>
            <a:pPr lvl="0"/>
            <a:r>
              <a:rPr lang="en-GB" dirty="0"/>
              <a:t>Lorem ipsum</a:t>
            </a:r>
          </a:p>
          <a:p>
            <a:pPr lvl="0"/>
            <a:r>
              <a:rPr lang="en-GB" dirty="0"/>
              <a:t>Lorem ipsum</a:t>
            </a:r>
          </a:p>
          <a:p>
            <a:pPr lvl="0"/>
            <a:r>
              <a:rPr lang="en-GB" dirty="0"/>
              <a:t>Lorem ipsum</a:t>
            </a:r>
          </a:p>
          <a:p>
            <a:pPr lvl="0"/>
            <a:r>
              <a:rPr lang="en-GB" dirty="0"/>
              <a:t>Lorem ipsum</a:t>
            </a:r>
          </a:p>
          <a:p>
            <a:pPr lvl="0"/>
            <a:endParaRPr lang="en-GB" dirty="0"/>
          </a:p>
        </p:txBody>
      </p:sp>
    </p:spTree>
    <p:extLst>
      <p:ext uri="{BB962C8B-B14F-4D97-AF65-F5344CB8AC3E}">
        <p14:creationId xmlns:p14="http://schemas.microsoft.com/office/powerpoint/2010/main" val="13548735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with tabl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F691CCE7-3107-EB4C-9FC6-80047657FFC7}"/>
              </a:ext>
            </a:extLst>
          </p:cNvPr>
          <p:cNvSpPr/>
          <p:nvPr userDrawn="1"/>
        </p:nvSpPr>
        <p:spPr>
          <a:xfrm>
            <a:off x="5845200" y="2542166"/>
            <a:ext cx="5207856" cy="2563586"/>
          </a:xfrm>
          <a:prstGeom prst="rect">
            <a:avLst/>
          </a:prstGeom>
          <a:solidFill>
            <a:srgbClr val="EEE7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T"/>
          </a:p>
        </p:txBody>
      </p:sp>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1329872" y="637495"/>
            <a:ext cx="4184189" cy="2791506"/>
          </a:xfrm>
        </p:spPr>
        <p:txBody>
          <a:bodyPr>
            <a:normAutofit/>
          </a:bodyPr>
          <a:lstStyle>
            <a:lvl1pPr>
              <a:lnSpc>
                <a:spcPct val="100000"/>
              </a:lnSpc>
              <a:defRPr sz="3500"/>
            </a:lvl1pPr>
          </a:lstStyle>
          <a:p>
            <a:r>
              <a:rPr lang="en-GB" dirty="0" err="1"/>
              <a:t>Lentelių</a:t>
            </a:r>
            <a:br>
              <a:rPr lang="en-GB" dirty="0"/>
            </a:br>
            <a:r>
              <a:rPr lang="en-GB" dirty="0" err="1"/>
              <a:t>dizainas</a:t>
            </a:r>
            <a:endParaRPr lang="en-LT" dirty="0"/>
          </a:p>
        </p:txBody>
      </p:sp>
      <p:pic>
        <p:nvPicPr>
          <p:cNvPr id="7" name="Picture 6">
            <a:extLst>
              <a:ext uri="{FF2B5EF4-FFF2-40B4-BE49-F238E27FC236}">
                <a16:creationId xmlns:a16="http://schemas.microsoft.com/office/drawing/2014/main" id="{C860C4B2-6137-D948-9403-5A742964DC6E}"/>
              </a:ext>
            </a:extLst>
          </p:cNvPr>
          <p:cNvPicPr>
            <a:picLocks noChangeAspect="1"/>
          </p:cNvPicPr>
          <p:nvPr userDrawn="1"/>
        </p:nvPicPr>
        <p:blipFill>
          <a:blip r:embed="rId2"/>
          <a:stretch>
            <a:fillRect/>
          </a:stretch>
        </p:blipFill>
        <p:spPr>
          <a:xfrm>
            <a:off x="408494" y="364935"/>
            <a:ext cx="313724" cy="395293"/>
          </a:xfrm>
          <a:prstGeom prst="rect">
            <a:avLst/>
          </a:prstGeom>
        </p:spPr>
      </p:pic>
      <p:graphicFrame>
        <p:nvGraphicFramePr>
          <p:cNvPr id="3" name="Table 3">
            <a:extLst>
              <a:ext uri="{FF2B5EF4-FFF2-40B4-BE49-F238E27FC236}">
                <a16:creationId xmlns:a16="http://schemas.microsoft.com/office/drawing/2014/main" id="{BB32303E-C892-1A47-86FC-30EAE92B7901}"/>
              </a:ext>
            </a:extLst>
          </p:cNvPr>
          <p:cNvGraphicFramePr>
            <a:graphicFrameLocks noGrp="1"/>
          </p:cNvGraphicFramePr>
          <p:nvPr userDrawn="1">
            <p:extLst>
              <p:ext uri="{D42A27DB-BD31-4B8C-83A1-F6EECF244321}">
                <p14:modId xmlns:p14="http://schemas.microsoft.com/office/powerpoint/2010/main" val="2720121047"/>
              </p:ext>
            </p:extLst>
          </p:nvPr>
        </p:nvGraphicFramePr>
        <p:xfrm>
          <a:off x="5756709" y="2484375"/>
          <a:ext cx="5207856" cy="2537240"/>
        </p:xfrm>
        <a:graphic>
          <a:graphicData uri="http://schemas.openxmlformats.org/drawingml/2006/table">
            <a:tbl>
              <a:tblPr firstRow="1" bandRow="1">
                <a:tableStyleId>{0660B408-B3CF-4A94-85FC-2B1E0A45F4A2}</a:tableStyleId>
              </a:tblPr>
              <a:tblGrid>
                <a:gridCol w="1735952">
                  <a:extLst>
                    <a:ext uri="{9D8B030D-6E8A-4147-A177-3AD203B41FA5}">
                      <a16:colId xmlns:a16="http://schemas.microsoft.com/office/drawing/2014/main" val="3585830869"/>
                    </a:ext>
                  </a:extLst>
                </a:gridCol>
                <a:gridCol w="1735952">
                  <a:extLst>
                    <a:ext uri="{9D8B030D-6E8A-4147-A177-3AD203B41FA5}">
                      <a16:colId xmlns:a16="http://schemas.microsoft.com/office/drawing/2014/main" val="3611816430"/>
                    </a:ext>
                  </a:extLst>
                </a:gridCol>
                <a:gridCol w="1735952">
                  <a:extLst>
                    <a:ext uri="{9D8B030D-6E8A-4147-A177-3AD203B41FA5}">
                      <a16:colId xmlns:a16="http://schemas.microsoft.com/office/drawing/2014/main" val="1240010381"/>
                    </a:ext>
                  </a:extLst>
                </a:gridCol>
              </a:tblGrid>
              <a:tr h="507448">
                <a:tc>
                  <a:txBody>
                    <a:bodyPr/>
                    <a:lstStyle/>
                    <a:p>
                      <a:r>
                        <a:rPr lang="en-LT" sz="1000" b="0" dirty="0">
                          <a:ln>
                            <a:noFill/>
                          </a:ln>
                          <a:solidFill>
                            <a:schemeClr val="bg1"/>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302757"/>
                    </a:solidFill>
                  </a:tcPr>
                </a:tc>
                <a:tc>
                  <a:txBody>
                    <a:bodyPr/>
                    <a:lstStyle/>
                    <a:p>
                      <a:r>
                        <a:rPr lang="en-LT" sz="1000" b="0" dirty="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EEE73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b="0" dirty="0">
                          <a:ln>
                            <a:noFill/>
                          </a:ln>
                          <a:solidFill>
                            <a:schemeClr val="bg1"/>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302757"/>
                    </a:solidFill>
                  </a:tcPr>
                </a:tc>
                <a:extLst>
                  <a:ext uri="{0D108BD9-81ED-4DB2-BD59-A6C34878D82A}">
                    <a16:rowId xmlns:a16="http://schemas.microsoft.com/office/drawing/2014/main" val="1451591149"/>
                  </a:ext>
                </a:extLst>
              </a:tr>
              <a:tr h="507448">
                <a:tc>
                  <a:txBody>
                    <a:bodyPr/>
                    <a:lstStyle/>
                    <a:p>
                      <a:r>
                        <a:rPr lang="en-LT" sz="1000" dirty="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dirty="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dirty="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15054526"/>
                  </a:ext>
                </a:extLst>
              </a:tr>
              <a:tr h="50744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dirty="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dirty="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dirty="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73480404"/>
                  </a:ext>
                </a:extLst>
              </a:tr>
              <a:tr h="50744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dirty="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dirty="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dirty="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72385993"/>
                  </a:ext>
                </a:extLst>
              </a:tr>
              <a:tr h="50744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dirty="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dirty="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dirty="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12515639"/>
                  </a:ext>
                </a:extLst>
              </a:tr>
            </a:tbl>
          </a:graphicData>
        </a:graphic>
      </p:graphicFrame>
    </p:spTree>
    <p:extLst>
      <p:ext uri="{BB962C8B-B14F-4D97-AF65-F5344CB8AC3E}">
        <p14:creationId xmlns:p14="http://schemas.microsoft.com/office/powerpoint/2010/main" val="24046084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Dark content theme">
    <p:bg>
      <p:bgPr>
        <a:solidFill>
          <a:srgbClr val="302757"/>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1329872" y="1486754"/>
            <a:ext cx="5587652" cy="1341926"/>
          </a:xfrm>
        </p:spPr>
        <p:txBody>
          <a:bodyPr anchor="b">
            <a:noAutofit/>
          </a:bodyPr>
          <a:lstStyle>
            <a:lvl1pPr algn="l">
              <a:lnSpc>
                <a:spcPct val="100000"/>
              </a:lnSpc>
              <a:defRPr sz="3500">
                <a:solidFill>
                  <a:schemeClr val="bg1"/>
                </a:solidFill>
              </a:defRPr>
            </a:lvl1pPr>
          </a:lstStyle>
          <a:p>
            <a:r>
              <a:rPr lang="en-GB" dirty="0" err="1"/>
              <a:t>Pavadinimas</a:t>
            </a:r>
            <a:br>
              <a:rPr lang="en-GB" dirty="0"/>
            </a:br>
            <a:r>
              <a:rPr lang="en-GB" dirty="0"/>
              <a:t>per dvi </a:t>
            </a:r>
            <a:r>
              <a:rPr lang="en-GB" dirty="0" err="1"/>
              <a:t>eilutes</a:t>
            </a:r>
            <a:endParaRPr lang="en-LT" dirty="0"/>
          </a:p>
        </p:txBody>
      </p:sp>
      <p:pic>
        <p:nvPicPr>
          <p:cNvPr id="8" name="Picture 7">
            <a:extLst>
              <a:ext uri="{FF2B5EF4-FFF2-40B4-BE49-F238E27FC236}">
                <a16:creationId xmlns:a16="http://schemas.microsoft.com/office/drawing/2014/main" id="{EB25FC2F-8608-E94C-ADBD-A880E7B7DADF}"/>
              </a:ext>
            </a:extLst>
          </p:cNvPr>
          <p:cNvPicPr>
            <a:picLocks noChangeAspect="1"/>
          </p:cNvPicPr>
          <p:nvPr userDrawn="1"/>
        </p:nvPicPr>
        <p:blipFill>
          <a:blip r:embed="rId2"/>
          <a:stretch>
            <a:fillRect/>
          </a:stretch>
        </p:blipFill>
        <p:spPr>
          <a:xfrm>
            <a:off x="8297694" y="1005855"/>
            <a:ext cx="3904034" cy="4880043"/>
          </a:xfrm>
          <a:prstGeom prst="rect">
            <a:avLst/>
          </a:prstGeom>
        </p:spPr>
      </p:pic>
      <p:pic>
        <p:nvPicPr>
          <p:cNvPr id="9" name="Picture 8">
            <a:extLst>
              <a:ext uri="{FF2B5EF4-FFF2-40B4-BE49-F238E27FC236}">
                <a16:creationId xmlns:a16="http://schemas.microsoft.com/office/drawing/2014/main" id="{FEAFD233-017A-9C42-80C3-B9D7DF2673D5}"/>
              </a:ext>
            </a:extLst>
          </p:cNvPr>
          <p:cNvPicPr>
            <a:picLocks noChangeAspect="1"/>
          </p:cNvPicPr>
          <p:nvPr userDrawn="1"/>
        </p:nvPicPr>
        <p:blipFill>
          <a:blip r:embed="rId3"/>
          <a:stretch>
            <a:fillRect/>
          </a:stretch>
        </p:blipFill>
        <p:spPr>
          <a:xfrm>
            <a:off x="408494" y="358014"/>
            <a:ext cx="313725" cy="395293"/>
          </a:xfrm>
          <a:prstGeom prst="rect">
            <a:avLst/>
          </a:prstGeom>
        </p:spPr>
      </p:pic>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1329872" y="3429000"/>
            <a:ext cx="4053786" cy="2533453"/>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In </a:t>
            </a:r>
            <a:r>
              <a:rPr lang="en-GB" dirty="0" err="1"/>
              <a:t>mauris</a:t>
            </a:r>
            <a:r>
              <a:rPr lang="en-GB" dirty="0"/>
              <a:t> </a:t>
            </a:r>
            <a:r>
              <a:rPr lang="en-GB" dirty="0" err="1"/>
              <a:t>nunc</a:t>
            </a:r>
            <a:r>
              <a:rPr lang="en-GB" dirty="0"/>
              <a:t>, </a:t>
            </a:r>
            <a:r>
              <a:rPr lang="en-GB" dirty="0" err="1"/>
              <a:t>scelerisque</a:t>
            </a:r>
            <a:r>
              <a:rPr lang="en-GB" dirty="0"/>
              <a:t> non </a:t>
            </a:r>
            <a:r>
              <a:rPr lang="en-GB" dirty="0" err="1"/>
              <a:t>massa</a:t>
            </a:r>
            <a:r>
              <a:rPr lang="en-GB" dirty="0"/>
              <a:t> </a:t>
            </a:r>
            <a:r>
              <a:rPr lang="en-GB" dirty="0" err="1"/>
              <a:t>quis</a:t>
            </a:r>
            <a:r>
              <a:rPr lang="en-GB" dirty="0"/>
              <a:t>, </a:t>
            </a:r>
            <a:r>
              <a:rPr lang="en-GB" dirty="0" err="1"/>
              <a:t>bibendum</a:t>
            </a:r>
            <a:r>
              <a:rPr lang="en-GB" dirty="0"/>
              <a:t> </a:t>
            </a:r>
            <a:r>
              <a:rPr lang="en-GB" dirty="0" err="1"/>
              <a:t>suscipit</a:t>
            </a:r>
            <a:r>
              <a:rPr lang="en-GB" dirty="0"/>
              <a:t> </a:t>
            </a:r>
            <a:r>
              <a:rPr lang="en-GB" dirty="0" err="1"/>
              <a:t>risus</a:t>
            </a:r>
            <a:r>
              <a:rPr lang="en-GB" dirty="0"/>
              <a:t>.</a:t>
            </a:r>
          </a:p>
          <a:p>
            <a:pPr lvl="0"/>
            <a:r>
              <a:rPr lang="en-GB" dirty="0" err="1"/>
              <a:t>Pellentesque</a:t>
            </a:r>
            <a:r>
              <a:rPr lang="en-GB" dirty="0"/>
              <a:t> habitant </a:t>
            </a:r>
            <a:r>
              <a:rPr lang="en-GB" dirty="0" err="1"/>
              <a:t>morbi</a:t>
            </a:r>
            <a:r>
              <a:rPr lang="en-GB" dirty="0"/>
              <a:t> </a:t>
            </a:r>
            <a:r>
              <a:rPr lang="en-GB" dirty="0" err="1"/>
              <a:t>tristique</a:t>
            </a:r>
            <a:r>
              <a:rPr lang="en-GB" dirty="0"/>
              <a:t> </a:t>
            </a:r>
            <a:r>
              <a:rPr lang="en-GB" dirty="0" err="1"/>
              <a:t>senectus</a:t>
            </a:r>
            <a:r>
              <a:rPr lang="en-GB" dirty="0"/>
              <a:t> et </a:t>
            </a:r>
            <a:r>
              <a:rPr lang="en-GB" dirty="0" err="1"/>
              <a:t>netus</a:t>
            </a:r>
            <a:r>
              <a:rPr lang="en-GB" dirty="0"/>
              <a:t> et </a:t>
            </a:r>
            <a:r>
              <a:rPr lang="en-GB" dirty="0" err="1"/>
              <a:t>malesuada</a:t>
            </a:r>
            <a:r>
              <a:rPr lang="en-GB" dirty="0"/>
              <a:t> fames ac </a:t>
            </a:r>
            <a:r>
              <a:rPr lang="en-GB" dirty="0" err="1"/>
              <a:t>turpis</a:t>
            </a:r>
            <a:r>
              <a:rPr lang="en-GB" dirty="0"/>
              <a:t> </a:t>
            </a:r>
            <a:r>
              <a:rPr lang="en-GB" dirty="0" err="1"/>
              <a:t>egestas</a:t>
            </a:r>
            <a:r>
              <a:rPr lang="en-GB" dirty="0"/>
              <a:t> </a:t>
            </a:r>
            <a:r>
              <a:rPr lang="en-GB" dirty="0" err="1"/>
              <a:t>pretium</a:t>
            </a:r>
            <a:r>
              <a:rPr lang="en-GB" dirty="0"/>
              <a:t> </a:t>
            </a:r>
            <a:r>
              <a:rPr lang="en-GB" dirty="0" err="1"/>
              <a:t>blandit</a:t>
            </a:r>
            <a:r>
              <a:rPr lang="en-GB" dirty="0"/>
              <a:t>.</a:t>
            </a:r>
          </a:p>
        </p:txBody>
      </p:sp>
    </p:spTree>
    <p:extLst>
      <p:ext uri="{BB962C8B-B14F-4D97-AF65-F5344CB8AC3E}">
        <p14:creationId xmlns:p14="http://schemas.microsoft.com/office/powerpoint/2010/main" val="26389018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with bulletpoint paragraph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1329872" y="637495"/>
            <a:ext cx="4184189" cy="2791506"/>
          </a:xfrm>
        </p:spPr>
        <p:txBody>
          <a:bodyPr>
            <a:normAutofit/>
          </a:bodyPr>
          <a:lstStyle>
            <a:lvl1pPr>
              <a:lnSpc>
                <a:spcPct val="100000"/>
              </a:lnSpc>
              <a:defRPr sz="3500"/>
            </a:lvl1pPr>
          </a:lstStyle>
          <a:p>
            <a:r>
              <a:rPr lang="en-GB" dirty="0" err="1"/>
              <a:t>Temos</a:t>
            </a:r>
            <a:r>
              <a:rPr lang="en-GB" dirty="0"/>
              <a:t> </a:t>
            </a:r>
            <a:r>
              <a:rPr lang="en-GB" dirty="0" err="1"/>
              <a:t>pavadinimas</a:t>
            </a:r>
            <a:r>
              <a:rPr lang="en-GB" dirty="0"/>
              <a:t> business</a:t>
            </a:r>
            <a:endParaRPr lang="en-LT" dirty="0"/>
          </a:p>
        </p:txBody>
      </p:sp>
      <p:pic>
        <p:nvPicPr>
          <p:cNvPr id="7" name="Picture 6">
            <a:extLst>
              <a:ext uri="{FF2B5EF4-FFF2-40B4-BE49-F238E27FC236}">
                <a16:creationId xmlns:a16="http://schemas.microsoft.com/office/drawing/2014/main" id="{C860C4B2-6137-D948-9403-5A742964DC6E}"/>
              </a:ext>
            </a:extLst>
          </p:cNvPr>
          <p:cNvPicPr>
            <a:picLocks noChangeAspect="1"/>
          </p:cNvPicPr>
          <p:nvPr userDrawn="1"/>
        </p:nvPicPr>
        <p:blipFill>
          <a:blip r:embed="rId2"/>
          <a:stretch>
            <a:fillRect/>
          </a:stretch>
        </p:blipFill>
        <p:spPr>
          <a:xfrm>
            <a:off x="408494" y="364935"/>
            <a:ext cx="313724" cy="395293"/>
          </a:xfrm>
          <a:prstGeom prst="rect">
            <a:avLst/>
          </a:prstGeom>
        </p:spPr>
      </p:pic>
      <p:sp>
        <p:nvSpPr>
          <p:cNvPr id="12" name="Text Placeholder 3">
            <a:extLst>
              <a:ext uri="{FF2B5EF4-FFF2-40B4-BE49-F238E27FC236}">
                <a16:creationId xmlns:a16="http://schemas.microsoft.com/office/drawing/2014/main" id="{3F8E7FE5-75F6-D54A-B074-844081BCADAB}"/>
              </a:ext>
            </a:extLst>
          </p:cNvPr>
          <p:cNvSpPr>
            <a:spLocks noGrp="1"/>
          </p:cNvSpPr>
          <p:nvPr>
            <p:ph type="body" sz="half" idx="2" hasCustomPrompt="1"/>
          </p:nvPr>
        </p:nvSpPr>
        <p:spPr>
          <a:xfrm>
            <a:off x="1329871" y="3675872"/>
            <a:ext cx="4357495" cy="2473719"/>
          </a:xfrm>
        </p:spPr>
        <p:txBody>
          <a:bodyPr>
            <a:normAutofit/>
          </a:bodyPr>
          <a:lstStyle>
            <a:lvl1pPr marL="171450" marR="0" indent="-171450" algn="l" defTabSz="914400" rtl="0" eaLnBrk="1" fontAlgn="auto" latinLnBrk="0" hangingPunct="1">
              <a:lnSpc>
                <a:spcPct val="150000"/>
              </a:lnSpc>
              <a:spcBef>
                <a:spcPts val="1000"/>
              </a:spcBef>
              <a:spcAft>
                <a:spcPts val="0"/>
              </a:spcAft>
              <a:buClr>
                <a:srgbClr val="EEE730"/>
              </a:buClr>
              <a:buSzPct val="100000"/>
              <a:buFont typeface="Wingdings" pitchFamily="2" charset="2"/>
              <a:buChar char="§"/>
              <a:tabLst/>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In </a:t>
            </a:r>
            <a:r>
              <a:rPr lang="en-GB" dirty="0" err="1"/>
              <a:t>mauris</a:t>
            </a:r>
            <a:r>
              <a:rPr lang="en-GB" dirty="0"/>
              <a:t> </a:t>
            </a:r>
            <a:r>
              <a:rPr lang="en-GB" dirty="0" err="1"/>
              <a:t>nunc</a:t>
            </a:r>
            <a:r>
              <a:rPr lang="en-GB" dirty="0"/>
              <a:t>, </a:t>
            </a:r>
            <a:r>
              <a:rPr lang="en-GB" dirty="0" err="1"/>
              <a:t>scelerisque</a:t>
            </a:r>
            <a:r>
              <a:rPr lang="en-GB" dirty="0"/>
              <a:t> non </a:t>
            </a:r>
            <a:r>
              <a:rPr lang="en-GB" dirty="0" err="1"/>
              <a:t>massa</a:t>
            </a:r>
            <a:r>
              <a:rPr lang="en-GB" dirty="0"/>
              <a:t> </a:t>
            </a:r>
            <a:r>
              <a:rPr lang="en-GB" dirty="0" err="1"/>
              <a:t>quis</a:t>
            </a:r>
            <a:r>
              <a:rPr lang="en-GB" dirty="0"/>
              <a:t>, </a:t>
            </a:r>
            <a:r>
              <a:rPr lang="en-GB" dirty="0" err="1"/>
              <a:t>bibendum</a:t>
            </a:r>
            <a:r>
              <a:rPr lang="en-GB" dirty="0"/>
              <a:t> </a:t>
            </a:r>
            <a:r>
              <a:rPr lang="en-GB" dirty="0" err="1"/>
              <a:t>suscipit</a:t>
            </a:r>
            <a:r>
              <a:rPr lang="en-GB" dirty="0"/>
              <a:t> </a:t>
            </a:r>
            <a:r>
              <a:rPr lang="en-GB" dirty="0" err="1"/>
              <a:t>risus</a:t>
            </a:r>
            <a:r>
              <a:rPr lang="en-GB" dirty="0"/>
              <a:t>.</a:t>
            </a:r>
          </a:p>
          <a:p>
            <a:pPr marL="171450" marR="0" lvl="0" indent="-171450" algn="l" defTabSz="914400" rtl="0" eaLnBrk="1" fontAlgn="auto" latinLnBrk="0" hangingPunct="1">
              <a:lnSpc>
                <a:spcPct val="150000"/>
              </a:lnSpc>
              <a:spcBef>
                <a:spcPts val="1000"/>
              </a:spcBef>
              <a:spcAft>
                <a:spcPts val="0"/>
              </a:spcAft>
              <a:buClr>
                <a:srgbClr val="EEE730"/>
              </a:buClr>
              <a:buSzPct val="100000"/>
              <a:buFont typeface="Wingdings" pitchFamily="2" charset="2"/>
              <a:buChar char="§"/>
              <a:tabLst/>
              <a:defRPr/>
            </a:pPr>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In </a:t>
            </a:r>
            <a:r>
              <a:rPr lang="en-GB" dirty="0" err="1"/>
              <a:t>mauris</a:t>
            </a:r>
            <a:r>
              <a:rPr lang="en-GB" dirty="0"/>
              <a:t> </a:t>
            </a:r>
            <a:r>
              <a:rPr lang="en-GB" dirty="0" err="1"/>
              <a:t>nunc</a:t>
            </a:r>
            <a:r>
              <a:rPr lang="en-GB" dirty="0"/>
              <a:t>, </a:t>
            </a:r>
            <a:r>
              <a:rPr lang="en-GB" dirty="0" err="1"/>
              <a:t>scelerisque</a:t>
            </a:r>
            <a:r>
              <a:rPr lang="en-GB" dirty="0"/>
              <a:t> non </a:t>
            </a:r>
            <a:r>
              <a:rPr lang="en-GB" dirty="0" err="1"/>
              <a:t>massa</a:t>
            </a:r>
            <a:r>
              <a:rPr lang="en-GB" dirty="0"/>
              <a:t> </a:t>
            </a:r>
            <a:r>
              <a:rPr lang="en-GB" dirty="0" err="1"/>
              <a:t>quis</a:t>
            </a:r>
            <a:r>
              <a:rPr lang="en-GB" dirty="0"/>
              <a:t>, </a:t>
            </a:r>
            <a:r>
              <a:rPr lang="en-GB" dirty="0" err="1"/>
              <a:t>bibendum</a:t>
            </a:r>
            <a:r>
              <a:rPr lang="en-GB" dirty="0"/>
              <a:t> </a:t>
            </a:r>
            <a:r>
              <a:rPr lang="en-GB" dirty="0" err="1"/>
              <a:t>suscipit</a:t>
            </a:r>
            <a:r>
              <a:rPr lang="en-GB" dirty="0"/>
              <a:t> </a:t>
            </a:r>
            <a:r>
              <a:rPr lang="en-GB" dirty="0" err="1"/>
              <a:t>risus</a:t>
            </a:r>
            <a:r>
              <a:rPr lang="en-GB" dirty="0"/>
              <a:t>.</a:t>
            </a:r>
          </a:p>
          <a:p>
            <a:pPr lvl="0"/>
            <a:endParaRPr lang="en-GB" dirty="0"/>
          </a:p>
        </p:txBody>
      </p:sp>
      <p:sp>
        <p:nvSpPr>
          <p:cNvPr id="9" name="Text Placeholder 3">
            <a:extLst>
              <a:ext uri="{FF2B5EF4-FFF2-40B4-BE49-F238E27FC236}">
                <a16:creationId xmlns:a16="http://schemas.microsoft.com/office/drawing/2014/main" id="{90D0378E-E462-5D40-98A3-786D00E12A57}"/>
              </a:ext>
            </a:extLst>
          </p:cNvPr>
          <p:cNvSpPr>
            <a:spLocks noGrp="1"/>
          </p:cNvSpPr>
          <p:nvPr>
            <p:ph type="body" sz="half" idx="10" hasCustomPrompt="1"/>
          </p:nvPr>
        </p:nvSpPr>
        <p:spPr>
          <a:xfrm>
            <a:off x="6504636" y="3675871"/>
            <a:ext cx="4357495" cy="2473719"/>
          </a:xfrm>
        </p:spPr>
        <p:txBody>
          <a:bodyPr>
            <a:normAutofit/>
          </a:bodyPr>
          <a:lstStyle>
            <a:lvl1pPr marL="171450" marR="0" indent="-171450" algn="l" defTabSz="914400" rtl="0" eaLnBrk="1" fontAlgn="auto" latinLnBrk="0" hangingPunct="1">
              <a:lnSpc>
                <a:spcPct val="150000"/>
              </a:lnSpc>
              <a:spcBef>
                <a:spcPts val="1000"/>
              </a:spcBef>
              <a:spcAft>
                <a:spcPts val="0"/>
              </a:spcAft>
              <a:buClr>
                <a:srgbClr val="EEE730"/>
              </a:buClr>
              <a:buSzPct val="100000"/>
              <a:buFont typeface="Wingdings" pitchFamily="2" charset="2"/>
              <a:buChar char="§"/>
              <a:tabLst/>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In </a:t>
            </a:r>
            <a:r>
              <a:rPr lang="en-GB" dirty="0" err="1"/>
              <a:t>mauris</a:t>
            </a:r>
            <a:r>
              <a:rPr lang="en-GB" dirty="0"/>
              <a:t> </a:t>
            </a:r>
            <a:r>
              <a:rPr lang="en-GB" dirty="0" err="1"/>
              <a:t>nunc</a:t>
            </a:r>
            <a:r>
              <a:rPr lang="en-GB" dirty="0"/>
              <a:t>, </a:t>
            </a:r>
            <a:r>
              <a:rPr lang="en-GB" dirty="0" err="1"/>
              <a:t>scelerisque</a:t>
            </a:r>
            <a:r>
              <a:rPr lang="en-GB" dirty="0"/>
              <a:t> non </a:t>
            </a:r>
            <a:r>
              <a:rPr lang="en-GB" dirty="0" err="1"/>
              <a:t>massa</a:t>
            </a:r>
            <a:r>
              <a:rPr lang="en-GB" dirty="0"/>
              <a:t> </a:t>
            </a:r>
            <a:r>
              <a:rPr lang="en-GB" dirty="0" err="1"/>
              <a:t>quis</a:t>
            </a:r>
            <a:r>
              <a:rPr lang="en-GB" dirty="0"/>
              <a:t>, </a:t>
            </a:r>
            <a:r>
              <a:rPr lang="en-GB" dirty="0" err="1"/>
              <a:t>bibendum</a:t>
            </a:r>
            <a:r>
              <a:rPr lang="en-GB" dirty="0"/>
              <a:t> </a:t>
            </a:r>
            <a:r>
              <a:rPr lang="en-GB" dirty="0" err="1"/>
              <a:t>suscipit</a:t>
            </a:r>
            <a:r>
              <a:rPr lang="en-GB" dirty="0"/>
              <a:t> </a:t>
            </a:r>
            <a:r>
              <a:rPr lang="en-GB" dirty="0" err="1"/>
              <a:t>risus</a:t>
            </a:r>
            <a:r>
              <a:rPr lang="en-GB" dirty="0"/>
              <a:t>.</a:t>
            </a:r>
          </a:p>
          <a:p>
            <a:pPr marL="171450" marR="0" lvl="0" indent="-171450" algn="l" defTabSz="914400" rtl="0" eaLnBrk="1" fontAlgn="auto" latinLnBrk="0" hangingPunct="1">
              <a:lnSpc>
                <a:spcPct val="150000"/>
              </a:lnSpc>
              <a:spcBef>
                <a:spcPts val="1000"/>
              </a:spcBef>
              <a:spcAft>
                <a:spcPts val="0"/>
              </a:spcAft>
              <a:buClr>
                <a:srgbClr val="EEE730"/>
              </a:buClr>
              <a:buSzPct val="100000"/>
              <a:buFont typeface="Wingdings" pitchFamily="2" charset="2"/>
              <a:buChar char="§"/>
              <a:tabLst/>
              <a:defRPr/>
            </a:pPr>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In </a:t>
            </a:r>
            <a:r>
              <a:rPr lang="en-GB" dirty="0" err="1"/>
              <a:t>mauris</a:t>
            </a:r>
            <a:r>
              <a:rPr lang="en-GB" dirty="0"/>
              <a:t> </a:t>
            </a:r>
            <a:r>
              <a:rPr lang="en-GB" dirty="0" err="1"/>
              <a:t>nunc</a:t>
            </a:r>
            <a:r>
              <a:rPr lang="en-GB" dirty="0"/>
              <a:t>, </a:t>
            </a:r>
            <a:r>
              <a:rPr lang="en-GB" dirty="0" err="1"/>
              <a:t>scelerisque</a:t>
            </a:r>
            <a:r>
              <a:rPr lang="en-GB" dirty="0"/>
              <a:t> non </a:t>
            </a:r>
            <a:r>
              <a:rPr lang="en-GB" dirty="0" err="1"/>
              <a:t>massa</a:t>
            </a:r>
            <a:r>
              <a:rPr lang="en-GB" dirty="0"/>
              <a:t> </a:t>
            </a:r>
            <a:r>
              <a:rPr lang="en-GB" dirty="0" err="1"/>
              <a:t>quis</a:t>
            </a:r>
            <a:r>
              <a:rPr lang="en-GB" dirty="0"/>
              <a:t>, </a:t>
            </a:r>
            <a:r>
              <a:rPr lang="en-GB" dirty="0" err="1"/>
              <a:t>bibendum</a:t>
            </a:r>
            <a:r>
              <a:rPr lang="en-GB" dirty="0"/>
              <a:t> </a:t>
            </a:r>
            <a:r>
              <a:rPr lang="en-GB" dirty="0" err="1"/>
              <a:t>suscipit</a:t>
            </a:r>
            <a:r>
              <a:rPr lang="en-GB" dirty="0"/>
              <a:t> </a:t>
            </a:r>
            <a:r>
              <a:rPr lang="en-GB" dirty="0" err="1"/>
              <a:t>risus</a:t>
            </a:r>
            <a:r>
              <a:rPr lang="en-GB" dirty="0"/>
              <a:t>.</a:t>
            </a:r>
          </a:p>
          <a:p>
            <a:pPr lvl="0"/>
            <a:endParaRPr lang="en-GB" dirty="0"/>
          </a:p>
        </p:txBody>
      </p:sp>
    </p:spTree>
    <p:extLst>
      <p:ext uri="{BB962C8B-B14F-4D97-AF65-F5344CB8AC3E}">
        <p14:creationId xmlns:p14="http://schemas.microsoft.com/office/powerpoint/2010/main" val="33722563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taitstics dark">
    <p:bg>
      <p:bgPr>
        <a:solidFill>
          <a:srgbClr val="302757"/>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4384571" y="358014"/>
            <a:ext cx="5587652" cy="1341926"/>
          </a:xfrm>
        </p:spPr>
        <p:txBody>
          <a:bodyPr anchor="b">
            <a:noAutofit/>
          </a:bodyPr>
          <a:lstStyle>
            <a:lvl1pPr algn="l">
              <a:lnSpc>
                <a:spcPct val="100000"/>
              </a:lnSpc>
              <a:defRPr sz="3500">
                <a:solidFill>
                  <a:schemeClr val="bg1"/>
                </a:solidFill>
              </a:defRPr>
            </a:lvl1pPr>
          </a:lstStyle>
          <a:p>
            <a:r>
              <a:rPr lang="en-GB" dirty="0" err="1"/>
              <a:t>Statistikos</a:t>
            </a:r>
            <a:r>
              <a:rPr lang="en-GB" dirty="0"/>
              <a:t> </a:t>
            </a:r>
            <a:r>
              <a:rPr lang="en-GB" dirty="0" err="1"/>
              <a:t>duomenys</a:t>
            </a:r>
            <a:endParaRPr lang="en-LT" dirty="0"/>
          </a:p>
        </p:txBody>
      </p:sp>
      <p:pic>
        <p:nvPicPr>
          <p:cNvPr id="9" name="Picture 8">
            <a:extLst>
              <a:ext uri="{FF2B5EF4-FFF2-40B4-BE49-F238E27FC236}">
                <a16:creationId xmlns:a16="http://schemas.microsoft.com/office/drawing/2014/main" id="{FEAFD233-017A-9C42-80C3-B9D7DF2673D5}"/>
              </a:ext>
            </a:extLst>
          </p:cNvPr>
          <p:cNvPicPr>
            <a:picLocks noChangeAspect="1"/>
          </p:cNvPicPr>
          <p:nvPr userDrawn="1"/>
        </p:nvPicPr>
        <p:blipFill>
          <a:blip r:embed="rId2"/>
          <a:stretch>
            <a:fillRect/>
          </a:stretch>
        </p:blipFill>
        <p:spPr>
          <a:xfrm>
            <a:off x="408494" y="358014"/>
            <a:ext cx="313725" cy="395293"/>
          </a:xfrm>
          <a:prstGeom prst="rect">
            <a:avLst/>
          </a:prstGeom>
        </p:spPr>
      </p:pic>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4384571" y="2059763"/>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pic>
        <p:nvPicPr>
          <p:cNvPr id="3" name="Picture 2">
            <a:extLst>
              <a:ext uri="{FF2B5EF4-FFF2-40B4-BE49-F238E27FC236}">
                <a16:creationId xmlns:a16="http://schemas.microsoft.com/office/drawing/2014/main" id="{D459A23B-0F27-3044-927F-E0ED558C84A2}"/>
              </a:ext>
            </a:extLst>
          </p:cNvPr>
          <p:cNvPicPr>
            <a:picLocks noChangeAspect="1"/>
          </p:cNvPicPr>
          <p:nvPr userDrawn="1"/>
        </p:nvPicPr>
        <p:blipFill>
          <a:blip r:embed="rId3"/>
          <a:stretch>
            <a:fillRect/>
          </a:stretch>
        </p:blipFill>
        <p:spPr>
          <a:xfrm>
            <a:off x="-2570486" y="1964537"/>
            <a:ext cx="5060587" cy="733210"/>
          </a:xfrm>
          <a:prstGeom prst="rect">
            <a:avLst/>
          </a:prstGeom>
        </p:spPr>
      </p:pic>
      <p:pic>
        <p:nvPicPr>
          <p:cNvPr id="12" name="Picture 11">
            <a:extLst>
              <a:ext uri="{FF2B5EF4-FFF2-40B4-BE49-F238E27FC236}">
                <a16:creationId xmlns:a16="http://schemas.microsoft.com/office/drawing/2014/main" id="{A4E4DADB-04DF-8347-B6E7-7E8A658FF149}"/>
              </a:ext>
            </a:extLst>
          </p:cNvPr>
          <p:cNvPicPr>
            <a:picLocks noChangeAspect="1"/>
          </p:cNvPicPr>
          <p:nvPr userDrawn="1"/>
        </p:nvPicPr>
        <p:blipFill>
          <a:blip r:embed="rId3"/>
          <a:stretch>
            <a:fillRect/>
          </a:stretch>
        </p:blipFill>
        <p:spPr>
          <a:xfrm>
            <a:off x="-3866724" y="3027082"/>
            <a:ext cx="5060587" cy="733210"/>
          </a:xfrm>
          <a:prstGeom prst="rect">
            <a:avLst/>
          </a:prstGeom>
        </p:spPr>
      </p:pic>
      <p:pic>
        <p:nvPicPr>
          <p:cNvPr id="14" name="Picture 13">
            <a:extLst>
              <a:ext uri="{FF2B5EF4-FFF2-40B4-BE49-F238E27FC236}">
                <a16:creationId xmlns:a16="http://schemas.microsoft.com/office/drawing/2014/main" id="{9E547A0B-0083-1E44-A9DB-38B0BEBEDEE2}"/>
              </a:ext>
            </a:extLst>
          </p:cNvPr>
          <p:cNvPicPr>
            <a:picLocks noChangeAspect="1"/>
          </p:cNvPicPr>
          <p:nvPr userDrawn="1"/>
        </p:nvPicPr>
        <p:blipFill>
          <a:blip r:embed="rId3"/>
          <a:stretch>
            <a:fillRect/>
          </a:stretch>
        </p:blipFill>
        <p:spPr>
          <a:xfrm>
            <a:off x="-2289133" y="4041556"/>
            <a:ext cx="5060587" cy="733210"/>
          </a:xfrm>
          <a:prstGeom prst="rect">
            <a:avLst/>
          </a:prstGeom>
        </p:spPr>
      </p:pic>
      <p:pic>
        <p:nvPicPr>
          <p:cNvPr id="16" name="Picture 15">
            <a:extLst>
              <a:ext uri="{FF2B5EF4-FFF2-40B4-BE49-F238E27FC236}">
                <a16:creationId xmlns:a16="http://schemas.microsoft.com/office/drawing/2014/main" id="{18C83D74-3F5D-B442-AF71-763671140D1D}"/>
              </a:ext>
            </a:extLst>
          </p:cNvPr>
          <p:cNvPicPr>
            <a:picLocks noChangeAspect="1"/>
          </p:cNvPicPr>
          <p:nvPr userDrawn="1"/>
        </p:nvPicPr>
        <p:blipFill>
          <a:blip r:embed="rId3"/>
          <a:stretch>
            <a:fillRect/>
          </a:stretch>
        </p:blipFill>
        <p:spPr>
          <a:xfrm>
            <a:off x="-3394451" y="5056706"/>
            <a:ext cx="5060587" cy="733210"/>
          </a:xfrm>
          <a:prstGeom prst="rect">
            <a:avLst/>
          </a:prstGeom>
        </p:spPr>
      </p:pic>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4384571" y="3110645"/>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4384571" y="4121146"/>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4384570" y="5131647"/>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6" name="Title 1">
            <a:extLst>
              <a:ext uri="{FF2B5EF4-FFF2-40B4-BE49-F238E27FC236}">
                <a16:creationId xmlns:a16="http://schemas.microsoft.com/office/drawing/2014/main" id="{2F70140A-D1B1-194E-A6F2-0136DC52A05A}"/>
              </a:ext>
            </a:extLst>
          </p:cNvPr>
          <p:cNvSpPr txBox="1">
            <a:spLocks/>
          </p:cNvSpPr>
          <p:nvPr userDrawn="1"/>
        </p:nvSpPr>
        <p:spPr>
          <a:xfrm>
            <a:off x="2939283" y="1720036"/>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t>78%</a:t>
            </a:r>
            <a:endParaRPr lang="en-LT" dirty="0"/>
          </a:p>
        </p:txBody>
      </p:sp>
      <p:sp>
        <p:nvSpPr>
          <p:cNvPr id="27" name="Title 1">
            <a:extLst>
              <a:ext uri="{FF2B5EF4-FFF2-40B4-BE49-F238E27FC236}">
                <a16:creationId xmlns:a16="http://schemas.microsoft.com/office/drawing/2014/main" id="{F79A2590-E6EE-0A42-91CB-F612C492DE01}"/>
              </a:ext>
            </a:extLst>
          </p:cNvPr>
          <p:cNvSpPr txBox="1">
            <a:spLocks/>
          </p:cNvSpPr>
          <p:nvPr userDrawn="1"/>
        </p:nvSpPr>
        <p:spPr>
          <a:xfrm>
            <a:off x="2939283" y="2782581"/>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t>33%</a:t>
            </a:r>
            <a:endParaRPr lang="en-LT" dirty="0"/>
          </a:p>
        </p:txBody>
      </p:sp>
      <p:sp>
        <p:nvSpPr>
          <p:cNvPr id="28" name="Title 1">
            <a:extLst>
              <a:ext uri="{FF2B5EF4-FFF2-40B4-BE49-F238E27FC236}">
                <a16:creationId xmlns:a16="http://schemas.microsoft.com/office/drawing/2014/main" id="{D68BCF95-5A33-9546-8DDB-E02B0B4F83DB}"/>
              </a:ext>
            </a:extLst>
          </p:cNvPr>
          <p:cNvSpPr txBox="1">
            <a:spLocks/>
          </p:cNvSpPr>
          <p:nvPr userDrawn="1"/>
        </p:nvSpPr>
        <p:spPr>
          <a:xfrm>
            <a:off x="2939283" y="379705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t>82%</a:t>
            </a:r>
            <a:endParaRPr lang="en-LT" dirty="0"/>
          </a:p>
        </p:txBody>
      </p:sp>
      <p:sp>
        <p:nvSpPr>
          <p:cNvPr id="29" name="Title 1">
            <a:extLst>
              <a:ext uri="{FF2B5EF4-FFF2-40B4-BE49-F238E27FC236}">
                <a16:creationId xmlns:a16="http://schemas.microsoft.com/office/drawing/2014/main" id="{C09F40E0-24F5-3D4F-A309-E113322D8130}"/>
              </a:ext>
            </a:extLst>
          </p:cNvPr>
          <p:cNvSpPr txBox="1">
            <a:spLocks/>
          </p:cNvSpPr>
          <p:nvPr userDrawn="1"/>
        </p:nvSpPr>
        <p:spPr>
          <a:xfrm>
            <a:off x="2939283" y="481220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t>54%</a:t>
            </a:r>
            <a:endParaRPr lang="en-LT" dirty="0"/>
          </a:p>
        </p:txBody>
      </p:sp>
    </p:spTree>
    <p:extLst>
      <p:ext uri="{BB962C8B-B14F-4D97-AF65-F5344CB8AC3E}">
        <p14:creationId xmlns:p14="http://schemas.microsoft.com/office/powerpoint/2010/main" val="7602411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taitstics dark_blank">
    <p:bg>
      <p:bgPr>
        <a:solidFill>
          <a:srgbClr val="302757"/>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4384571" y="358014"/>
            <a:ext cx="5587652" cy="1341926"/>
          </a:xfrm>
        </p:spPr>
        <p:txBody>
          <a:bodyPr anchor="b">
            <a:noAutofit/>
          </a:bodyPr>
          <a:lstStyle>
            <a:lvl1pPr algn="l">
              <a:lnSpc>
                <a:spcPct val="100000"/>
              </a:lnSpc>
              <a:defRPr sz="3500">
                <a:solidFill>
                  <a:schemeClr val="bg1"/>
                </a:solidFill>
              </a:defRPr>
            </a:lvl1pPr>
          </a:lstStyle>
          <a:p>
            <a:r>
              <a:rPr lang="en-GB" dirty="0" err="1"/>
              <a:t>Statistikos</a:t>
            </a:r>
            <a:r>
              <a:rPr lang="en-GB" dirty="0"/>
              <a:t> </a:t>
            </a:r>
            <a:r>
              <a:rPr lang="en-GB" dirty="0" err="1"/>
              <a:t>duomenys</a:t>
            </a:r>
            <a:endParaRPr lang="en-LT" dirty="0"/>
          </a:p>
        </p:txBody>
      </p:sp>
      <p:pic>
        <p:nvPicPr>
          <p:cNvPr id="9" name="Picture 8">
            <a:extLst>
              <a:ext uri="{FF2B5EF4-FFF2-40B4-BE49-F238E27FC236}">
                <a16:creationId xmlns:a16="http://schemas.microsoft.com/office/drawing/2014/main" id="{FEAFD233-017A-9C42-80C3-B9D7DF2673D5}"/>
              </a:ext>
            </a:extLst>
          </p:cNvPr>
          <p:cNvPicPr>
            <a:picLocks noChangeAspect="1"/>
          </p:cNvPicPr>
          <p:nvPr userDrawn="1"/>
        </p:nvPicPr>
        <p:blipFill>
          <a:blip r:embed="rId2"/>
          <a:stretch>
            <a:fillRect/>
          </a:stretch>
        </p:blipFill>
        <p:spPr>
          <a:xfrm>
            <a:off x="408494" y="358014"/>
            <a:ext cx="313725" cy="395293"/>
          </a:xfrm>
          <a:prstGeom prst="rect">
            <a:avLst/>
          </a:prstGeom>
        </p:spPr>
      </p:pic>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4384571" y="2059763"/>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4384571" y="3110645"/>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4384571" y="4121146"/>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4384570" y="5131647"/>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Tree>
    <p:extLst>
      <p:ext uri="{BB962C8B-B14F-4D97-AF65-F5344CB8AC3E}">
        <p14:creationId xmlns:p14="http://schemas.microsoft.com/office/powerpoint/2010/main" val="275045722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taitstics br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4384571" y="358014"/>
            <a:ext cx="5587652" cy="1341926"/>
          </a:xfrm>
        </p:spPr>
        <p:txBody>
          <a:bodyPr anchor="b">
            <a:noAutofit/>
          </a:bodyPr>
          <a:lstStyle>
            <a:lvl1pPr algn="l">
              <a:lnSpc>
                <a:spcPct val="100000"/>
              </a:lnSpc>
              <a:defRPr sz="3500">
                <a:solidFill>
                  <a:srgbClr val="302757"/>
                </a:solidFill>
              </a:defRPr>
            </a:lvl1pPr>
          </a:lstStyle>
          <a:p>
            <a:r>
              <a:rPr lang="en-GB" dirty="0" err="1"/>
              <a:t>Statistikos</a:t>
            </a:r>
            <a:r>
              <a:rPr lang="en-GB" dirty="0"/>
              <a:t> </a:t>
            </a:r>
            <a:r>
              <a:rPr lang="en-GB" dirty="0" err="1"/>
              <a:t>duomenys</a:t>
            </a:r>
            <a:endParaRPr lang="en-LT" dirty="0"/>
          </a:p>
        </p:txBody>
      </p:sp>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4384571" y="2059763"/>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4384571" y="3110645"/>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4384571" y="4121146"/>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4384570" y="5131647"/>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6" name="Title 1">
            <a:extLst>
              <a:ext uri="{FF2B5EF4-FFF2-40B4-BE49-F238E27FC236}">
                <a16:creationId xmlns:a16="http://schemas.microsoft.com/office/drawing/2014/main" id="{2F70140A-D1B1-194E-A6F2-0136DC52A05A}"/>
              </a:ext>
            </a:extLst>
          </p:cNvPr>
          <p:cNvSpPr txBox="1">
            <a:spLocks/>
          </p:cNvSpPr>
          <p:nvPr userDrawn="1"/>
        </p:nvSpPr>
        <p:spPr>
          <a:xfrm>
            <a:off x="2939283" y="1720036"/>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solidFill>
                  <a:srgbClr val="302757"/>
                </a:solidFill>
              </a:rPr>
              <a:t>78%</a:t>
            </a:r>
            <a:endParaRPr lang="en-LT" dirty="0">
              <a:solidFill>
                <a:srgbClr val="302757"/>
              </a:solidFill>
            </a:endParaRPr>
          </a:p>
        </p:txBody>
      </p:sp>
      <p:sp>
        <p:nvSpPr>
          <p:cNvPr id="27" name="Title 1">
            <a:extLst>
              <a:ext uri="{FF2B5EF4-FFF2-40B4-BE49-F238E27FC236}">
                <a16:creationId xmlns:a16="http://schemas.microsoft.com/office/drawing/2014/main" id="{F79A2590-E6EE-0A42-91CB-F612C492DE01}"/>
              </a:ext>
            </a:extLst>
          </p:cNvPr>
          <p:cNvSpPr txBox="1">
            <a:spLocks/>
          </p:cNvSpPr>
          <p:nvPr userDrawn="1"/>
        </p:nvSpPr>
        <p:spPr>
          <a:xfrm>
            <a:off x="2939283" y="2782581"/>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solidFill>
                  <a:srgbClr val="302757"/>
                </a:solidFill>
              </a:rPr>
              <a:t>33%</a:t>
            </a:r>
            <a:endParaRPr lang="en-LT" dirty="0">
              <a:solidFill>
                <a:srgbClr val="302757"/>
              </a:solidFill>
            </a:endParaRPr>
          </a:p>
        </p:txBody>
      </p:sp>
      <p:sp>
        <p:nvSpPr>
          <p:cNvPr id="28" name="Title 1">
            <a:extLst>
              <a:ext uri="{FF2B5EF4-FFF2-40B4-BE49-F238E27FC236}">
                <a16:creationId xmlns:a16="http://schemas.microsoft.com/office/drawing/2014/main" id="{D68BCF95-5A33-9546-8DDB-E02B0B4F83DB}"/>
              </a:ext>
            </a:extLst>
          </p:cNvPr>
          <p:cNvSpPr txBox="1">
            <a:spLocks/>
          </p:cNvSpPr>
          <p:nvPr userDrawn="1"/>
        </p:nvSpPr>
        <p:spPr>
          <a:xfrm>
            <a:off x="2939283" y="379705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solidFill>
                  <a:srgbClr val="302757"/>
                </a:solidFill>
              </a:rPr>
              <a:t>82%</a:t>
            </a:r>
            <a:endParaRPr lang="en-LT" dirty="0">
              <a:solidFill>
                <a:srgbClr val="302757"/>
              </a:solidFill>
            </a:endParaRPr>
          </a:p>
        </p:txBody>
      </p:sp>
      <p:sp>
        <p:nvSpPr>
          <p:cNvPr id="29" name="Title 1">
            <a:extLst>
              <a:ext uri="{FF2B5EF4-FFF2-40B4-BE49-F238E27FC236}">
                <a16:creationId xmlns:a16="http://schemas.microsoft.com/office/drawing/2014/main" id="{C09F40E0-24F5-3D4F-A309-E113322D8130}"/>
              </a:ext>
            </a:extLst>
          </p:cNvPr>
          <p:cNvSpPr txBox="1">
            <a:spLocks/>
          </p:cNvSpPr>
          <p:nvPr userDrawn="1"/>
        </p:nvSpPr>
        <p:spPr>
          <a:xfrm>
            <a:off x="2939283" y="481220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solidFill>
                  <a:srgbClr val="302757"/>
                </a:solidFill>
              </a:rPr>
              <a:t>54%</a:t>
            </a:r>
            <a:endParaRPr lang="en-LT" dirty="0">
              <a:solidFill>
                <a:srgbClr val="302757"/>
              </a:solidFill>
            </a:endParaRPr>
          </a:p>
        </p:txBody>
      </p:sp>
      <p:pic>
        <p:nvPicPr>
          <p:cNvPr id="18" name="Picture 17">
            <a:extLst>
              <a:ext uri="{FF2B5EF4-FFF2-40B4-BE49-F238E27FC236}">
                <a16:creationId xmlns:a16="http://schemas.microsoft.com/office/drawing/2014/main" id="{821F1327-4B04-B34F-AF41-FE0C55EF9AC1}"/>
              </a:ext>
            </a:extLst>
          </p:cNvPr>
          <p:cNvPicPr>
            <a:picLocks noChangeAspect="1"/>
          </p:cNvPicPr>
          <p:nvPr userDrawn="1"/>
        </p:nvPicPr>
        <p:blipFill>
          <a:blip r:embed="rId2"/>
          <a:stretch>
            <a:fillRect/>
          </a:stretch>
        </p:blipFill>
        <p:spPr>
          <a:xfrm>
            <a:off x="408494" y="364935"/>
            <a:ext cx="313724" cy="395293"/>
          </a:xfrm>
          <a:prstGeom prst="rect">
            <a:avLst/>
          </a:prstGeom>
        </p:spPr>
      </p:pic>
      <p:pic>
        <p:nvPicPr>
          <p:cNvPr id="19" name="Picture 18">
            <a:extLst>
              <a:ext uri="{FF2B5EF4-FFF2-40B4-BE49-F238E27FC236}">
                <a16:creationId xmlns:a16="http://schemas.microsoft.com/office/drawing/2014/main" id="{458E4654-267A-0C4B-8536-5CD689F6A436}"/>
              </a:ext>
            </a:extLst>
          </p:cNvPr>
          <p:cNvPicPr>
            <a:picLocks noChangeAspect="1"/>
          </p:cNvPicPr>
          <p:nvPr userDrawn="1"/>
        </p:nvPicPr>
        <p:blipFill>
          <a:blip r:embed="rId3"/>
          <a:stretch>
            <a:fillRect/>
          </a:stretch>
        </p:blipFill>
        <p:spPr>
          <a:xfrm>
            <a:off x="-1815711" y="1956590"/>
            <a:ext cx="4305812" cy="733210"/>
          </a:xfrm>
          <a:prstGeom prst="rect">
            <a:avLst/>
          </a:prstGeom>
        </p:spPr>
      </p:pic>
      <p:pic>
        <p:nvPicPr>
          <p:cNvPr id="21" name="Picture 20">
            <a:extLst>
              <a:ext uri="{FF2B5EF4-FFF2-40B4-BE49-F238E27FC236}">
                <a16:creationId xmlns:a16="http://schemas.microsoft.com/office/drawing/2014/main" id="{616EDD63-23B3-2542-A84B-7700E8DEA745}"/>
              </a:ext>
            </a:extLst>
          </p:cNvPr>
          <p:cNvPicPr>
            <a:picLocks noChangeAspect="1"/>
          </p:cNvPicPr>
          <p:nvPr userDrawn="1"/>
        </p:nvPicPr>
        <p:blipFill>
          <a:blip r:embed="rId3"/>
          <a:stretch>
            <a:fillRect/>
          </a:stretch>
        </p:blipFill>
        <p:spPr>
          <a:xfrm>
            <a:off x="-3111949" y="3031019"/>
            <a:ext cx="4305812" cy="733210"/>
          </a:xfrm>
          <a:prstGeom prst="rect">
            <a:avLst/>
          </a:prstGeom>
        </p:spPr>
      </p:pic>
      <p:pic>
        <p:nvPicPr>
          <p:cNvPr id="30" name="Picture 29">
            <a:extLst>
              <a:ext uri="{FF2B5EF4-FFF2-40B4-BE49-F238E27FC236}">
                <a16:creationId xmlns:a16="http://schemas.microsoft.com/office/drawing/2014/main" id="{835A72E4-ECB6-D945-9FC5-77FC78722086}"/>
              </a:ext>
            </a:extLst>
          </p:cNvPr>
          <p:cNvPicPr>
            <a:picLocks noChangeAspect="1"/>
          </p:cNvPicPr>
          <p:nvPr userDrawn="1"/>
        </p:nvPicPr>
        <p:blipFill>
          <a:blip r:embed="rId3"/>
          <a:stretch>
            <a:fillRect/>
          </a:stretch>
        </p:blipFill>
        <p:spPr>
          <a:xfrm>
            <a:off x="-1534358" y="4041556"/>
            <a:ext cx="4305812" cy="733210"/>
          </a:xfrm>
          <a:prstGeom prst="rect">
            <a:avLst/>
          </a:prstGeom>
        </p:spPr>
      </p:pic>
      <p:pic>
        <p:nvPicPr>
          <p:cNvPr id="31" name="Picture 30">
            <a:extLst>
              <a:ext uri="{FF2B5EF4-FFF2-40B4-BE49-F238E27FC236}">
                <a16:creationId xmlns:a16="http://schemas.microsoft.com/office/drawing/2014/main" id="{0D50DF02-4458-C84A-A9AC-EB3436EAE0EF}"/>
              </a:ext>
            </a:extLst>
          </p:cNvPr>
          <p:cNvPicPr>
            <a:picLocks noChangeAspect="1"/>
          </p:cNvPicPr>
          <p:nvPr userDrawn="1"/>
        </p:nvPicPr>
        <p:blipFill>
          <a:blip r:embed="rId3"/>
          <a:stretch>
            <a:fillRect/>
          </a:stretch>
        </p:blipFill>
        <p:spPr>
          <a:xfrm>
            <a:off x="-2640192" y="5056706"/>
            <a:ext cx="4305812" cy="733210"/>
          </a:xfrm>
          <a:prstGeom prst="rect">
            <a:avLst/>
          </a:prstGeom>
        </p:spPr>
      </p:pic>
    </p:spTree>
    <p:extLst>
      <p:ext uri="{BB962C8B-B14F-4D97-AF65-F5344CB8AC3E}">
        <p14:creationId xmlns:p14="http://schemas.microsoft.com/office/powerpoint/2010/main" val="11856182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taitstics bright_blan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4384571" y="358014"/>
            <a:ext cx="5587652" cy="1341926"/>
          </a:xfrm>
        </p:spPr>
        <p:txBody>
          <a:bodyPr anchor="b">
            <a:noAutofit/>
          </a:bodyPr>
          <a:lstStyle>
            <a:lvl1pPr algn="l">
              <a:lnSpc>
                <a:spcPct val="100000"/>
              </a:lnSpc>
              <a:defRPr sz="3500">
                <a:solidFill>
                  <a:srgbClr val="302757"/>
                </a:solidFill>
              </a:defRPr>
            </a:lvl1pPr>
          </a:lstStyle>
          <a:p>
            <a:r>
              <a:rPr lang="en-GB" dirty="0" err="1"/>
              <a:t>Statistikos</a:t>
            </a:r>
            <a:r>
              <a:rPr lang="en-GB" dirty="0"/>
              <a:t> </a:t>
            </a:r>
            <a:r>
              <a:rPr lang="en-GB" dirty="0" err="1"/>
              <a:t>duomenys</a:t>
            </a:r>
            <a:endParaRPr lang="en-LT" dirty="0"/>
          </a:p>
        </p:txBody>
      </p:sp>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4384571" y="2059763"/>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4384571" y="3110645"/>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4384571" y="4121146"/>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4384570" y="5131647"/>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pic>
        <p:nvPicPr>
          <p:cNvPr id="18" name="Picture 17">
            <a:extLst>
              <a:ext uri="{FF2B5EF4-FFF2-40B4-BE49-F238E27FC236}">
                <a16:creationId xmlns:a16="http://schemas.microsoft.com/office/drawing/2014/main" id="{821F1327-4B04-B34F-AF41-FE0C55EF9AC1}"/>
              </a:ext>
            </a:extLst>
          </p:cNvPr>
          <p:cNvPicPr>
            <a:picLocks noChangeAspect="1"/>
          </p:cNvPicPr>
          <p:nvPr userDrawn="1"/>
        </p:nvPicPr>
        <p:blipFill>
          <a:blip r:embed="rId2"/>
          <a:stretch>
            <a:fillRect/>
          </a:stretch>
        </p:blipFill>
        <p:spPr>
          <a:xfrm>
            <a:off x="408494" y="364935"/>
            <a:ext cx="313724" cy="395293"/>
          </a:xfrm>
          <a:prstGeom prst="rect">
            <a:avLst/>
          </a:prstGeom>
        </p:spPr>
      </p:pic>
    </p:spTree>
    <p:extLst>
      <p:ext uri="{BB962C8B-B14F-4D97-AF65-F5344CB8AC3E}">
        <p14:creationId xmlns:p14="http://schemas.microsoft.com/office/powerpoint/2010/main" val="231305338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taitstics dark-circle">
    <p:bg>
      <p:bgPr>
        <a:solidFill>
          <a:srgbClr val="302757"/>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6195854" y="358014"/>
            <a:ext cx="5587652" cy="1341926"/>
          </a:xfrm>
        </p:spPr>
        <p:txBody>
          <a:bodyPr anchor="b">
            <a:noAutofit/>
          </a:bodyPr>
          <a:lstStyle>
            <a:lvl1pPr algn="l">
              <a:lnSpc>
                <a:spcPct val="100000"/>
              </a:lnSpc>
              <a:defRPr sz="3500">
                <a:solidFill>
                  <a:schemeClr val="bg1"/>
                </a:solidFill>
              </a:defRPr>
            </a:lvl1pPr>
          </a:lstStyle>
          <a:p>
            <a:r>
              <a:rPr lang="en-GB" dirty="0" err="1"/>
              <a:t>Statistikos</a:t>
            </a:r>
            <a:r>
              <a:rPr lang="en-GB" dirty="0"/>
              <a:t> </a:t>
            </a:r>
            <a:r>
              <a:rPr lang="en-GB" dirty="0" err="1"/>
              <a:t>duomenys</a:t>
            </a:r>
            <a:endParaRPr lang="en-LT" dirty="0"/>
          </a:p>
        </p:txBody>
      </p:sp>
      <p:pic>
        <p:nvPicPr>
          <p:cNvPr id="9" name="Picture 8">
            <a:extLst>
              <a:ext uri="{FF2B5EF4-FFF2-40B4-BE49-F238E27FC236}">
                <a16:creationId xmlns:a16="http://schemas.microsoft.com/office/drawing/2014/main" id="{FEAFD233-017A-9C42-80C3-B9D7DF2673D5}"/>
              </a:ext>
            </a:extLst>
          </p:cNvPr>
          <p:cNvPicPr>
            <a:picLocks noChangeAspect="1"/>
          </p:cNvPicPr>
          <p:nvPr userDrawn="1"/>
        </p:nvPicPr>
        <p:blipFill>
          <a:blip r:embed="rId2"/>
          <a:stretch>
            <a:fillRect/>
          </a:stretch>
        </p:blipFill>
        <p:spPr>
          <a:xfrm>
            <a:off x="408494" y="358014"/>
            <a:ext cx="313725" cy="395293"/>
          </a:xfrm>
          <a:prstGeom prst="rect">
            <a:avLst/>
          </a:prstGeom>
        </p:spPr>
      </p:pic>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6195854" y="2059763"/>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6195854" y="3110645"/>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6195854" y="4121146"/>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6195853" y="5131647"/>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6" name="Title 1">
            <a:extLst>
              <a:ext uri="{FF2B5EF4-FFF2-40B4-BE49-F238E27FC236}">
                <a16:creationId xmlns:a16="http://schemas.microsoft.com/office/drawing/2014/main" id="{2F70140A-D1B1-194E-A6F2-0136DC52A05A}"/>
              </a:ext>
            </a:extLst>
          </p:cNvPr>
          <p:cNvSpPr txBox="1">
            <a:spLocks/>
          </p:cNvSpPr>
          <p:nvPr userDrawn="1"/>
        </p:nvSpPr>
        <p:spPr>
          <a:xfrm>
            <a:off x="4750566" y="1720036"/>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t>10%</a:t>
            </a:r>
            <a:endParaRPr lang="en-LT" dirty="0"/>
          </a:p>
        </p:txBody>
      </p:sp>
      <p:sp>
        <p:nvSpPr>
          <p:cNvPr id="27" name="Title 1">
            <a:extLst>
              <a:ext uri="{FF2B5EF4-FFF2-40B4-BE49-F238E27FC236}">
                <a16:creationId xmlns:a16="http://schemas.microsoft.com/office/drawing/2014/main" id="{F79A2590-E6EE-0A42-91CB-F612C492DE01}"/>
              </a:ext>
            </a:extLst>
          </p:cNvPr>
          <p:cNvSpPr txBox="1">
            <a:spLocks/>
          </p:cNvSpPr>
          <p:nvPr userDrawn="1"/>
        </p:nvSpPr>
        <p:spPr>
          <a:xfrm>
            <a:off x="4750566" y="2782581"/>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t>40%</a:t>
            </a:r>
            <a:endParaRPr lang="en-LT" dirty="0"/>
          </a:p>
        </p:txBody>
      </p:sp>
      <p:sp>
        <p:nvSpPr>
          <p:cNvPr id="28" name="Title 1">
            <a:extLst>
              <a:ext uri="{FF2B5EF4-FFF2-40B4-BE49-F238E27FC236}">
                <a16:creationId xmlns:a16="http://schemas.microsoft.com/office/drawing/2014/main" id="{D68BCF95-5A33-9546-8DDB-E02B0B4F83DB}"/>
              </a:ext>
            </a:extLst>
          </p:cNvPr>
          <p:cNvSpPr txBox="1">
            <a:spLocks/>
          </p:cNvSpPr>
          <p:nvPr userDrawn="1"/>
        </p:nvSpPr>
        <p:spPr>
          <a:xfrm>
            <a:off x="4750566" y="379705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t>25%</a:t>
            </a:r>
            <a:endParaRPr lang="en-LT" dirty="0"/>
          </a:p>
        </p:txBody>
      </p:sp>
      <p:sp>
        <p:nvSpPr>
          <p:cNvPr id="29" name="Title 1">
            <a:extLst>
              <a:ext uri="{FF2B5EF4-FFF2-40B4-BE49-F238E27FC236}">
                <a16:creationId xmlns:a16="http://schemas.microsoft.com/office/drawing/2014/main" id="{C09F40E0-24F5-3D4F-A309-E113322D8130}"/>
              </a:ext>
            </a:extLst>
          </p:cNvPr>
          <p:cNvSpPr txBox="1">
            <a:spLocks/>
          </p:cNvSpPr>
          <p:nvPr userDrawn="1"/>
        </p:nvSpPr>
        <p:spPr>
          <a:xfrm>
            <a:off x="4750566" y="481220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t>25%</a:t>
            </a:r>
            <a:endParaRPr lang="en-LT" dirty="0"/>
          </a:p>
        </p:txBody>
      </p:sp>
      <p:graphicFrame>
        <p:nvGraphicFramePr>
          <p:cNvPr id="4" name="Chart 3">
            <a:extLst>
              <a:ext uri="{FF2B5EF4-FFF2-40B4-BE49-F238E27FC236}">
                <a16:creationId xmlns:a16="http://schemas.microsoft.com/office/drawing/2014/main" id="{8AAEB978-A201-1E44-B111-2BFE76D3E234}"/>
              </a:ext>
            </a:extLst>
          </p:cNvPr>
          <p:cNvGraphicFramePr/>
          <p:nvPr userDrawn="1">
            <p:extLst>
              <p:ext uri="{D42A27DB-BD31-4B8C-83A1-F6EECF244321}">
                <p14:modId xmlns:p14="http://schemas.microsoft.com/office/powerpoint/2010/main" val="174618653"/>
              </p:ext>
            </p:extLst>
          </p:nvPr>
        </p:nvGraphicFramePr>
        <p:xfrm>
          <a:off x="-170426" y="1921248"/>
          <a:ext cx="5372919" cy="3581946"/>
        </p:xfrm>
        <a:graphic>
          <a:graphicData uri="http://schemas.openxmlformats.org/drawingml/2006/chart">
            <c:chart xmlns:c="http://schemas.openxmlformats.org/drawingml/2006/chart" xmlns:r="http://schemas.openxmlformats.org/officeDocument/2006/relationships" r:id="rId3"/>
          </a:graphicData>
        </a:graphic>
      </p:graphicFrame>
      <p:sp>
        <p:nvSpPr>
          <p:cNvPr id="17" name="Title 1">
            <a:extLst>
              <a:ext uri="{FF2B5EF4-FFF2-40B4-BE49-F238E27FC236}">
                <a16:creationId xmlns:a16="http://schemas.microsoft.com/office/drawing/2014/main" id="{BB0F89A9-7F8E-814F-8AD4-ED4479EE6193}"/>
              </a:ext>
            </a:extLst>
          </p:cNvPr>
          <p:cNvSpPr txBox="1">
            <a:spLocks/>
          </p:cNvSpPr>
          <p:nvPr userDrawn="1"/>
        </p:nvSpPr>
        <p:spPr>
          <a:xfrm>
            <a:off x="2455628" y="2428860"/>
            <a:ext cx="796255" cy="522696"/>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sz="2000" dirty="0">
                <a:solidFill>
                  <a:srgbClr val="302757"/>
                </a:solidFill>
              </a:rPr>
              <a:t>10%</a:t>
            </a:r>
            <a:endParaRPr lang="en-LT" sz="2000" dirty="0">
              <a:solidFill>
                <a:srgbClr val="302757"/>
              </a:solidFill>
            </a:endParaRPr>
          </a:p>
        </p:txBody>
      </p:sp>
      <p:sp>
        <p:nvSpPr>
          <p:cNvPr id="18" name="Title 1">
            <a:extLst>
              <a:ext uri="{FF2B5EF4-FFF2-40B4-BE49-F238E27FC236}">
                <a16:creationId xmlns:a16="http://schemas.microsoft.com/office/drawing/2014/main" id="{7EF864C2-0A30-9D44-872B-F3009BA7FB1C}"/>
              </a:ext>
            </a:extLst>
          </p:cNvPr>
          <p:cNvSpPr txBox="1">
            <a:spLocks/>
          </p:cNvSpPr>
          <p:nvPr userDrawn="1"/>
        </p:nvSpPr>
        <p:spPr>
          <a:xfrm>
            <a:off x="1560820" y="2871994"/>
            <a:ext cx="796255" cy="522696"/>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sz="2000" dirty="0">
                <a:solidFill>
                  <a:schemeClr val="bg1"/>
                </a:solidFill>
              </a:rPr>
              <a:t>25%</a:t>
            </a:r>
            <a:endParaRPr lang="en-LT" sz="2000" dirty="0">
              <a:solidFill>
                <a:schemeClr val="bg1"/>
              </a:solidFill>
            </a:endParaRPr>
          </a:p>
        </p:txBody>
      </p:sp>
      <p:sp>
        <p:nvSpPr>
          <p:cNvPr id="19" name="Title 1">
            <a:extLst>
              <a:ext uri="{FF2B5EF4-FFF2-40B4-BE49-F238E27FC236}">
                <a16:creationId xmlns:a16="http://schemas.microsoft.com/office/drawing/2014/main" id="{80978C34-186B-AD45-BEF8-54894DD86E1F}"/>
              </a:ext>
            </a:extLst>
          </p:cNvPr>
          <p:cNvSpPr txBox="1">
            <a:spLocks/>
          </p:cNvSpPr>
          <p:nvPr userDrawn="1"/>
        </p:nvSpPr>
        <p:spPr>
          <a:xfrm>
            <a:off x="1560820" y="3882495"/>
            <a:ext cx="796255" cy="522696"/>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sz="2000" dirty="0">
                <a:solidFill>
                  <a:schemeClr val="bg1"/>
                </a:solidFill>
              </a:rPr>
              <a:t>25%</a:t>
            </a:r>
            <a:endParaRPr lang="en-LT" sz="2000" dirty="0">
              <a:solidFill>
                <a:schemeClr val="bg1"/>
              </a:solidFill>
            </a:endParaRPr>
          </a:p>
        </p:txBody>
      </p:sp>
      <p:sp>
        <p:nvSpPr>
          <p:cNvPr id="20" name="Title 1">
            <a:extLst>
              <a:ext uri="{FF2B5EF4-FFF2-40B4-BE49-F238E27FC236}">
                <a16:creationId xmlns:a16="http://schemas.microsoft.com/office/drawing/2014/main" id="{0E77ACB9-A6B3-8C42-BA26-61350B85540D}"/>
              </a:ext>
            </a:extLst>
          </p:cNvPr>
          <p:cNvSpPr txBox="1">
            <a:spLocks/>
          </p:cNvSpPr>
          <p:nvPr userDrawn="1"/>
        </p:nvSpPr>
        <p:spPr>
          <a:xfrm>
            <a:off x="2757565" y="3606887"/>
            <a:ext cx="796255" cy="522696"/>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sz="2000" dirty="0">
                <a:solidFill>
                  <a:schemeClr val="bg1"/>
                </a:solidFill>
              </a:rPr>
              <a:t>25%</a:t>
            </a:r>
            <a:endParaRPr lang="en-LT" sz="2000" dirty="0">
              <a:solidFill>
                <a:schemeClr val="bg1"/>
              </a:solidFill>
            </a:endParaRPr>
          </a:p>
        </p:txBody>
      </p:sp>
    </p:spTree>
    <p:extLst>
      <p:ext uri="{BB962C8B-B14F-4D97-AF65-F5344CB8AC3E}">
        <p14:creationId xmlns:p14="http://schemas.microsoft.com/office/powerpoint/2010/main" val="49044843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taitstics dark-circle_blank">
    <p:bg>
      <p:bgPr>
        <a:solidFill>
          <a:srgbClr val="302757"/>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6195854" y="358014"/>
            <a:ext cx="5587652" cy="1341926"/>
          </a:xfrm>
        </p:spPr>
        <p:txBody>
          <a:bodyPr anchor="b">
            <a:noAutofit/>
          </a:bodyPr>
          <a:lstStyle>
            <a:lvl1pPr algn="l">
              <a:lnSpc>
                <a:spcPct val="100000"/>
              </a:lnSpc>
              <a:defRPr sz="3500">
                <a:solidFill>
                  <a:schemeClr val="bg1"/>
                </a:solidFill>
              </a:defRPr>
            </a:lvl1pPr>
          </a:lstStyle>
          <a:p>
            <a:r>
              <a:rPr lang="en-GB" dirty="0" err="1"/>
              <a:t>Statistikos</a:t>
            </a:r>
            <a:r>
              <a:rPr lang="en-GB" dirty="0"/>
              <a:t> </a:t>
            </a:r>
            <a:r>
              <a:rPr lang="en-GB" dirty="0" err="1"/>
              <a:t>duomenys</a:t>
            </a:r>
            <a:endParaRPr lang="en-LT" dirty="0"/>
          </a:p>
        </p:txBody>
      </p:sp>
      <p:pic>
        <p:nvPicPr>
          <p:cNvPr id="9" name="Picture 8">
            <a:extLst>
              <a:ext uri="{FF2B5EF4-FFF2-40B4-BE49-F238E27FC236}">
                <a16:creationId xmlns:a16="http://schemas.microsoft.com/office/drawing/2014/main" id="{FEAFD233-017A-9C42-80C3-B9D7DF2673D5}"/>
              </a:ext>
            </a:extLst>
          </p:cNvPr>
          <p:cNvPicPr>
            <a:picLocks noChangeAspect="1"/>
          </p:cNvPicPr>
          <p:nvPr userDrawn="1"/>
        </p:nvPicPr>
        <p:blipFill>
          <a:blip r:embed="rId2"/>
          <a:stretch>
            <a:fillRect/>
          </a:stretch>
        </p:blipFill>
        <p:spPr>
          <a:xfrm>
            <a:off x="408494" y="358014"/>
            <a:ext cx="313725" cy="395293"/>
          </a:xfrm>
          <a:prstGeom prst="rect">
            <a:avLst/>
          </a:prstGeom>
        </p:spPr>
      </p:pic>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6195854" y="2059763"/>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6195854" y="3110645"/>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6195854" y="4121146"/>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6195853" y="5131647"/>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17" name="Title 1">
            <a:extLst>
              <a:ext uri="{FF2B5EF4-FFF2-40B4-BE49-F238E27FC236}">
                <a16:creationId xmlns:a16="http://schemas.microsoft.com/office/drawing/2014/main" id="{BB0F89A9-7F8E-814F-8AD4-ED4479EE6193}"/>
              </a:ext>
            </a:extLst>
          </p:cNvPr>
          <p:cNvSpPr txBox="1">
            <a:spLocks/>
          </p:cNvSpPr>
          <p:nvPr userDrawn="1"/>
        </p:nvSpPr>
        <p:spPr>
          <a:xfrm>
            <a:off x="2455628" y="2428860"/>
            <a:ext cx="796255" cy="522696"/>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sz="2000" dirty="0">
                <a:solidFill>
                  <a:srgbClr val="302757"/>
                </a:solidFill>
              </a:rPr>
              <a:t>10%</a:t>
            </a:r>
            <a:endParaRPr lang="en-LT" sz="2000" dirty="0">
              <a:solidFill>
                <a:srgbClr val="302757"/>
              </a:solidFill>
            </a:endParaRPr>
          </a:p>
        </p:txBody>
      </p:sp>
    </p:spTree>
    <p:extLst>
      <p:ext uri="{BB962C8B-B14F-4D97-AF65-F5344CB8AC3E}">
        <p14:creationId xmlns:p14="http://schemas.microsoft.com/office/powerpoint/2010/main" val="13933198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2">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F0346FE7-C62E-ED40-B43F-053932ECBB02}"/>
              </a:ext>
            </a:extLst>
          </p:cNvPr>
          <p:cNvSpPr/>
          <p:nvPr userDrawn="1"/>
        </p:nvSpPr>
        <p:spPr>
          <a:xfrm>
            <a:off x="7335581" y="0"/>
            <a:ext cx="4856419" cy="6858000"/>
          </a:xfrm>
          <a:prstGeom prst="rect">
            <a:avLst/>
          </a:prstGeom>
          <a:solidFill>
            <a:srgbClr val="EEE7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T"/>
          </a:p>
        </p:txBody>
      </p:sp>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938842" y="1426464"/>
            <a:ext cx="5587652" cy="1341926"/>
          </a:xfrm>
        </p:spPr>
        <p:txBody>
          <a:bodyPr anchor="b">
            <a:noAutofit/>
          </a:bodyPr>
          <a:lstStyle>
            <a:lvl1pPr algn="l">
              <a:defRPr sz="3500">
                <a:solidFill>
                  <a:srgbClr val="302757"/>
                </a:solidFill>
              </a:defRPr>
            </a:lvl1pPr>
          </a:lstStyle>
          <a:p>
            <a:r>
              <a:rPr lang="en-GB" dirty="0" err="1"/>
              <a:t>Pavadinimas</a:t>
            </a:r>
            <a:br>
              <a:rPr lang="en-GB" dirty="0"/>
            </a:br>
            <a:r>
              <a:rPr lang="en-GB" dirty="0"/>
              <a:t>per dvi </a:t>
            </a:r>
            <a:r>
              <a:rPr lang="en-GB" dirty="0" err="1"/>
              <a:t>eilutes</a:t>
            </a:r>
            <a:endParaRPr lang="en-LT" dirty="0"/>
          </a:p>
        </p:txBody>
      </p:sp>
      <p:sp>
        <p:nvSpPr>
          <p:cNvPr id="3" name="Subtitle 2">
            <a:extLst>
              <a:ext uri="{FF2B5EF4-FFF2-40B4-BE49-F238E27FC236}">
                <a16:creationId xmlns:a16="http://schemas.microsoft.com/office/drawing/2014/main" id="{E544E1B9-1882-0D43-9CCA-96C021418916}"/>
              </a:ext>
            </a:extLst>
          </p:cNvPr>
          <p:cNvSpPr>
            <a:spLocks noGrp="1"/>
          </p:cNvSpPr>
          <p:nvPr>
            <p:ph type="subTitle" idx="1" hasCustomPrompt="1"/>
          </p:nvPr>
        </p:nvSpPr>
        <p:spPr>
          <a:xfrm>
            <a:off x="967150" y="3087408"/>
            <a:ext cx="4697381" cy="749369"/>
          </a:xfrm>
        </p:spPr>
        <p:txBody>
          <a:bodyPr>
            <a:normAutofit/>
          </a:bodyPr>
          <a:lstStyle>
            <a:lvl1pPr marL="0" indent="0" algn="l">
              <a:buNone/>
              <a:defRPr sz="1600">
                <a:solidFill>
                  <a:srgbClr val="302757"/>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lt-LT" dirty="0"/>
              <a:t>Vardas Pavardė, pareigos</a:t>
            </a:r>
            <a:endParaRPr lang="en-LT" dirty="0"/>
          </a:p>
        </p:txBody>
      </p:sp>
      <p:pic>
        <p:nvPicPr>
          <p:cNvPr id="6" name="Picture 5">
            <a:extLst>
              <a:ext uri="{FF2B5EF4-FFF2-40B4-BE49-F238E27FC236}">
                <a16:creationId xmlns:a16="http://schemas.microsoft.com/office/drawing/2014/main" id="{9F310B33-EF63-C141-A456-07D3E964D58A}"/>
              </a:ext>
            </a:extLst>
          </p:cNvPr>
          <p:cNvPicPr>
            <a:picLocks noChangeAspect="1"/>
          </p:cNvPicPr>
          <p:nvPr userDrawn="1"/>
        </p:nvPicPr>
        <p:blipFill>
          <a:blip r:embed="rId2"/>
          <a:stretch>
            <a:fillRect/>
          </a:stretch>
        </p:blipFill>
        <p:spPr>
          <a:xfrm>
            <a:off x="520159" y="5573950"/>
            <a:ext cx="2056476" cy="849414"/>
          </a:xfrm>
          <a:prstGeom prst="rect">
            <a:avLst/>
          </a:prstGeom>
        </p:spPr>
      </p:pic>
      <p:pic>
        <p:nvPicPr>
          <p:cNvPr id="7" name="Picture 6">
            <a:extLst>
              <a:ext uri="{FF2B5EF4-FFF2-40B4-BE49-F238E27FC236}">
                <a16:creationId xmlns:a16="http://schemas.microsoft.com/office/drawing/2014/main" id="{55EFD01E-45EA-604A-81A2-297660C667A8}"/>
              </a:ext>
            </a:extLst>
          </p:cNvPr>
          <p:cNvPicPr>
            <a:picLocks noChangeAspect="1"/>
          </p:cNvPicPr>
          <p:nvPr userDrawn="1"/>
        </p:nvPicPr>
        <p:blipFill>
          <a:blip r:embed="rId3"/>
          <a:stretch>
            <a:fillRect/>
          </a:stretch>
        </p:blipFill>
        <p:spPr>
          <a:xfrm>
            <a:off x="7335581" y="996283"/>
            <a:ext cx="3917577" cy="4867101"/>
          </a:xfrm>
          <a:prstGeom prst="rect">
            <a:avLst/>
          </a:prstGeom>
        </p:spPr>
      </p:pic>
    </p:spTree>
    <p:extLst>
      <p:ext uri="{BB962C8B-B14F-4D97-AF65-F5344CB8AC3E}">
        <p14:creationId xmlns:p14="http://schemas.microsoft.com/office/powerpoint/2010/main" val="115131058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taitstics bright-circ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6195854" y="358014"/>
            <a:ext cx="5587652" cy="1341926"/>
          </a:xfrm>
        </p:spPr>
        <p:txBody>
          <a:bodyPr anchor="b">
            <a:noAutofit/>
          </a:bodyPr>
          <a:lstStyle>
            <a:lvl1pPr algn="l">
              <a:lnSpc>
                <a:spcPct val="100000"/>
              </a:lnSpc>
              <a:defRPr sz="3500">
                <a:solidFill>
                  <a:srgbClr val="302757"/>
                </a:solidFill>
              </a:defRPr>
            </a:lvl1pPr>
          </a:lstStyle>
          <a:p>
            <a:r>
              <a:rPr lang="en-GB" dirty="0" err="1"/>
              <a:t>Statistikos</a:t>
            </a:r>
            <a:r>
              <a:rPr lang="en-GB" dirty="0"/>
              <a:t> </a:t>
            </a:r>
            <a:r>
              <a:rPr lang="en-GB" dirty="0" err="1"/>
              <a:t>duomenys</a:t>
            </a:r>
            <a:endParaRPr lang="en-LT" dirty="0"/>
          </a:p>
        </p:txBody>
      </p:sp>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6195854" y="2059763"/>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6195854" y="3110645"/>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6195854" y="4121146"/>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6195853" y="5131647"/>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6" name="Title 1">
            <a:extLst>
              <a:ext uri="{FF2B5EF4-FFF2-40B4-BE49-F238E27FC236}">
                <a16:creationId xmlns:a16="http://schemas.microsoft.com/office/drawing/2014/main" id="{2F70140A-D1B1-194E-A6F2-0136DC52A05A}"/>
              </a:ext>
            </a:extLst>
          </p:cNvPr>
          <p:cNvSpPr txBox="1">
            <a:spLocks/>
          </p:cNvSpPr>
          <p:nvPr userDrawn="1"/>
        </p:nvSpPr>
        <p:spPr>
          <a:xfrm>
            <a:off x="4750566" y="1720036"/>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solidFill>
                  <a:srgbClr val="302757"/>
                </a:solidFill>
              </a:rPr>
              <a:t>10%</a:t>
            </a:r>
            <a:endParaRPr lang="en-LT" dirty="0">
              <a:solidFill>
                <a:srgbClr val="302757"/>
              </a:solidFill>
            </a:endParaRPr>
          </a:p>
        </p:txBody>
      </p:sp>
      <p:sp>
        <p:nvSpPr>
          <p:cNvPr id="27" name="Title 1">
            <a:extLst>
              <a:ext uri="{FF2B5EF4-FFF2-40B4-BE49-F238E27FC236}">
                <a16:creationId xmlns:a16="http://schemas.microsoft.com/office/drawing/2014/main" id="{F79A2590-E6EE-0A42-91CB-F612C492DE01}"/>
              </a:ext>
            </a:extLst>
          </p:cNvPr>
          <p:cNvSpPr txBox="1">
            <a:spLocks/>
          </p:cNvSpPr>
          <p:nvPr userDrawn="1"/>
        </p:nvSpPr>
        <p:spPr>
          <a:xfrm>
            <a:off x="4750566" y="2782581"/>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solidFill>
                  <a:srgbClr val="302757"/>
                </a:solidFill>
              </a:rPr>
              <a:t>40%</a:t>
            </a:r>
            <a:endParaRPr lang="en-LT" dirty="0">
              <a:solidFill>
                <a:srgbClr val="302757"/>
              </a:solidFill>
            </a:endParaRPr>
          </a:p>
        </p:txBody>
      </p:sp>
      <p:sp>
        <p:nvSpPr>
          <p:cNvPr id="28" name="Title 1">
            <a:extLst>
              <a:ext uri="{FF2B5EF4-FFF2-40B4-BE49-F238E27FC236}">
                <a16:creationId xmlns:a16="http://schemas.microsoft.com/office/drawing/2014/main" id="{D68BCF95-5A33-9546-8DDB-E02B0B4F83DB}"/>
              </a:ext>
            </a:extLst>
          </p:cNvPr>
          <p:cNvSpPr txBox="1">
            <a:spLocks/>
          </p:cNvSpPr>
          <p:nvPr userDrawn="1"/>
        </p:nvSpPr>
        <p:spPr>
          <a:xfrm>
            <a:off x="4750566" y="379705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solidFill>
                  <a:srgbClr val="302757"/>
                </a:solidFill>
              </a:rPr>
              <a:t>25%</a:t>
            </a:r>
            <a:endParaRPr lang="en-LT" dirty="0">
              <a:solidFill>
                <a:srgbClr val="302757"/>
              </a:solidFill>
            </a:endParaRPr>
          </a:p>
        </p:txBody>
      </p:sp>
      <p:sp>
        <p:nvSpPr>
          <p:cNvPr id="29" name="Title 1">
            <a:extLst>
              <a:ext uri="{FF2B5EF4-FFF2-40B4-BE49-F238E27FC236}">
                <a16:creationId xmlns:a16="http://schemas.microsoft.com/office/drawing/2014/main" id="{C09F40E0-24F5-3D4F-A309-E113322D8130}"/>
              </a:ext>
            </a:extLst>
          </p:cNvPr>
          <p:cNvSpPr txBox="1">
            <a:spLocks/>
          </p:cNvSpPr>
          <p:nvPr userDrawn="1"/>
        </p:nvSpPr>
        <p:spPr>
          <a:xfrm>
            <a:off x="4750566" y="481220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solidFill>
                  <a:srgbClr val="302757"/>
                </a:solidFill>
              </a:rPr>
              <a:t>25%</a:t>
            </a:r>
            <a:endParaRPr lang="en-LT" dirty="0">
              <a:solidFill>
                <a:srgbClr val="302757"/>
              </a:solidFill>
            </a:endParaRPr>
          </a:p>
        </p:txBody>
      </p:sp>
      <p:graphicFrame>
        <p:nvGraphicFramePr>
          <p:cNvPr id="4" name="Chart 3">
            <a:extLst>
              <a:ext uri="{FF2B5EF4-FFF2-40B4-BE49-F238E27FC236}">
                <a16:creationId xmlns:a16="http://schemas.microsoft.com/office/drawing/2014/main" id="{8AAEB978-A201-1E44-B111-2BFE76D3E234}"/>
              </a:ext>
            </a:extLst>
          </p:cNvPr>
          <p:cNvGraphicFramePr/>
          <p:nvPr userDrawn="1">
            <p:extLst>
              <p:ext uri="{D42A27DB-BD31-4B8C-83A1-F6EECF244321}">
                <p14:modId xmlns:p14="http://schemas.microsoft.com/office/powerpoint/2010/main" val="3768252175"/>
              </p:ext>
            </p:extLst>
          </p:nvPr>
        </p:nvGraphicFramePr>
        <p:xfrm>
          <a:off x="-170426" y="1921248"/>
          <a:ext cx="5372919" cy="3581946"/>
        </p:xfrm>
        <a:graphic>
          <a:graphicData uri="http://schemas.openxmlformats.org/drawingml/2006/chart">
            <c:chart xmlns:c="http://schemas.openxmlformats.org/drawingml/2006/chart" xmlns:r="http://schemas.openxmlformats.org/officeDocument/2006/relationships" r:id="rId2"/>
          </a:graphicData>
        </a:graphic>
      </p:graphicFrame>
      <p:sp>
        <p:nvSpPr>
          <p:cNvPr id="17" name="Title 1">
            <a:extLst>
              <a:ext uri="{FF2B5EF4-FFF2-40B4-BE49-F238E27FC236}">
                <a16:creationId xmlns:a16="http://schemas.microsoft.com/office/drawing/2014/main" id="{BB0F89A9-7F8E-814F-8AD4-ED4479EE6193}"/>
              </a:ext>
            </a:extLst>
          </p:cNvPr>
          <p:cNvSpPr txBox="1">
            <a:spLocks/>
          </p:cNvSpPr>
          <p:nvPr userDrawn="1"/>
        </p:nvSpPr>
        <p:spPr>
          <a:xfrm>
            <a:off x="2455628" y="2428860"/>
            <a:ext cx="796255" cy="522696"/>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sz="2000" dirty="0">
                <a:solidFill>
                  <a:srgbClr val="302757"/>
                </a:solidFill>
              </a:rPr>
              <a:t>10%</a:t>
            </a:r>
            <a:endParaRPr lang="en-LT" sz="2000" dirty="0">
              <a:solidFill>
                <a:srgbClr val="302757"/>
              </a:solidFill>
            </a:endParaRPr>
          </a:p>
        </p:txBody>
      </p:sp>
      <p:sp>
        <p:nvSpPr>
          <p:cNvPr id="18" name="Title 1">
            <a:extLst>
              <a:ext uri="{FF2B5EF4-FFF2-40B4-BE49-F238E27FC236}">
                <a16:creationId xmlns:a16="http://schemas.microsoft.com/office/drawing/2014/main" id="{7EF864C2-0A30-9D44-872B-F3009BA7FB1C}"/>
              </a:ext>
            </a:extLst>
          </p:cNvPr>
          <p:cNvSpPr txBox="1">
            <a:spLocks/>
          </p:cNvSpPr>
          <p:nvPr userDrawn="1"/>
        </p:nvSpPr>
        <p:spPr>
          <a:xfrm>
            <a:off x="1560820" y="2871994"/>
            <a:ext cx="796255" cy="522696"/>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sz="2000" dirty="0">
                <a:solidFill>
                  <a:schemeClr val="bg1"/>
                </a:solidFill>
              </a:rPr>
              <a:t>25%</a:t>
            </a:r>
            <a:endParaRPr lang="en-LT" sz="2000" dirty="0">
              <a:solidFill>
                <a:schemeClr val="bg1"/>
              </a:solidFill>
            </a:endParaRPr>
          </a:p>
        </p:txBody>
      </p:sp>
      <p:sp>
        <p:nvSpPr>
          <p:cNvPr id="19" name="Title 1">
            <a:extLst>
              <a:ext uri="{FF2B5EF4-FFF2-40B4-BE49-F238E27FC236}">
                <a16:creationId xmlns:a16="http://schemas.microsoft.com/office/drawing/2014/main" id="{80978C34-186B-AD45-BEF8-54894DD86E1F}"/>
              </a:ext>
            </a:extLst>
          </p:cNvPr>
          <p:cNvSpPr txBox="1">
            <a:spLocks/>
          </p:cNvSpPr>
          <p:nvPr userDrawn="1"/>
        </p:nvSpPr>
        <p:spPr>
          <a:xfrm>
            <a:off x="1560820" y="3882495"/>
            <a:ext cx="796255" cy="522696"/>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sz="2000" dirty="0">
                <a:solidFill>
                  <a:schemeClr val="bg1"/>
                </a:solidFill>
              </a:rPr>
              <a:t>25%</a:t>
            </a:r>
            <a:endParaRPr lang="en-LT" sz="2000" dirty="0">
              <a:solidFill>
                <a:schemeClr val="bg1"/>
              </a:solidFill>
            </a:endParaRPr>
          </a:p>
        </p:txBody>
      </p:sp>
      <p:sp>
        <p:nvSpPr>
          <p:cNvPr id="20" name="Title 1">
            <a:extLst>
              <a:ext uri="{FF2B5EF4-FFF2-40B4-BE49-F238E27FC236}">
                <a16:creationId xmlns:a16="http://schemas.microsoft.com/office/drawing/2014/main" id="{0E77ACB9-A6B3-8C42-BA26-61350B85540D}"/>
              </a:ext>
            </a:extLst>
          </p:cNvPr>
          <p:cNvSpPr txBox="1">
            <a:spLocks/>
          </p:cNvSpPr>
          <p:nvPr userDrawn="1"/>
        </p:nvSpPr>
        <p:spPr>
          <a:xfrm>
            <a:off x="2757565" y="3606887"/>
            <a:ext cx="796255" cy="522696"/>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sz="2000" dirty="0">
                <a:solidFill>
                  <a:schemeClr val="bg1"/>
                </a:solidFill>
              </a:rPr>
              <a:t>25%</a:t>
            </a:r>
            <a:endParaRPr lang="en-LT" sz="2000" dirty="0">
              <a:solidFill>
                <a:schemeClr val="bg1"/>
              </a:solidFill>
            </a:endParaRPr>
          </a:p>
        </p:txBody>
      </p:sp>
      <p:pic>
        <p:nvPicPr>
          <p:cNvPr id="25" name="Picture 24">
            <a:extLst>
              <a:ext uri="{FF2B5EF4-FFF2-40B4-BE49-F238E27FC236}">
                <a16:creationId xmlns:a16="http://schemas.microsoft.com/office/drawing/2014/main" id="{F2FAFDB3-CD7F-F943-A0F7-6D9BF522D5EF}"/>
              </a:ext>
            </a:extLst>
          </p:cNvPr>
          <p:cNvPicPr>
            <a:picLocks noChangeAspect="1"/>
          </p:cNvPicPr>
          <p:nvPr userDrawn="1"/>
        </p:nvPicPr>
        <p:blipFill>
          <a:blip r:embed="rId3"/>
          <a:stretch>
            <a:fillRect/>
          </a:stretch>
        </p:blipFill>
        <p:spPr>
          <a:xfrm>
            <a:off x="408494" y="364935"/>
            <a:ext cx="313724" cy="395293"/>
          </a:xfrm>
          <a:prstGeom prst="rect">
            <a:avLst/>
          </a:prstGeom>
        </p:spPr>
      </p:pic>
    </p:spTree>
    <p:extLst>
      <p:ext uri="{BB962C8B-B14F-4D97-AF65-F5344CB8AC3E}">
        <p14:creationId xmlns:p14="http://schemas.microsoft.com/office/powerpoint/2010/main" val="132618059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tatstics bright-circle_blan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6195854" y="358014"/>
            <a:ext cx="5587652" cy="1341926"/>
          </a:xfrm>
        </p:spPr>
        <p:txBody>
          <a:bodyPr anchor="b">
            <a:noAutofit/>
          </a:bodyPr>
          <a:lstStyle>
            <a:lvl1pPr algn="l">
              <a:lnSpc>
                <a:spcPct val="100000"/>
              </a:lnSpc>
              <a:defRPr sz="3500">
                <a:solidFill>
                  <a:srgbClr val="302757"/>
                </a:solidFill>
              </a:defRPr>
            </a:lvl1pPr>
          </a:lstStyle>
          <a:p>
            <a:r>
              <a:rPr lang="en-GB" dirty="0" err="1"/>
              <a:t>Statistikos</a:t>
            </a:r>
            <a:r>
              <a:rPr lang="en-GB" dirty="0"/>
              <a:t> </a:t>
            </a:r>
            <a:r>
              <a:rPr lang="en-GB" dirty="0" err="1"/>
              <a:t>duomenys</a:t>
            </a:r>
            <a:endParaRPr lang="en-LT" dirty="0"/>
          </a:p>
        </p:txBody>
      </p:sp>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6195854" y="2059763"/>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6195854" y="3110645"/>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6195854" y="4121146"/>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6195853" y="5131647"/>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pic>
        <p:nvPicPr>
          <p:cNvPr id="25" name="Picture 24">
            <a:extLst>
              <a:ext uri="{FF2B5EF4-FFF2-40B4-BE49-F238E27FC236}">
                <a16:creationId xmlns:a16="http://schemas.microsoft.com/office/drawing/2014/main" id="{F2FAFDB3-CD7F-F943-A0F7-6D9BF522D5EF}"/>
              </a:ext>
            </a:extLst>
          </p:cNvPr>
          <p:cNvPicPr>
            <a:picLocks noChangeAspect="1"/>
          </p:cNvPicPr>
          <p:nvPr userDrawn="1"/>
        </p:nvPicPr>
        <p:blipFill>
          <a:blip r:embed="rId2"/>
          <a:stretch>
            <a:fillRect/>
          </a:stretch>
        </p:blipFill>
        <p:spPr>
          <a:xfrm>
            <a:off x="408494" y="364935"/>
            <a:ext cx="313724" cy="395293"/>
          </a:xfrm>
          <a:prstGeom prst="rect">
            <a:avLst/>
          </a:prstGeom>
        </p:spPr>
      </p:pic>
    </p:spTree>
    <p:extLst>
      <p:ext uri="{BB962C8B-B14F-4D97-AF65-F5344CB8AC3E}">
        <p14:creationId xmlns:p14="http://schemas.microsoft.com/office/powerpoint/2010/main" val="5286867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tatistics dark-columns">
    <p:bg>
      <p:bgPr>
        <a:solidFill>
          <a:srgbClr val="302757"/>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6195854" y="358014"/>
            <a:ext cx="5587652" cy="1341926"/>
          </a:xfrm>
        </p:spPr>
        <p:txBody>
          <a:bodyPr anchor="b">
            <a:noAutofit/>
          </a:bodyPr>
          <a:lstStyle>
            <a:lvl1pPr algn="l">
              <a:lnSpc>
                <a:spcPct val="100000"/>
              </a:lnSpc>
              <a:defRPr sz="3500">
                <a:solidFill>
                  <a:schemeClr val="bg1"/>
                </a:solidFill>
              </a:defRPr>
            </a:lvl1pPr>
          </a:lstStyle>
          <a:p>
            <a:r>
              <a:rPr lang="en-GB" dirty="0" err="1"/>
              <a:t>Statistikos</a:t>
            </a:r>
            <a:r>
              <a:rPr lang="en-GB" dirty="0"/>
              <a:t> </a:t>
            </a:r>
            <a:r>
              <a:rPr lang="en-GB" dirty="0" err="1"/>
              <a:t>duomenys</a:t>
            </a:r>
            <a:endParaRPr lang="en-LT" dirty="0"/>
          </a:p>
        </p:txBody>
      </p:sp>
      <p:pic>
        <p:nvPicPr>
          <p:cNvPr id="9" name="Picture 8">
            <a:extLst>
              <a:ext uri="{FF2B5EF4-FFF2-40B4-BE49-F238E27FC236}">
                <a16:creationId xmlns:a16="http://schemas.microsoft.com/office/drawing/2014/main" id="{FEAFD233-017A-9C42-80C3-B9D7DF2673D5}"/>
              </a:ext>
            </a:extLst>
          </p:cNvPr>
          <p:cNvPicPr>
            <a:picLocks noChangeAspect="1"/>
          </p:cNvPicPr>
          <p:nvPr userDrawn="1"/>
        </p:nvPicPr>
        <p:blipFill>
          <a:blip r:embed="rId2"/>
          <a:stretch>
            <a:fillRect/>
          </a:stretch>
        </p:blipFill>
        <p:spPr>
          <a:xfrm>
            <a:off x="408494" y="358014"/>
            <a:ext cx="313725" cy="395293"/>
          </a:xfrm>
          <a:prstGeom prst="rect">
            <a:avLst/>
          </a:prstGeom>
        </p:spPr>
      </p:pic>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6195854" y="2059763"/>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6195854" y="3110645"/>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6195854" y="4121146"/>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6195853" y="5131647"/>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6" name="Title 1">
            <a:extLst>
              <a:ext uri="{FF2B5EF4-FFF2-40B4-BE49-F238E27FC236}">
                <a16:creationId xmlns:a16="http://schemas.microsoft.com/office/drawing/2014/main" id="{2F70140A-D1B1-194E-A6F2-0136DC52A05A}"/>
              </a:ext>
            </a:extLst>
          </p:cNvPr>
          <p:cNvSpPr txBox="1">
            <a:spLocks/>
          </p:cNvSpPr>
          <p:nvPr userDrawn="1"/>
        </p:nvSpPr>
        <p:spPr>
          <a:xfrm>
            <a:off x="4750566" y="1720036"/>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t>20%</a:t>
            </a:r>
            <a:endParaRPr lang="en-LT" dirty="0"/>
          </a:p>
        </p:txBody>
      </p:sp>
      <p:sp>
        <p:nvSpPr>
          <p:cNvPr id="27" name="Title 1">
            <a:extLst>
              <a:ext uri="{FF2B5EF4-FFF2-40B4-BE49-F238E27FC236}">
                <a16:creationId xmlns:a16="http://schemas.microsoft.com/office/drawing/2014/main" id="{F79A2590-E6EE-0A42-91CB-F612C492DE01}"/>
              </a:ext>
            </a:extLst>
          </p:cNvPr>
          <p:cNvSpPr txBox="1">
            <a:spLocks/>
          </p:cNvSpPr>
          <p:nvPr userDrawn="1"/>
        </p:nvSpPr>
        <p:spPr>
          <a:xfrm>
            <a:off x="4750566" y="2782581"/>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t>30%</a:t>
            </a:r>
            <a:endParaRPr lang="en-LT" dirty="0"/>
          </a:p>
        </p:txBody>
      </p:sp>
      <p:sp>
        <p:nvSpPr>
          <p:cNvPr id="28" name="Title 1">
            <a:extLst>
              <a:ext uri="{FF2B5EF4-FFF2-40B4-BE49-F238E27FC236}">
                <a16:creationId xmlns:a16="http://schemas.microsoft.com/office/drawing/2014/main" id="{D68BCF95-5A33-9546-8DDB-E02B0B4F83DB}"/>
              </a:ext>
            </a:extLst>
          </p:cNvPr>
          <p:cNvSpPr txBox="1">
            <a:spLocks/>
          </p:cNvSpPr>
          <p:nvPr userDrawn="1"/>
        </p:nvSpPr>
        <p:spPr>
          <a:xfrm>
            <a:off x="4750566" y="379705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t>50%</a:t>
            </a:r>
            <a:endParaRPr lang="en-LT" dirty="0"/>
          </a:p>
        </p:txBody>
      </p:sp>
      <p:sp>
        <p:nvSpPr>
          <p:cNvPr id="29" name="Title 1">
            <a:extLst>
              <a:ext uri="{FF2B5EF4-FFF2-40B4-BE49-F238E27FC236}">
                <a16:creationId xmlns:a16="http://schemas.microsoft.com/office/drawing/2014/main" id="{C09F40E0-24F5-3D4F-A309-E113322D8130}"/>
              </a:ext>
            </a:extLst>
          </p:cNvPr>
          <p:cNvSpPr txBox="1">
            <a:spLocks/>
          </p:cNvSpPr>
          <p:nvPr userDrawn="1"/>
        </p:nvSpPr>
        <p:spPr>
          <a:xfrm>
            <a:off x="4750566" y="481220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t>50%</a:t>
            </a:r>
            <a:endParaRPr lang="en-LT" dirty="0"/>
          </a:p>
        </p:txBody>
      </p:sp>
      <p:graphicFrame>
        <p:nvGraphicFramePr>
          <p:cNvPr id="7" name="Chart 6">
            <a:extLst>
              <a:ext uri="{FF2B5EF4-FFF2-40B4-BE49-F238E27FC236}">
                <a16:creationId xmlns:a16="http://schemas.microsoft.com/office/drawing/2014/main" id="{2AD45C9C-EF72-EA46-AEB6-A8416426AE51}"/>
              </a:ext>
            </a:extLst>
          </p:cNvPr>
          <p:cNvGraphicFramePr/>
          <p:nvPr userDrawn="1">
            <p:extLst>
              <p:ext uri="{D42A27DB-BD31-4B8C-83A1-F6EECF244321}">
                <p14:modId xmlns:p14="http://schemas.microsoft.com/office/powerpoint/2010/main" val="1426876880"/>
              </p:ext>
            </p:extLst>
          </p:nvPr>
        </p:nvGraphicFramePr>
        <p:xfrm>
          <a:off x="408495" y="2045795"/>
          <a:ext cx="3878370" cy="398803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90306172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Statistics dark-columns_blank">
    <p:bg>
      <p:bgPr>
        <a:solidFill>
          <a:srgbClr val="302757"/>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6195854" y="358014"/>
            <a:ext cx="5587652" cy="1341926"/>
          </a:xfrm>
        </p:spPr>
        <p:txBody>
          <a:bodyPr anchor="b">
            <a:noAutofit/>
          </a:bodyPr>
          <a:lstStyle>
            <a:lvl1pPr algn="l">
              <a:lnSpc>
                <a:spcPct val="100000"/>
              </a:lnSpc>
              <a:defRPr sz="3500">
                <a:solidFill>
                  <a:schemeClr val="bg1"/>
                </a:solidFill>
              </a:defRPr>
            </a:lvl1pPr>
          </a:lstStyle>
          <a:p>
            <a:r>
              <a:rPr lang="en-GB" dirty="0" err="1"/>
              <a:t>Statistikos</a:t>
            </a:r>
            <a:r>
              <a:rPr lang="en-GB" dirty="0"/>
              <a:t> </a:t>
            </a:r>
            <a:r>
              <a:rPr lang="en-GB" dirty="0" err="1"/>
              <a:t>duomenys</a:t>
            </a:r>
            <a:endParaRPr lang="en-LT" dirty="0"/>
          </a:p>
        </p:txBody>
      </p:sp>
      <p:pic>
        <p:nvPicPr>
          <p:cNvPr id="9" name="Picture 8">
            <a:extLst>
              <a:ext uri="{FF2B5EF4-FFF2-40B4-BE49-F238E27FC236}">
                <a16:creationId xmlns:a16="http://schemas.microsoft.com/office/drawing/2014/main" id="{FEAFD233-017A-9C42-80C3-B9D7DF2673D5}"/>
              </a:ext>
            </a:extLst>
          </p:cNvPr>
          <p:cNvPicPr>
            <a:picLocks noChangeAspect="1"/>
          </p:cNvPicPr>
          <p:nvPr userDrawn="1"/>
        </p:nvPicPr>
        <p:blipFill>
          <a:blip r:embed="rId2"/>
          <a:stretch>
            <a:fillRect/>
          </a:stretch>
        </p:blipFill>
        <p:spPr>
          <a:xfrm>
            <a:off x="408494" y="358014"/>
            <a:ext cx="313725" cy="395293"/>
          </a:xfrm>
          <a:prstGeom prst="rect">
            <a:avLst/>
          </a:prstGeom>
        </p:spPr>
      </p:pic>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6195854" y="2059763"/>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6195854" y="3110645"/>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6195854" y="4121146"/>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6195853" y="5131647"/>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Tree>
    <p:extLst>
      <p:ext uri="{BB962C8B-B14F-4D97-AF65-F5344CB8AC3E}">
        <p14:creationId xmlns:p14="http://schemas.microsoft.com/office/powerpoint/2010/main" val="177634006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Statistics bright-columns">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6195854" y="358014"/>
            <a:ext cx="5587652" cy="1341926"/>
          </a:xfrm>
        </p:spPr>
        <p:txBody>
          <a:bodyPr anchor="b">
            <a:noAutofit/>
          </a:bodyPr>
          <a:lstStyle>
            <a:lvl1pPr algn="l">
              <a:lnSpc>
                <a:spcPct val="100000"/>
              </a:lnSpc>
              <a:defRPr sz="3500">
                <a:solidFill>
                  <a:srgbClr val="302757"/>
                </a:solidFill>
              </a:defRPr>
            </a:lvl1pPr>
          </a:lstStyle>
          <a:p>
            <a:r>
              <a:rPr lang="en-GB" dirty="0" err="1"/>
              <a:t>Statistikos</a:t>
            </a:r>
            <a:r>
              <a:rPr lang="en-GB" dirty="0"/>
              <a:t> </a:t>
            </a:r>
            <a:r>
              <a:rPr lang="en-GB" dirty="0" err="1"/>
              <a:t>duomenys</a:t>
            </a:r>
            <a:endParaRPr lang="en-LT" dirty="0"/>
          </a:p>
        </p:txBody>
      </p:sp>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6195854" y="2059763"/>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6195854" y="3110645"/>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6195854" y="4121146"/>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6195853" y="5131647"/>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6" name="Title 1">
            <a:extLst>
              <a:ext uri="{FF2B5EF4-FFF2-40B4-BE49-F238E27FC236}">
                <a16:creationId xmlns:a16="http://schemas.microsoft.com/office/drawing/2014/main" id="{2F70140A-D1B1-194E-A6F2-0136DC52A05A}"/>
              </a:ext>
            </a:extLst>
          </p:cNvPr>
          <p:cNvSpPr txBox="1">
            <a:spLocks/>
          </p:cNvSpPr>
          <p:nvPr userDrawn="1"/>
        </p:nvSpPr>
        <p:spPr>
          <a:xfrm>
            <a:off x="4750566" y="1720036"/>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solidFill>
                  <a:srgbClr val="302757"/>
                </a:solidFill>
              </a:rPr>
              <a:t>20%</a:t>
            </a:r>
            <a:endParaRPr lang="en-LT" dirty="0">
              <a:solidFill>
                <a:srgbClr val="302757"/>
              </a:solidFill>
            </a:endParaRPr>
          </a:p>
        </p:txBody>
      </p:sp>
      <p:sp>
        <p:nvSpPr>
          <p:cNvPr id="27" name="Title 1">
            <a:extLst>
              <a:ext uri="{FF2B5EF4-FFF2-40B4-BE49-F238E27FC236}">
                <a16:creationId xmlns:a16="http://schemas.microsoft.com/office/drawing/2014/main" id="{F79A2590-E6EE-0A42-91CB-F612C492DE01}"/>
              </a:ext>
            </a:extLst>
          </p:cNvPr>
          <p:cNvSpPr txBox="1">
            <a:spLocks/>
          </p:cNvSpPr>
          <p:nvPr userDrawn="1"/>
        </p:nvSpPr>
        <p:spPr>
          <a:xfrm>
            <a:off x="4750566" y="2782581"/>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solidFill>
                  <a:srgbClr val="302757"/>
                </a:solidFill>
              </a:rPr>
              <a:t>30%</a:t>
            </a:r>
            <a:endParaRPr lang="en-LT" dirty="0">
              <a:solidFill>
                <a:srgbClr val="302757"/>
              </a:solidFill>
            </a:endParaRPr>
          </a:p>
        </p:txBody>
      </p:sp>
      <p:sp>
        <p:nvSpPr>
          <p:cNvPr id="28" name="Title 1">
            <a:extLst>
              <a:ext uri="{FF2B5EF4-FFF2-40B4-BE49-F238E27FC236}">
                <a16:creationId xmlns:a16="http://schemas.microsoft.com/office/drawing/2014/main" id="{D68BCF95-5A33-9546-8DDB-E02B0B4F83DB}"/>
              </a:ext>
            </a:extLst>
          </p:cNvPr>
          <p:cNvSpPr txBox="1">
            <a:spLocks/>
          </p:cNvSpPr>
          <p:nvPr userDrawn="1"/>
        </p:nvSpPr>
        <p:spPr>
          <a:xfrm>
            <a:off x="4750566" y="379705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solidFill>
                  <a:srgbClr val="302757"/>
                </a:solidFill>
              </a:rPr>
              <a:t>50%</a:t>
            </a:r>
            <a:endParaRPr lang="en-LT" dirty="0">
              <a:solidFill>
                <a:srgbClr val="302757"/>
              </a:solidFill>
            </a:endParaRPr>
          </a:p>
        </p:txBody>
      </p:sp>
      <p:sp>
        <p:nvSpPr>
          <p:cNvPr id="29" name="Title 1">
            <a:extLst>
              <a:ext uri="{FF2B5EF4-FFF2-40B4-BE49-F238E27FC236}">
                <a16:creationId xmlns:a16="http://schemas.microsoft.com/office/drawing/2014/main" id="{C09F40E0-24F5-3D4F-A309-E113322D8130}"/>
              </a:ext>
            </a:extLst>
          </p:cNvPr>
          <p:cNvSpPr txBox="1">
            <a:spLocks/>
          </p:cNvSpPr>
          <p:nvPr userDrawn="1"/>
        </p:nvSpPr>
        <p:spPr>
          <a:xfrm>
            <a:off x="4750566" y="481220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solidFill>
                  <a:srgbClr val="302757"/>
                </a:solidFill>
              </a:rPr>
              <a:t>50%</a:t>
            </a:r>
            <a:endParaRPr lang="en-LT" dirty="0">
              <a:solidFill>
                <a:srgbClr val="302757"/>
              </a:solidFill>
            </a:endParaRPr>
          </a:p>
        </p:txBody>
      </p:sp>
      <p:graphicFrame>
        <p:nvGraphicFramePr>
          <p:cNvPr id="7" name="Chart 6">
            <a:extLst>
              <a:ext uri="{FF2B5EF4-FFF2-40B4-BE49-F238E27FC236}">
                <a16:creationId xmlns:a16="http://schemas.microsoft.com/office/drawing/2014/main" id="{2AD45C9C-EF72-EA46-AEB6-A8416426AE51}"/>
              </a:ext>
            </a:extLst>
          </p:cNvPr>
          <p:cNvGraphicFramePr/>
          <p:nvPr userDrawn="1">
            <p:extLst>
              <p:ext uri="{D42A27DB-BD31-4B8C-83A1-F6EECF244321}">
                <p14:modId xmlns:p14="http://schemas.microsoft.com/office/powerpoint/2010/main" val="2972002168"/>
              </p:ext>
            </p:extLst>
          </p:nvPr>
        </p:nvGraphicFramePr>
        <p:xfrm>
          <a:off x="408495" y="2045795"/>
          <a:ext cx="3878370" cy="3988038"/>
        </p:xfrm>
        <a:graphic>
          <a:graphicData uri="http://schemas.openxmlformats.org/drawingml/2006/chart">
            <c:chart xmlns:c="http://schemas.openxmlformats.org/drawingml/2006/chart" xmlns:r="http://schemas.openxmlformats.org/officeDocument/2006/relationships" r:id="rId2"/>
          </a:graphicData>
        </a:graphic>
      </p:graphicFrame>
      <p:pic>
        <p:nvPicPr>
          <p:cNvPr id="14" name="Picture 13">
            <a:extLst>
              <a:ext uri="{FF2B5EF4-FFF2-40B4-BE49-F238E27FC236}">
                <a16:creationId xmlns:a16="http://schemas.microsoft.com/office/drawing/2014/main" id="{3D836F99-D1F4-EA43-BB41-6ACFE926C462}"/>
              </a:ext>
            </a:extLst>
          </p:cNvPr>
          <p:cNvPicPr>
            <a:picLocks noChangeAspect="1"/>
          </p:cNvPicPr>
          <p:nvPr userDrawn="1"/>
        </p:nvPicPr>
        <p:blipFill>
          <a:blip r:embed="rId3"/>
          <a:stretch>
            <a:fillRect/>
          </a:stretch>
        </p:blipFill>
        <p:spPr>
          <a:xfrm>
            <a:off x="408494" y="364935"/>
            <a:ext cx="313724" cy="395293"/>
          </a:xfrm>
          <a:prstGeom prst="rect">
            <a:avLst/>
          </a:prstGeom>
        </p:spPr>
      </p:pic>
    </p:spTree>
    <p:extLst>
      <p:ext uri="{BB962C8B-B14F-4D97-AF65-F5344CB8AC3E}">
        <p14:creationId xmlns:p14="http://schemas.microsoft.com/office/powerpoint/2010/main" val="261969335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tatistics bright-columns_blank">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6195854" y="358014"/>
            <a:ext cx="5587652" cy="1341926"/>
          </a:xfrm>
        </p:spPr>
        <p:txBody>
          <a:bodyPr anchor="b">
            <a:noAutofit/>
          </a:bodyPr>
          <a:lstStyle>
            <a:lvl1pPr algn="l">
              <a:lnSpc>
                <a:spcPct val="100000"/>
              </a:lnSpc>
              <a:defRPr sz="3500">
                <a:solidFill>
                  <a:srgbClr val="302757"/>
                </a:solidFill>
              </a:defRPr>
            </a:lvl1pPr>
          </a:lstStyle>
          <a:p>
            <a:r>
              <a:rPr lang="en-GB" dirty="0" err="1"/>
              <a:t>Statistikos</a:t>
            </a:r>
            <a:r>
              <a:rPr lang="en-GB" dirty="0"/>
              <a:t> </a:t>
            </a:r>
            <a:r>
              <a:rPr lang="en-GB" dirty="0" err="1"/>
              <a:t>duomenys</a:t>
            </a:r>
            <a:endParaRPr lang="en-LT" dirty="0"/>
          </a:p>
        </p:txBody>
      </p:sp>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6195854" y="2059763"/>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6195854" y="3110645"/>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6195854" y="4121146"/>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6195853" y="5131647"/>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pic>
        <p:nvPicPr>
          <p:cNvPr id="14" name="Picture 13">
            <a:extLst>
              <a:ext uri="{FF2B5EF4-FFF2-40B4-BE49-F238E27FC236}">
                <a16:creationId xmlns:a16="http://schemas.microsoft.com/office/drawing/2014/main" id="{3D836F99-D1F4-EA43-BB41-6ACFE926C462}"/>
              </a:ext>
            </a:extLst>
          </p:cNvPr>
          <p:cNvPicPr>
            <a:picLocks noChangeAspect="1"/>
          </p:cNvPicPr>
          <p:nvPr userDrawn="1"/>
        </p:nvPicPr>
        <p:blipFill>
          <a:blip r:embed="rId2"/>
          <a:stretch>
            <a:fillRect/>
          </a:stretch>
        </p:blipFill>
        <p:spPr>
          <a:xfrm>
            <a:off x="408494" y="364935"/>
            <a:ext cx="313724" cy="395293"/>
          </a:xfrm>
          <a:prstGeom prst="rect">
            <a:avLst/>
          </a:prstGeom>
        </p:spPr>
      </p:pic>
    </p:spTree>
    <p:extLst>
      <p:ext uri="{BB962C8B-B14F-4D97-AF65-F5344CB8AC3E}">
        <p14:creationId xmlns:p14="http://schemas.microsoft.com/office/powerpoint/2010/main" val="63919618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Final slide">
    <p:bg>
      <p:bgPr>
        <a:solidFill>
          <a:srgbClr val="302857"/>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D8F41B1-0096-7440-92A9-FC44A99223B3}"/>
              </a:ext>
            </a:extLst>
          </p:cNvPr>
          <p:cNvPicPr>
            <a:picLocks noChangeAspect="1"/>
          </p:cNvPicPr>
          <p:nvPr userDrawn="1"/>
        </p:nvPicPr>
        <p:blipFill>
          <a:blip r:embed="rId2"/>
          <a:stretch>
            <a:fillRect/>
          </a:stretch>
        </p:blipFill>
        <p:spPr>
          <a:xfrm>
            <a:off x="4694271" y="2602081"/>
            <a:ext cx="2803458" cy="1168640"/>
          </a:xfrm>
          <a:prstGeom prst="rect">
            <a:avLst/>
          </a:prstGeom>
        </p:spPr>
      </p:pic>
    </p:spTree>
    <p:extLst>
      <p:ext uri="{BB962C8B-B14F-4D97-AF65-F5344CB8AC3E}">
        <p14:creationId xmlns:p14="http://schemas.microsoft.com/office/powerpoint/2010/main" val="423640727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Final slide2">
    <p:bg>
      <p:bgPr>
        <a:solidFill>
          <a:srgbClr val="302857"/>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0A8019B-23CF-5049-AC40-C8CA7DC7E2C4}"/>
              </a:ext>
            </a:extLst>
          </p:cNvPr>
          <p:cNvSpPr/>
          <p:nvPr userDrawn="1"/>
        </p:nvSpPr>
        <p:spPr>
          <a:xfrm>
            <a:off x="0" y="0"/>
            <a:ext cx="12192000" cy="6858000"/>
          </a:xfrm>
          <a:prstGeom prst="rect">
            <a:avLst/>
          </a:prstGeom>
          <a:solidFill>
            <a:srgbClr val="30275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T"/>
          </a:p>
        </p:txBody>
      </p:sp>
      <p:sp>
        <p:nvSpPr>
          <p:cNvPr id="5" name="Picture Placeholder 2">
            <a:extLst>
              <a:ext uri="{FF2B5EF4-FFF2-40B4-BE49-F238E27FC236}">
                <a16:creationId xmlns:a16="http://schemas.microsoft.com/office/drawing/2014/main" id="{99D1C85B-C1BA-F942-AA3D-8ABDA4BDC876}"/>
              </a:ext>
            </a:extLst>
          </p:cNvPr>
          <p:cNvSpPr>
            <a:spLocks noGrp="1"/>
          </p:cNvSpPr>
          <p:nvPr>
            <p:ph type="pic" idx="1"/>
          </p:nvPr>
        </p:nvSpPr>
        <p:spPr>
          <a:xfrm>
            <a:off x="0" y="0"/>
            <a:ext cx="12192000" cy="6858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LT" dirty="0"/>
          </a:p>
        </p:txBody>
      </p:sp>
      <p:pic>
        <p:nvPicPr>
          <p:cNvPr id="3" name="Picture 2">
            <a:extLst>
              <a:ext uri="{FF2B5EF4-FFF2-40B4-BE49-F238E27FC236}">
                <a16:creationId xmlns:a16="http://schemas.microsoft.com/office/drawing/2014/main" id="{E9FA9F3D-DB9D-F74B-83B0-5A6088EE9C31}"/>
              </a:ext>
            </a:extLst>
          </p:cNvPr>
          <p:cNvPicPr>
            <a:picLocks noChangeAspect="1"/>
          </p:cNvPicPr>
          <p:nvPr userDrawn="1"/>
        </p:nvPicPr>
        <p:blipFill>
          <a:blip r:embed="rId2"/>
          <a:stretch>
            <a:fillRect/>
          </a:stretch>
        </p:blipFill>
        <p:spPr>
          <a:xfrm>
            <a:off x="395477" y="360178"/>
            <a:ext cx="317500" cy="400050"/>
          </a:xfrm>
          <a:prstGeom prst="rect">
            <a:avLst/>
          </a:prstGeom>
        </p:spPr>
      </p:pic>
      <p:sp>
        <p:nvSpPr>
          <p:cNvPr id="6" name="Title 1">
            <a:extLst>
              <a:ext uri="{FF2B5EF4-FFF2-40B4-BE49-F238E27FC236}">
                <a16:creationId xmlns:a16="http://schemas.microsoft.com/office/drawing/2014/main" id="{881B3020-1657-6B49-A9E1-55575778D52E}"/>
              </a:ext>
            </a:extLst>
          </p:cNvPr>
          <p:cNvSpPr>
            <a:spLocks noGrp="1"/>
          </p:cNvSpPr>
          <p:nvPr>
            <p:ph type="title" hasCustomPrompt="1"/>
          </p:nvPr>
        </p:nvSpPr>
        <p:spPr>
          <a:xfrm>
            <a:off x="4129881" y="2628900"/>
            <a:ext cx="3932237" cy="1600200"/>
          </a:xfrm>
        </p:spPr>
        <p:txBody>
          <a:bodyPr anchor="b"/>
          <a:lstStyle>
            <a:lvl1pPr algn="ctr">
              <a:lnSpc>
                <a:spcPct val="110000"/>
              </a:lnSpc>
              <a:defRPr sz="3200">
                <a:solidFill>
                  <a:schemeClr val="bg1"/>
                </a:solidFill>
              </a:defRPr>
            </a:lvl1pPr>
          </a:lstStyle>
          <a:p>
            <a:r>
              <a:rPr lang="en-GB" dirty="0"/>
              <a:t>About our</a:t>
            </a:r>
            <a:br>
              <a:rPr lang="en-GB" dirty="0"/>
            </a:br>
            <a:r>
              <a:rPr lang="en-GB" dirty="0"/>
              <a:t>Lorem ipsum</a:t>
            </a:r>
            <a:br>
              <a:rPr lang="en-GB" dirty="0"/>
            </a:br>
            <a:r>
              <a:rPr lang="en-GB" dirty="0" err="1"/>
              <a:t>dolor</a:t>
            </a:r>
            <a:r>
              <a:rPr lang="en-GB" dirty="0"/>
              <a:t> sit</a:t>
            </a:r>
            <a:endParaRPr lang="en-LT" dirty="0"/>
          </a:p>
        </p:txBody>
      </p:sp>
    </p:spTree>
    <p:extLst>
      <p:ext uri="{BB962C8B-B14F-4D97-AF65-F5344CB8AC3E}">
        <p14:creationId xmlns:p14="http://schemas.microsoft.com/office/powerpoint/2010/main" val="259078982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A5A17AD-2019-FF49-B507-9DE671DB5CF7}"/>
              </a:ext>
            </a:extLst>
          </p:cNvPr>
          <p:cNvPicPr>
            <a:picLocks noChangeAspect="1"/>
          </p:cNvPicPr>
          <p:nvPr userDrawn="1"/>
        </p:nvPicPr>
        <p:blipFill>
          <a:blip r:embed="rId2"/>
          <a:stretch>
            <a:fillRect/>
          </a:stretch>
        </p:blipFill>
        <p:spPr>
          <a:xfrm>
            <a:off x="408494" y="364935"/>
            <a:ext cx="313724" cy="395293"/>
          </a:xfrm>
          <a:prstGeom prst="rect">
            <a:avLst/>
          </a:prstGeom>
        </p:spPr>
      </p:pic>
    </p:spTree>
    <p:extLst>
      <p:ext uri="{BB962C8B-B14F-4D97-AF65-F5344CB8AC3E}">
        <p14:creationId xmlns:p14="http://schemas.microsoft.com/office/powerpoint/2010/main" val="27519407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1329872" y="637495"/>
            <a:ext cx="4184189" cy="2791506"/>
          </a:xfrm>
        </p:spPr>
        <p:txBody>
          <a:bodyPr>
            <a:normAutofit/>
          </a:bodyPr>
          <a:lstStyle>
            <a:lvl1pPr>
              <a:lnSpc>
                <a:spcPct val="100000"/>
              </a:lnSpc>
              <a:defRPr sz="3500"/>
            </a:lvl1pPr>
          </a:lstStyle>
          <a:p>
            <a:r>
              <a:rPr lang="en-GB" dirty="0" err="1"/>
              <a:t>Temos</a:t>
            </a:r>
            <a:r>
              <a:rPr lang="en-GB" dirty="0"/>
              <a:t> </a:t>
            </a:r>
            <a:r>
              <a:rPr lang="en-GB" dirty="0" err="1"/>
              <a:t>pavadinimas</a:t>
            </a:r>
            <a:r>
              <a:rPr lang="en-GB" dirty="0"/>
              <a:t> business</a:t>
            </a:r>
            <a:endParaRPr lang="en-LT" dirty="0"/>
          </a:p>
        </p:txBody>
      </p:sp>
      <p:pic>
        <p:nvPicPr>
          <p:cNvPr id="7" name="Picture 6">
            <a:extLst>
              <a:ext uri="{FF2B5EF4-FFF2-40B4-BE49-F238E27FC236}">
                <a16:creationId xmlns:a16="http://schemas.microsoft.com/office/drawing/2014/main" id="{C860C4B2-6137-D948-9403-5A742964DC6E}"/>
              </a:ext>
            </a:extLst>
          </p:cNvPr>
          <p:cNvPicPr>
            <a:picLocks noChangeAspect="1"/>
          </p:cNvPicPr>
          <p:nvPr userDrawn="1"/>
        </p:nvPicPr>
        <p:blipFill>
          <a:blip r:embed="rId2"/>
          <a:stretch>
            <a:fillRect/>
          </a:stretch>
        </p:blipFill>
        <p:spPr>
          <a:xfrm>
            <a:off x="408494" y="364935"/>
            <a:ext cx="313724" cy="395293"/>
          </a:xfrm>
          <a:prstGeom prst="rect">
            <a:avLst/>
          </a:prstGeom>
        </p:spPr>
      </p:pic>
      <p:sp>
        <p:nvSpPr>
          <p:cNvPr id="8" name="Rectangle 7">
            <a:extLst>
              <a:ext uri="{FF2B5EF4-FFF2-40B4-BE49-F238E27FC236}">
                <a16:creationId xmlns:a16="http://schemas.microsoft.com/office/drawing/2014/main" id="{D8CF0C59-B147-EF4C-880A-4931CF58A0DB}"/>
              </a:ext>
            </a:extLst>
          </p:cNvPr>
          <p:cNvSpPr/>
          <p:nvPr userDrawn="1"/>
        </p:nvSpPr>
        <p:spPr>
          <a:xfrm>
            <a:off x="7335581" y="0"/>
            <a:ext cx="4856419" cy="6858000"/>
          </a:xfrm>
          <a:prstGeom prst="rect">
            <a:avLst/>
          </a:prstGeom>
          <a:solidFill>
            <a:srgbClr val="3027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T"/>
          </a:p>
        </p:txBody>
      </p:sp>
      <p:sp>
        <p:nvSpPr>
          <p:cNvPr id="9" name="Text Placeholder 3">
            <a:extLst>
              <a:ext uri="{FF2B5EF4-FFF2-40B4-BE49-F238E27FC236}">
                <a16:creationId xmlns:a16="http://schemas.microsoft.com/office/drawing/2014/main" id="{713E68CC-CE91-4545-BC77-FB470A909C0F}"/>
              </a:ext>
            </a:extLst>
          </p:cNvPr>
          <p:cNvSpPr>
            <a:spLocks noGrp="1"/>
          </p:cNvSpPr>
          <p:nvPr>
            <p:ph type="body" sz="half" idx="2" hasCustomPrompt="1"/>
          </p:nvPr>
        </p:nvSpPr>
        <p:spPr>
          <a:xfrm>
            <a:off x="7961955" y="3160337"/>
            <a:ext cx="3539093" cy="2533453"/>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In </a:t>
            </a:r>
            <a:r>
              <a:rPr lang="en-GB" dirty="0" err="1"/>
              <a:t>mauris</a:t>
            </a:r>
            <a:r>
              <a:rPr lang="en-GB" dirty="0"/>
              <a:t> </a:t>
            </a:r>
            <a:r>
              <a:rPr lang="en-GB" dirty="0" err="1"/>
              <a:t>nunc</a:t>
            </a:r>
            <a:r>
              <a:rPr lang="en-GB" dirty="0"/>
              <a:t>, </a:t>
            </a:r>
            <a:r>
              <a:rPr lang="en-GB" dirty="0" err="1"/>
              <a:t>scelerisque</a:t>
            </a:r>
            <a:r>
              <a:rPr lang="en-GB" dirty="0"/>
              <a:t> non </a:t>
            </a:r>
            <a:r>
              <a:rPr lang="en-GB" dirty="0" err="1"/>
              <a:t>massa</a:t>
            </a:r>
            <a:r>
              <a:rPr lang="en-GB" dirty="0"/>
              <a:t> </a:t>
            </a:r>
            <a:r>
              <a:rPr lang="en-GB" dirty="0" err="1"/>
              <a:t>quis</a:t>
            </a:r>
            <a:r>
              <a:rPr lang="en-GB" dirty="0"/>
              <a:t>, </a:t>
            </a:r>
            <a:r>
              <a:rPr lang="en-GB" dirty="0" err="1"/>
              <a:t>bibendum</a:t>
            </a:r>
            <a:r>
              <a:rPr lang="en-GB" dirty="0"/>
              <a:t> </a:t>
            </a:r>
            <a:r>
              <a:rPr lang="en-GB" dirty="0" err="1"/>
              <a:t>suscipit</a:t>
            </a:r>
            <a:r>
              <a:rPr lang="en-GB" dirty="0"/>
              <a:t> </a:t>
            </a:r>
            <a:r>
              <a:rPr lang="en-GB" dirty="0" err="1"/>
              <a:t>risus</a:t>
            </a:r>
            <a:r>
              <a:rPr lang="en-GB" dirty="0"/>
              <a:t>. </a:t>
            </a:r>
            <a:r>
              <a:rPr lang="en-GB" dirty="0" err="1"/>
              <a:t>Pellentesque</a:t>
            </a:r>
            <a:r>
              <a:rPr lang="en-GB" dirty="0"/>
              <a:t> habitant </a:t>
            </a:r>
            <a:r>
              <a:rPr lang="en-GB" dirty="0" err="1"/>
              <a:t>morbi</a:t>
            </a:r>
            <a:r>
              <a:rPr lang="en-GB" dirty="0"/>
              <a:t> </a:t>
            </a:r>
            <a:r>
              <a:rPr lang="en-GB" dirty="0" err="1"/>
              <a:t>tristique</a:t>
            </a:r>
            <a:r>
              <a:rPr lang="en-GB" dirty="0"/>
              <a:t> </a:t>
            </a:r>
            <a:r>
              <a:rPr lang="en-GB" dirty="0" err="1"/>
              <a:t>senectus</a:t>
            </a:r>
            <a:r>
              <a:rPr lang="en-GB" dirty="0"/>
              <a:t> et </a:t>
            </a:r>
            <a:r>
              <a:rPr lang="en-GB" dirty="0" err="1"/>
              <a:t>netus</a:t>
            </a:r>
            <a:r>
              <a:rPr lang="en-GB" dirty="0"/>
              <a:t> et </a:t>
            </a:r>
            <a:r>
              <a:rPr lang="en-GB" dirty="0" err="1"/>
              <a:t>malesuada</a:t>
            </a:r>
            <a:r>
              <a:rPr lang="en-GB" dirty="0"/>
              <a:t> fames ac </a:t>
            </a:r>
            <a:r>
              <a:rPr lang="en-GB" dirty="0" err="1"/>
              <a:t>turpis</a:t>
            </a:r>
            <a:r>
              <a:rPr lang="en-GB" dirty="0"/>
              <a:t> </a:t>
            </a:r>
            <a:r>
              <a:rPr lang="en-GB" dirty="0" err="1"/>
              <a:t>egestas</a:t>
            </a:r>
            <a:r>
              <a:rPr lang="en-GB" dirty="0"/>
              <a:t> </a:t>
            </a:r>
            <a:r>
              <a:rPr lang="en-GB" dirty="0" err="1"/>
              <a:t>pretium</a:t>
            </a:r>
            <a:r>
              <a:rPr lang="en-GB" dirty="0"/>
              <a:t> </a:t>
            </a:r>
            <a:r>
              <a:rPr lang="en-GB" dirty="0" err="1"/>
              <a:t>blandit</a:t>
            </a:r>
            <a:r>
              <a:rPr lang="en-GB" dirty="0"/>
              <a:t>.</a:t>
            </a:r>
          </a:p>
        </p:txBody>
      </p:sp>
      <p:sp>
        <p:nvSpPr>
          <p:cNvPr id="10" name="Text Placeholder 3">
            <a:extLst>
              <a:ext uri="{FF2B5EF4-FFF2-40B4-BE49-F238E27FC236}">
                <a16:creationId xmlns:a16="http://schemas.microsoft.com/office/drawing/2014/main" id="{B737FCF8-0189-8D4F-A08E-201EF3EF8842}"/>
              </a:ext>
            </a:extLst>
          </p:cNvPr>
          <p:cNvSpPr>
            <a:spLocks noGrp="1"/>
          </p:cNvSpPr>
          <p:nvPr>
            <p:ph type="body" sz="half" idx="10" hasCustomPrompt="1"/>
          </p:nvPr>
        </p:nvSpPr>
        <p:spPr>
          <a:xfrm>
            <a:off x="1329872" y="3687052"/>
            <a:ext cx="3539093" cy="2533453"/>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endParaRPr lang="en-GB" dirty="0"/>
          </a:p>
        </p:txBody>
      </p:sp>
    </p:spTree>
    <p:extLst>
      <p:ext uri="{BB962C8B-B14F-4D97-AF65-F5344CB8AC3E}">
        <p14:creationId xmlns:p14="http://schemas.microsoft.com/office/powerpoint/2010/main" val="7551625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and Content2">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4342652F-B3AE-A24B-9F5D-7B8BCF26E333}"/>
              </a:ext>
            </a:extLst>
          </p:cNvPr>
          <p:cNvSpPr/>
          <p:nvPr userDrawn="1"/>
        </p:nvSpPr>
        <p:spPr>
          <a:xfrm>
            <a:off x="-9526" y="0"/>
            <a:ext cx="6644629" cy="6858000"/>
          </a:xfrm>
          <a:prstGeom prst="rect">
            <a:avLst/>
          </a:prstGeom>
          <a:solidFill>
            <a:srgbClr val="EEE7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T"/>
          </a:p>
        </p:txBody>
      </p:sp>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1329872" y="637495"/>
            <a:ext cx="4184189" cy="2791506"/>
          </a:xfrm>
        </p:spPr>
        <p:txBody>
          <a:bodyPr>
            <a:normAutofit/>
          </a:bodyPr>
          <a:lstStyle>
            <a:lvl1pPr>
              <a:lnSpc>
                <a:spcPct val="100000"/>
              </a:lnSpc>
              <a:defRPr sz="3500"/>
            </a:lvl1pPr>
          </a:lstStyle>
          <a:p>
            <a:r>
              <a:rPr lang="en-GB" dirty="0" err="1"/>
              <a:t>Temos</a:t>
            </a:r>
            <a:r>
              <a:rPr lang="en-GB" dirty="0"/>
              <a:t> </a:t>
            </a:r>
            <a:r>
              <a:rPr lang="en-GB" dirty="0" err="1"/>
              <a:t>pavadinimas</a:t>
            </a:r>
            <a:r>
              <a:rPr lang="en-GB" dirty="0"/>
              <a:t> business</a:t>
            </a:r>
            <a:endParaRPr lang="en-LT" dirty="0"/>
          </a:p>
        </p:txBody>
      </p:sp>
      <p:sp>
        <p:nvSpPr>
          <p:cNvPr id="13" name="Content Placeholder 12">
            <a:extLst>
              <a:ext uri="{FF2B5EF4-FFF2-40B4-BE49-F238E27FC236}">
                <a16:creationId xmlns:a16="http://schemas.microsoft.com/office/drawing/2014/main" id="{2D40919E-3F15-FF47-8DCD-E28A05076BE5}"/>
              </a:ext>
            </a:extLst>
          </p:cNvPr>
          <p:cNvSpPr>
            <a:spLocks noGrp="1"/>
          </p:cNvSpPr>
          <p:nvPr>
            <p:ph sz="quarter" idx="13" hasCustomPrompt="1"/>
          </p:nvPr>
        </p:nvSpPr>
        <p:spPr>
          <a:xfrm>
            <a:off x="1329872" y="3701030"/>
            <a:ext cx="3411538" cy="794430"/>
          </a:xfrm>
        </p:spPr>
        <p:txBody>
          <a:bodyPr>
            <a:normAutofit/>
          </a:bodyPr>
          <a:lstStyle>
            <a:lvl1pPr marL="0" indent="0">
              <a:lnSpc>
                <a:spcPct val="80000"/>
              </a:lnSpc>
              <a:buFontTx/>
              <a:buNone/>
              <a:defRPr sz="1300"/>
            </a:lvl1pPr>
            <a:lvl2pPr>
              <a:defRPr sz="1400"/>
            </a:lvl2pPr>
            <a:lvl3pPr>
              <a:defRPr sz="1400"/>
            </a:lvl3pPr>
            <a:lvl4pPr>
              <a:defRPr sz="1400"/>
            </a:lvl4pPr>
            <a:lvl5pPr>
              <a:defRPr sz="1400"/>
            </a:lvl5pPr>
          </a:lstStyle>
          <a:p>
            <a:pPr lvl="0"/>
            <a:r>
              <a:rPr lang="en-GB" dirty="0"/>
              <a:t>The </a:t>
            </a:r>
            <a:r>
              <a:rPr lang="en-GB" dirty="0" err="1"/>
              <a:t>Amenties</a:t>
            </a:r>
            <a:endParaRPr lang="en-GB" dirty="0"/>
          </a:p>
          <a:p>
            <a:pPr lvl="0"/>
            <a:r>
              <a:rPr lang="en-GB" dirty="0"/>
              <a:t>Will you get</a:t>
            </a:r>
            <a:endParaRPr lang="en-LT" dirty="0"/>
          </a:p>
        </p:txBody>
      </p:sp>
      <p:sp>
        <p:nvSpPr>
          <p:cNvPr id="9" name="Text Placeholder 3">
            <a:extLst>
              <a:ext uri="{FF2B5EF4-FFF2-40B4-BE49-F238E27FC236}">
                <a16:creationId xmlns:a16="http://schemas.microsoft.com/office/drawing/2014/main" id="{713E68CC-CE91-4545-BC77-FB470A909C0F}"/>
              </a:ext>
            </a:extLst>
          </p:cNvPr>
          <p:cNvSpPr>
            <a:spLocks noGrp="1"/>
          </p:cNvSpPr>
          <p:nvPr>
            <p:ph type="body" sz="half" idx="2" hasCustomPrompt="1"/>
          </p:nvPr>
        </p:nvSpPr>
        <p:spPr>
          <a:xfrm>
            <a:off x="7376845" y="3160337"/>
            <a:ext cx="4124203" cy="2533453"/>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In </a:t>
            </a:r>
            <a:r>
              <a:rPr lang="en-GB" dirty="0" err="1"/>
              <a:t>mauris</a:t>
            </a:r>
            <a:r>
              <a:rPr lang="en-GB" dirty="0"/>
              <a:t> </a:t>
            </a:r>
            <a:r>
              <a:rPr lang="en-GB" dirty="0" err="1"/>
              <a:t>nunc</a:t>
            </a:r>
            <a:r>
              <a:rPr lang="en-GB" dirty="0"/>
              <a:t>, </a:t>
            </a:r>
            <a:r>
              <a:rPr lang="en-GB" dirty="0" err="1"/>
              <a:t>scelerisque</a:t>
            </a:r>
            <a:r>
              <a:rPr lang="en-GB" dirty="0"/>
              <a:t> non </a:t>
            </a:r>
            <a:r>
              <a:rPr lang="en-GB" dirty="0" err="1"/>
              <a:t>massa</a:t>
            </a:r>
            <a:r>
              <a:rPr lang="en-GB" dirty="0"/>
              <a:t> </a:t>
            </a:r>
            <a:r>
              <a:rPr lang="en-GB" dirty="0" err="1"/>
              <a:t>quis</a:t>
            </a:r>
            <a:r>
              <a:rPr lang="en-GB" dirty="0"/>
              <a:t>, </a:t>
            </a:r>
            <a:r>
              <a:rPr lang="en-GB" dirty="0" err="1"/>
              <a:t>bibendum</a:t>
            </a:r>
            <a:r>
              <a:rPr lang="en-GB" dirty="0"/>
              <a:t> </a:t>
            </a:r>
            <a:r>
              <a:rPr lang="en-GB" dirty="0" err="1"/>
              <a:t>suscipit</a:t>
            </a:r>
            <a:r>
              <a:rPr lang="en-GB" dirty="0"/>
              <a:t> </a:t>
            </a:r>
            <a:r>
              <a:rPr lang="en-GB" dirty="0" err="1"/>
              <a:t>risus</a:t>
            </a:r>
            <a:r>
              <a:rPr lang="en-GB" dirty="0"/>
              <a:t>.</a:t>
            </a:r>
          </a:p>
          <a:p>
            <a:pPr lvl="0"/>
            <a:r>
              <a:rPr lang="en-GB" dirty="0" err="1"/>
              <a:t>Pellentesque</a:t>
            </a:r>
            <a:r>
              <a:rPr lang="en-GB" dirty="0"/>
              <a:t> habitant </a:t>
            </a:r>
            <a:r>
              <a:rPr lang="en-GB" dirty="0" err="1"/>
              <a:t>morbi</a:t>
            </a:r>
            <a:r>
              <a:rPr lang="en-GB" dirty="0"/>
              <a:t> </a:t>
            </a:r>
            <a:r>
              <a:rPr lang="en-GB" dirty="0" err="1"/>
              <a:t>tristique</a:t>
            </a:r>
            <a:r>
              <a:rPr lang="en-GB" dirty="0"/>
              <a:t> </a:t>
            </a:r>
            <a:r>
              <a:rPr lang="en-GB" dirty="0" err="1"/>
              <a:t>senectus</a:t>
            </a:r>
            <a:r>
              <a:rPr lang="en-GB" dirty="0"/>
              <a:t> et </a:t>
            </a:r>
            <a:r>
              <a:rPr lang="en-GB" dirty="0" err="1"/>
              <a:t>netus</a:t>
            </a:r>
            <a:r>
              <a:rPr lang="en-GB" dirty="0"/>
              <a:t> et </a:t>
            </a:r>
            <a:r>
              <a:rPr lang="en-GB" dirty="0" err="1"/>
              <a:t>malesuada</a:t>
            </a:r>
            <a:r>
              <a:rPr lang="en-GB" dirty="0"/>
              <a:t> fames ac </a:t>
            </a:r>
            <a:r>
              <a:rPr lang="en-GB" dirty="0" err="1"/>
              <a:t>turpis</a:t>
            </a:r>
            <a:r>
              <a:rPr lang="en-GB" dirty="0"/>
              <a:t> </a:t>
            </a:r>
            <a:r>
              <a:rPr lang="en-GB" dirty="0" err="1"/>
              <a:t>egestas</a:t>
            </a:r>
            <a:r>
              <a:rPr lang="en-GB" dirty="0"/>
              <a:t> </a:t>
            </a:r>
            <a:r>
              <a:rPr lang="en-GB" dirty="0" err="1"/>
              <a:t>pretium</a:t>
            </a:r>
            <a:r>
              <a:rPr lang="en-GB" dirty="0"/>
              <a:t> </a:t>
            </a:r>
            <a:r>
              <a:rPr lang="en-GB" dirty="0" err="1"/>
              <a:t>blandit</a:t>
            </a:r>
            <a:r>
              <a:rPr lang="en-GB" dirty="0"/>
              <a:t>.</a:t>
            </a:r>
          </a:p>
        </p:txBody>
      </p:sp>
      <p:pic>
        <p:nvPicPr>
          <p:cNvPr id="14" name="Picture 13">
            <a:extLst>
              <a:ext uri="{FF2B5EF4-FFF2-40B4-BE49-F238E27FC236}">
                <a16:creationId xmlns:a16="http://schemas.microsoft.com/office/drawing/2014/main" id="{AB1C9EE8-AF7C-F346-954A-33FC1FA24C44}"/>
              </a:ext>
            </a:extLst>
          </p:cNvPr>
          <p:cNvPicPr>
            <a:picLocks noChangeAspect="1"/>
          </p:cNvPicPr>
          <p:nvPr userDrawn="1"/>
        </p:nvPicPr>
        <p:blipFill>
          <a:blip r:embed="rId2"/>
          <a:stretch>
            <a:fillRect/>
          </a:stretch>
        </p:blipFill>
        <p:spPr>
          <a:xfrm>
            <a:off x="400474" y="364934"/>
            <a:ext cx="313724" cy="395293"/>
          </a:xfrm>
          <a:prstGeom prst="rect">
            <a:avLst/>
          </a:prstGeom>
        </p:spPr>
      </p:pic>
    </p:spTree>
    <p:extLst>
      <p:ext uri="{BB962C8B-B14F-4D97-AF65-F5344CB8AC3E}">
        <p14:creationId xmlns:p14="http://schemas.microsoft.com/office/powerpoint/2010/main" val="21911819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with photo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1329872" y="637495"/>
            <a:ext cx="4184189" cy="2791506"/>
          </a:xfrm>
        </p:spPr>
        <p:txBody>
          <a:bodyPr>
            <a:normAutofit/>
          </a:bodyPr>
          <a:lstStyle>
            <a:lvl1pPr>
              <a:lnSpc>
                <a:spcPct val="100000"/>
              </a:lnSpc>
              <a:defRPr sz="3500"/>
            </a:lvl1pPr>
          </a:lstStyle>
          <a:p>
            <a:r>
              <a:rPr lang="en-GB" dirty="0" err="1"/>
              <a:t>Temos</a:t>
            </a:r>
            <a:r>
              <a:rPr lang="en-GB" dirty="0"/>
              <a:t> </a:t>
            </a:r>
            <a:r>
              <a:rPr lang="en-GB" dirty="0" err="1"/>
              <a:t>pavadinimas</a:t>
            </a:r>
            <a:r>
              <a:rPr lang="en-GB" dirty="0"/>
              <a:t> business</a:t>
            </a:r>
            <a:endParaRPr lang="en-LT" dirty="0"/>
          </a:p>
        </p:txBody>
      </p:sp>
      <p:pic>
        <p:nvPicPr>
          <p:cNvPr id="7" name="Picture 6">
            <a:extLst>
              <a:ext uri="{FF2B5EF4-FFF2-40B4-BE49-F238E27FC236}">
                <a16:creationId xmlns:a16="http://schemas.microsoft.com/office/drawing/2014/main" id="{C860C4B2-6137-D948-9403-5A742964DC6E}"/>
              </a:ext>
            </a:extLst>
          </p:cNvPr>
          <p:cNvPicPr>
            <a:picLocks noChangeAspect="1"/>
          </p:cNvPicPr>
          <p:nvPr userDrawn="1"/>
        </p:nvPicPr>
        <p:blipFill>
          <a:blip r:embed="rId2"/>
          <a:stretch>
            <a:fillRect/>
          </a:stretch>
        </p:blipFill>
        <p:spPr>
          <a:xfrm>
            <a:off x="408494" y="364935"/>
            <a:ext cx="313724" cy="395293"/>
          </a:xfrm>
          <a:prstGeom prst="rect">
            <a:avLst/>
          </a:prstGeom>
        </p:spPr>
      </p:pic>
      <p:sp>
        <p:nvSpPr>
          <p:cNvPr id="10" name="Text Placeholder 3">
            <a:extLst>
              <a:ext uri="{FF2B5EF4-FFF2-40B4-BE49-F238E27FC236}">
                <a16:creationId xmlns:a16="http://schemas.microsoft.com/office/drawing/2014/main" id="{24546678-FCA5-9747-96D4-ED40E0DAA667}"/>
              </a:ext>
            </a:extLst>
          </p:cNvPr>
          <p:cNvSpPr>
            <a:spLocks noGrp="1"/>
          </p:cNvSpPr>
          <p:nvPr>
            <p:ph type="body" sz="half" idx="10" hasCustomPrompt="1"/>
          </p:nvPr>
        </p:nvSpPr>
        <p:spPr>
          <a:xfrm>
            <a:off x="1329872" y="3687052"/>
            <a:ext cx="3539093" cy="2533453"/>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In </a:t>
            </a:r>
            <a:r>
              <a:rPr lang="en-GB" dirty="0" err="1"/>
              <a:t>mauris</a:t>
            </a:r>
            <a:r>
              <a:rPr lang="en-GB" dirty="0"/>
              <a:t> </a:t>
            </a:r>
            <a:r>
              <a:rPr lang="en-GB" dirty="0" err="1"/>
              <a:t>nunc</a:t>
            </a:r>
            <a:r>
              <a:rPr lang="en-GB" dirty="0"/>
              <a:t>, </a:t>
            </a:r>
            <a:r>
              <a:rPr lang="en-GB" dirty="0" err="1"/>
              <a:t>scelerisque</a:t>
            </a:r>
            <a:r>
              <a:rPr lang="en-GB" dirty="0"/>
              <a:t> non </a:t>
            </a:r>
            <a:r>
              <a:rPr lang="en-GB" dirty="0" err="1"/>
              <a:t>massa</a:t>
            </a:r>
            <a:r>
              <a:rPr lang="en-GB" dirty="0"/>
              <a:t> </a:t>
            </a:r>
            <a:r>
              <a:rPr lang="en-GB" dirty="0" err="1"/>
              <a:t>quis</a:t>
            </a:r>
            <a:r>
              <a:rPr lang="en-GB" dirty="0"/>
              <a:t>, </a:t>
            </a:r>
            <a:r>
              <a:rPr lang="en-GB" dirty="0" err="1"/>
              <a:t>bibendum</a:t>
            </a:r>
            <a:r>
              <a:rPr lang="en-GB" dirty="0"/>
              <a:t> </a:t>
            </a:r>
            <a:r>
              <a:rPr lang="en-GB" dirty="0" err="1"/>
              <a:t>suscipit</a:t>
            </a:r>
            <a:r>
              <a:rPr lang="en-GB" dirty="0"/>
              <a:t> </a:t>
            </a:r>
            <a:r>
              <a:rPr lang="en-GB" dirty="0" err="1"/>
              <a:t>risus</a:t>
            </a:r>
            <a:r>
              <a:rPr lang="en-GB" dirty="0"/>
              <a:t>. </a:t>
            </a:r>
            <a:r>
              <a:rPr lang="en-GB" dirty="0" err="1"/>
              <a:t>Pellentesque</a:t>
            </a:r>
            <a:r>
              <a:rPr lang="en-GB" dirty="0"/>
              <a:t> habitant </a:t>
            </a:r>
            <a:r>
              <a:rPr lang="en-GB" dirty="0" err="1"/>
              <a:t>morbi</a:t>
            </a:r>
            <a:r>
              <a:rPr lang="en-GB" dirty="0"/>
              <a:t> </a:t>
            </a:r>
            <a:r>
              <a:rPr lang="en-GB" dirty="0" err="1"/>
              <a:t>tristique</a:t>
            </a:r>
            <a:r>
              <a:rPr lang="en-GB" dirty="0"/>
              <a:t> </a:t>
            </a:r>
            <a:r>
              <a:rPr lang="en-GB" dirty="0" err="1"/>
              <a:t>senectus</a:t>
            </a:r>
            <a:r>
              <a:rPr lang="en-GB" dirty="0"/>
              <a:t> et </a:t>
            </a:r>
            <a:r>
              <a:rPr lang="en-GB" dirty="0" err="1"/>
              <a:t>netus</a:t>
            </a:r>
            <a:r>
              <a:rPr lang="en-GB" dirty="0"/>
              <a:t> et </a:t>
            </a:r>
            <a:r>
              <a:rPr lang="en-GB" dirty="0" err="1"/>
              <a:t>malesuada</a:t>
            </a:r>
            <a:r>
              <a:rPr lang="en-GB" dirty="0"/>
              <a:t> fames ac </a:t>
            </a:r>
            <a:r>
              <a:rPr lang="en-GB" dirty="0" err="1"/>
              <a:t>turpis</a:t>
            </a:r>
            <a:r>
              <a:rPr lang="en-GB" dirty="0"/>
              <a:t> </a:t>
            </a:r>
            <a:r>
              <a:rPr lang="en-GB" dirty="0" err="1"/>
              <a:t>egestas</a:t>
            </a:r>
            <a:r>
              <a:rPr lang="en-GB" dirty="0"/>
              <a:t> </a:t>
            </a:r>
            <a:r>
              <a:rPr lang="en-GB" dirty="0" err="1"/>
              <a:t>pretium</a:t>
            </a:r>
            <a:r>
              <a:rPr lang="en-GB" dirty="0"/>
              <a:t> </a:t>
            </a:r>
            <a:r>
              <a:rPr lang="en-GB" dirty="0" err="1"/>
              <a:t>blandit</a:t>
            </a:r>
            <a:r>
              <a:rPr lang="en-GB" dirty="0"/>
              <a:t>.</a:t>
            </a:r>
          </a:p>
        </p:txBody>
      </p:sp>
      <p:sp>
        <p:nvSpPr>
          <p:cNvPr id="11" name="Picture Placeholder 2">
            <a:extLst>
              <a:ext uri="{FF2B5EF4-FFF2-40B4-BE49-F238E27FC236}">
                <a16:creationId xmlns:a16="http://schemas.microsoft.com/office/drawing/2014/main" id="{1D900395-3D89-8D47-9C09-3633E196C032}"/>
              </a:ext>
            </a:extLst>
          </p:cNvPr>
          <p:cNvSpPr>
            <a:spLocks noGrp="1"/>
          </p:cNvSpPr>
          <p:nvPr>
            <p:ph type="pic" idx="1"/>
          </p:nvPr>
        </p:nvSpPr>
        <p:spPr>
          <a:xfrm>
            <a:off x="6096000" y="0"/>
            <a:ext cx="6096000" cy="6858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LT" dirty="0"/>
          </a:p>
        </p:txBody>
      </p:sp>
    </p:spTree>
    <p:extLst>
      <p:ext uri="{BB962C8B-B14F-4D97-AF65-F5344CB8AC3E}">
        <p14:creationId xmlns:p14="http://schemas.microsoft.com/office/powerpoint/2010/main" val="11024757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ontent with photo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7062851" y="898429"/>
            <a:ext cx="4184189" cy="2791506"/>
          </a:xfrm>
        </p:spPr>
        <p:txBody>
          <a:bodyPr>
            <a:normAutofit/>
          </a:bodyPr>
          <a:lstStyle>
            <a:lvl1pPr>
              <a:lnSpc>
                <a:spcPct val="100000"/>
              </a:lnSpc>
              <a:defRPr sz="3500"/>
            </a:lvl1pPr>
          </a:lstStyle>
          <a:p>
            <a:r>
              <a:rPr lang="en-GB" dirty="0" err="1"/>
              <a:t>Temos</a:t>
            </a:r>
            <a:r>
              <a:rPr lang="en-GB" dirty="0"/>
              <a:t> </a:t>
            </a:r>
            <a:r>
              <a:rPr lang="en-GB" dirty="0" err="1"/>
              <a:t>pavadinimas</a:t>
            </a:r>
            <a:r>
              <a:rPr lang="en-GB" dirty="0"/>
              <a:t> business</a:t>
            </a:r>
            <a:endParaRPr lang="en-LT" dirty="0"/>
          </a:p>
        </p:txBody>
      </p:sp>
      <p:pic>
        <p:nvPicPr>
          <p:cNvPr id="7" name="Picture 6">
            <a:extLst>
              <a:ext uri="{FF2B5EF4-FFF2-40B4-BE49-F238E27FC236}">
                <a16:creationId xmlns:a16="http://schemas.microsoft.com/office/drawing/2014/main" id="{C860C4B2-6137-D948-9403-5A742964DC6E}"/>
              </a:ext>
            </a:extLst>
          </p:cNvPr>
          <p:cNvPicPr>
            <a:picLocks noChangeAspect="1"/>
          </p:cNvPicPr>
          <p:nvPr userDrawn="1"/>
        </p:nvPicPr>
        <p:blipFill>
          <a:blip r:embed="rId2"/>
          <a:stretch>
            <a:fillRect/>
          </a:stretch>
        </p:blipFill>
        <p:spPr>
          <a:xfrm>
            <a:off x="408494" y="364935"/>
            <a:ext cx="313724" cy="395293"/>
          </a:xfrm>
          <a:prstGeom prst="rect">
            <a:avLst/>
          </a:prstGeom>
        </p:spPr>
      </p:pic>
      <p:sp>
        <p:nvSpPr>
          <p:cNvPr id="11" name="Picture Placeholder 2">
            <a:extLst>
              <a:ext uri="{FF2B5EF4-FFF2-40B4-BE49-F238E27FC236}">
                <a16:creationId xmlns:a16="http://schemas.microsoft.com/office/drawing/2014/main" id="{1D900395-3D89-8D47-9C09-3633E196C032}"/>
              </a:ext>
            </a:extLst>
          </p:cNvPr>
          <p:cNvSpPr>
            <a:spLocks noGrp="1"/>
          </p:cNvSpPr>
          <p:nvPr>
            <p:ph type="pic" idx="1"/>
          </p:nvPr>
        </p:nvSpPr>
        <p:spPr>
          <a:xfrm>
            <a:off x="-2" y="1125162"/>
            <a:ext cx="6096001" cy="459754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LT" dirty="0"/>
          </a:p>
        </p:txBody>
      </p:sp>
      <p:sp>
        <p:nvSpPr>
          <p:cNvPr id="6" name="Text Placeholder 3">
            <a:extLst>
              <a:ext uri="{FF2B5EF4-FFF2-40B4-BE49-F238E27FC236}">
                <a16:creationId xmlns:a16="http://schemas.microsoft.com/office/drawing/2014/main" id="{0E70547C-4E63-C04C-A6A0-08784AE3EF84}"/>
              </a:ext>
            </a:extLst>
          </p:cNvPr>
          <p:cNvSpPr>
            <a:spLocks noGrp="1"/>
          </p:cNvSpPr>
          <p:nvPr>
            <p:ph type="body" sz="half" idx="2" hasCustomPrompt="1"/>
          </p:nvPr>
        </p:nvSpPr>
        <p:spPr>
          <a:xfrm>
            <a:off x="7062851" y="3689935"/>
            <a:ext cx="4124203" cy="2533453"/>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In </a:t>
            </a:r>
            <a:r>
              <a:rPr lang="en-GB" dirty="0" err="1"/>
              <a:t>mauris</a:t>
            </a:r>
            <a:r>
              <a:rPr lang="en-GB" dirty="0"/>
              <a:t> </a:t>
            </a:r>
            <a:r>
              <a:rPr lang="en-GB" dirty="0" err="1"/>
              <a:t>nunc</a:t>
            </a:r>
            <a:r>
              <a:rPr lang="en-GB" dirty="0"/>
              <a:t>, </a:t>
            </a:r>
            <a:r>
              <a:rPr lang="en-GB" dirty="0" err="1"/>
              <a:t>scelerisque</a:t>
            </a:r>
            <a:r>
              <a:rPr lang="en-GB" dirty="0"/>
              <a:t> non </a:t>
            </a:r>
            <a:r>
              <a:rPr lang="en-GB" dirty="0" err="1"/>
              <a:t>massa</a:t>
            </a:r>
            <a:r>
              <a:rPr lang="en-GB" dirty="0"/>
              <a:t> </a:t>
            </a:r>
            <a:r>
              <a:rPr lang="en-GB" dirty="0" err="1"/>
              <a:t>quis</a:t>
            </a:r>
            <a:r>
              <a:rPr lang="en-GB" dirty="0"/>
              <a:t>, </a:t>
            </a:r>
            <a:r>
              <a:rPr lang="en-GB" dirty="0" err="1"/>
              <a:t>bibendum</a:t>
            </a:r>
            <a:r>
              <a:rPr lang="en-GB" dirty="0"/>
              <a:t> </a:t>
            </a:r>
            <a:r>
              <a:rPr lang="en-GB" dirty="0" err="1"/>
              <a:t>suscipit</a:t>
            </a:r>
            <a:r>
              <a:rPr lang="en-GB" dirty="0"/>
              <a:t> </a:t>
            </a:r>
            <a:r>
              <a:rPr lang="en-GB" dirty="0" err="1"/>
              <a:t>risus</a:t>
            </a:r>
            <a:r>
              <a:rPr lang="en-GB" dirty="0"/>
              <a:t>.</a:t>
            </a:r>
          </a:p>
          <a:p>
            <a:pPr lvl="0"/>
            <a:r>
              <a:rPr lang="en-GB" dirty="0" err="1"/>
              <a:t>Pellentesque</a:t>
            </a:r>
            <a:r>
              <a:rPr lang="en-GB" dirty="0"/>
              <a:t> habitant </a:t>
            </a:r>
            <a:r>
              <a:rPr lang="en-GB" dirty="0" err="1"/>
              <a:t>morbi</a:t>
            </a:r>
            <a:r>
              <a:rPr lang="en-GB" dirty="0"/>
              <a:t> </a:t>
            </a:r>
            <a:r>
              <a:rPr lang="en-GB" dirty="0" err="1"/>
              <a:t>tristique</a:t>
            </a:r>
            <a:r>
              <a:rPr lang="en-GB" dirty="0"/>
              <a:t> </a:t>
            </a:r>
            <a:r>
              <a:rPr lang="en-GB" dirty="0" err="1"/>
              <a:t>senectus</a:t>
            </a:r>
            <a:r>
              <a:rPr lang="en-GB" dirty="0"/>
              <a:t> et </a:t>
            </a:r>
            <a:r>
              <a:rPr lang="en-GB" dirty="0" err="1"/>
              <a:t>netus</a:t>
            </a:r>
            <a:r>
              <a:rPr lang="en-GB" dirty="0"/>
              <a:t> et </a:t>
            </a:r>
            <a:r>
              <a:rPr lang="en-GB" dirty="0" err="1"/>
              <a:t>malesuada</a:t>
            </a:r>
            <a:r>
              <a:rPr lang="en-GB" dirty="0"/>
              <a:t> fames ac </a:t>
            </a:r>
            <a:r>
              <a:rPr lang="en-GB" dirty="0" err="1"/>
              <a:t>turpis</a:t>
            </a:r>
            <a:r>
              <a:rPr lang="en-GB" dirty="0"/>
              <a:t> </a:t>
            </a:r>
            <a:r>
              <a:rPr lang="en-GB" dirty="0" err="1"/>
              <a:t>egestas</a:t>
            </a:r>
            <a:r>
              <a:rPr lang="en-GB" dirty="0"/>
              <a:t> </a:t>
            </a:r>
            <a:r>
              <a:rPr lang="en-GB" dirty="0" err="1"/>
              <a:t>pretium</a:t>
            </a:r>
            <a:r>
              <a:rPr lang="en-GB" dirty="0"/>
              <a:t> </a:t>
            </a:r>
            <a:r>
              <a:rPr lang="en-GB" dirty="0" err="1"/>
              <a:t>blandit</a:t>
            </a:r>
            <a:r>
              <a:rPr lang="en-GB" dirty="0"/>
              <a:t>.</a:t>
            </a:r>
          </a:p>
        </p:txBody>
      </p:sp>
    </p:spTree>
    <p:extLst>
      <p:ext uri="{BB962C8B-B14F-4D97-AF65-F5344CB8AC3E}">
        <p14:creationId xmlns:p14="http://schemas.microsoft.com/office/powerpoint/2010/main" val="15181697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with 1 ic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1329872" y="637495"/>
            <a:ext cx="4184189" cy="2791506"/>
          </a:xfrm>
        </p:spPr>
        <p:txBody>
          <a:bodyPr>
            <a:normAutofit/>
          </a:bodyPr>
          <a:lstStyle>
            <a:lvl1pPr>
              <a:lnSpc>
                <a:spcPct val="100000"/>
              </a:lnSpc>
              <a:defRPr sz="3500"/>
            </a:lvl1pPr>
          </a:lstStyle>
          <a:p>
            <a:r>
              <a:rPr lang="en-GB" dirty="0" err="1"/>
              <a:t>Temos</a:t>
            </a:r>
            <a:r>
              <a:rPr lang="en-GB" dirty="0"/>
              <a:t> </a:t>
            </a:r>
            <a:r>
              <a:rPr lang="en-GB" dirty="0" err="1"/>
              <a:t>pavadinimas</a:t>
            </a:r>
            <a:r>
              <a:rPr lang="en-GB" dirty="0"/>
              <a:t> business</a:t>
            </a:r>
            <a:endParaRPr lang="en-LT" dirty="0"/>
          </a:p>
        </p:txBody>
      </p:sp>
      <p:pic>
        <p:nvPicPr>
          <p:cNvPr id="7" name="Picture 6">
            <a:extLst>
              <a:ext uri="{FF2B5EF4-FFF2-40B4-BE49-F238E27FC236}">
                <a16:creationId xmlns:a16="http://schemas.microsoft.com/office/drawing/2014/main" id="{C860C4B2-6137-D948-9403-5A742964DC6E}"/>
              </a:ext>
            </a:extLst>
          </p:cNvPr>
          <p:cNvPicPr>
            <a:picLocks noChangeAspect="1"/>
          </p:cNvPicPr>
          <p:nvPr userDrawn="1"/>
        </p:nvPicPr>
        <p:blipFill>
          <a:blip r:embed="rId2"/>
          <a:stretch>
            <a:fillRect/>
          </a:stretch>
        </p:blipFill>
        <p:spPr>
          <a:xfrm>
            <a:off x="408494" y="364935"/>
            <a:ext cx="313724" cy="395293"/>
          </a:xfrm>
          <a:prstGeom prst="rect">
            <a:avLst/>
          </a:prstGeom>
        </p:spPr>
      </p:pic>
      <p:sp>
        <p:nvSpPr>
          <p:cNvPr id="8" name="Rectangle 7">
            <a:extLst>
              <a:ext uri="{FF2B5EF4-FFF2-40B4-BE49-F238E27FC236}">
                <a16:creationId xmlns:a16="http://schemas.microsoft.com/office/drawing/2014/main" id="{D8CF0C59-B147-EF4C-880A-4931CF58A0DB}"/>
              </a:ext>
            </a:extLst>
          </p:cNvPr>
          <p:cNvSpPr/>
          <p:nvPr userDrawn="1"/>
        </p:nvSpPr>
        <p:spPr>
          <a:xfrm>
            <a:off x="6677941" y="0"/>
            <a:ext cx="5514060" cy="6858000"/>
          </a:xfrm>
          <a:prstGeom prst="rect">
            <a:avLst/>
          </a:prstGeom>
          <a:solidFill>
            <a:srgbClr val="3027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T"/>
          </a:p>
        </p:txBody>
      </p:sp>
      <p:sp>
        <p:nvSpPr>
          <p:cNvPr id="10" name="Text Placeholder 3">
            <a:extLst>
              <a:ext uri="{FF2B5EF4-FFF2-40B4-BE49-F238E27FC236}">
                <a16:creationId xmlns:a16="http://schemas.microsoft.com/office/drawing/2014/main" id="{C7124E3A-97A3-8944-B35B-874803A7F9F5}"/>
              </a:ext>
            </a:extLst>
          </p:cNvPr>
          <p:cNvSpPr>
            <a:spLocks noGrp="1"/>
          </p:cNvSpPr>
          <p:nvPr>
            <p:ph type="body" sz="half" idx="10" hasCustomPrompt="1"/>
          </p:nvPr>
        </p:nvSpPr>
        <p:spPr>
          <a:xfrm>
            <a:off x="1329872" y="3381183"/>
            <a:ext cx="3539093" cy="2533453"/>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In </a:t>
            </a:r>
            <a:r>
              <a:rPr lang="en-GB" dirty="0" err="1"/>
              <a:t>mauris</a:t>
            </a:r>
            <a:r>
              <a:rPr lang="en-GB" dirty="0"/>
              <a:t> </a:t>
            </a:r>
            <a:r>
              <a:rPr lang="en-GB" dirty="0" err="1"/>
              <a:t>nunc</a:t>
            </a:r>
            <a:r>
              <a:rPr lang="en-GB" dirty="0"/>
              <a:t>, </a:t>
            </a:r>
            <a:r>
              <a:rPr lang="en-GB" dirty="0" err="1"/>
              <a:t>scelerisque</a:t>
            </a:r>
            <a:r>
              <a:rPr lang="en-GB" dirty="0"/>
              <a:t> non </a:t>
            </a:r>
            <a:r>
              <a:rPr lang="en-GB" dirty="0" err="1"/>
              <a:t>massa</a:t>
            </a:r>
            <a:r>
              <a:rPr lang="en-GB" dirty="0"/>
              <a:t> </a:t>
            </a:r>
            <a:r>
              <a:rPr lang="en-GB" dirty="0" err="1"/>
              <a:t>quis</a:t>
            </a:r>
            <a:r>
              <a:rPr lang="en-GB" dirty="0"/>
              <a:t>, </a:t>
            </a:r>
            <a:r>
              <a:rPr lang="en-GB" dirty="0" err="1"/>
              <a:t>bibendum</a:t>
            </a:r>
            <a:r>
              <a:rPr lang="en-GB" dirty="0"/>
              <a:t> </a:t>
            </a:r>
            <a:r>
              <a:rPr lang="en-GB" dirty="0" err="1"/>
              <a:t>suscipit</a:t>
            </a:r>
            <a:r>
              <a:rPr lang="en-GB" dirty="0"/>
              <a:t> </a:t>
            </a:r>
            <a:r>
              <a:rPr lang="en-GB" dirty="0" err="1"/>
              <a:t>risus</a:t>
            </a:r>
            <a:r>
              <a:rPr lang="en-GB" dirty="0"/>
              <a:t>. </a:t>
            </a:r>
            <a:r>
              <a:rPr lang="en-GB" dirty="0" err="1"/>
              <a:t>Pellentesque</a:t>
            </a:r>
            <a:r>
              <a:rPr lang="en-GB" dirty="0"/>
              <a:t> habitant </a:t>
            </a:r>
            <a:r>
              <a:rPr lang="en-GB" dirty="0" err="1"/>
              <a:t>morbi</a:t>
            </a:r>
            <a:r>
              <a:rPr lang="en-GB" dirty="0"/>
              <a:t> </a:t>
            </a:r>
            <a:r>
              <a:rPr lang="en-GB" dirty="0" err="1"/>
              <a:t>tristique</a:t>
            </a:r>
            <a:r>
              <a:rPr lang="en-GB" dirty="0"/>
              <a:t> </a:t>
            </a:r>
            <a:r>
              <a:rPr lang="en-GB" dirty="0" err="1"/>
              <a:t>senectus</a:t>
            </a:r>
            <a:r>
              <a:rPr lang="en-GB" dirty="0"/>
              <a:t> et </a:t>
            </a:r>
            <a:r>
              <a:rPr lang="en-GB" dirty="0" err="1"/>
              <a:t>netus</a:t>
            </a:r>
            <a:r>
              <a:rPr lang="en-GB" dirty="0"/>
              <a:t> et </a:t>
            </a:r>
            <a:r>
              <a:rPr lang="en-GB" dirty="0" err="1"/>
              <a:t>malesuada</a:t>
            </a:r>
            <a:r>
              <a:rPr lang="en-GB" dirty="0"/>
              <a:t> fames ac </a:t>
            </a:r>
            <a:r>
              <a:rPr lang="en-GB" dirty="0" err="1"/>
              <a:t>turpis</a:t>
            </a:r>
            <a:r>
              <a:rPr lang="en-GB" dirty="0"/>
              <a:t> </a:t>
            </a:r>
            <a:r>
              <a:rPr lang="en-GB" dirty="0" err="1"/>
              <a:t>egestas</a:t>
            </a:r>
            <a:r>
              <a:rPr lang="en-GB" dirty="0"/>
              <a:t> </a:t>
            </a:r>
            <a:r>
              <a:rPr lang="en-GB" dirty="0" err="1"/>
              <a:t>pretium</a:t>
            </a:r>
            <a:r>
              <a:rPr lang="en-GB" dirty="0"/>
              <a:t> </a:t>
            </a:r>
            <a:r>
              <a:rPr lang="en-GB" dirty="0" err="1"/>
              <a:t>blandit</a:t>
            </a:r>
            <a:r>
              <a:rPr lang="en-GB" dirty="0"/>
              <a:t>.</a:t>
            </a:r>
          </a:p>
        </p:txBody>
      </p:sp>
    </p:spTree>
    <p:extLst>
      <p:ext uri="{BB962C8B-B14F-4D97-AF65-F5344CB8AC3E}">
        <p14:creationId xmlns:p14="http://schemas.microsoft.com/office/powerpoint/2010/main" val="31343362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more icon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1329872" y="637495"/>
            <a:ext cx="4184189" cy="2791506"/>
          </a:xfrm>
        </p:spPr>
        <p:txBody>
          <a:bodyPr>
            <a:normAutofit/>
          </a:bodyPr>
          <a:lstStyle>
            <a:lvl1pPr>
              <a:lnSpc>
                <a:spcPct val="100000"/>
              </a:lnSpc>
              <a:defRPr sz="3500"/>
            </a:lvl1pPr>
          </a:lstStyle>
          <a:p>
            <a:r>
              <a:rPr lang="en-GB" dirty="0" err="1"/>
              <a:t>Temos</a:t>
            </a:r>
            <a:r>
              <a:rPr lang="en-GB" dirty="0"/>
              <a:t> </a:t>
            </a:r>
            <a:r>
              <a:rPr lang="en-GB" dirty="0" err="1"/>
              <a:t>pavadinimas</a:t>
            </a:r>
            <a:r>
              <a:rPr lang="en-GB" dirty="0"/>
              <a:t> business</a:t>
            </a:r>
            <a:endParaRPr lang="en-LT" dirty="0"/>
          </a:p>
        </p:txBody>
      </p:sp>
      <p:pic>
        <p:nvPicPr>
          <p:cNvPr id="7" name="Picture 6">
            <a:extLst>
              <a:ext uri="{FF2B5EF4-FFF2-40B4-BE49-F238E27FC236}">
                <a16:creationId xmlns:a16="http://schemas.microsoft.com/office/drawing/2014/main" id="{C860C4B2-6137-D948-9403-5A742964DC6E}"/>
              </a:ext>
            </a:extLst>
          </p:cNvPr>
          <p:cNvPicPr>
            <a:picLocks noChangeAspect="1"/>
          </p:cNvPicPr>
          <p:nvPr userDrawn="1"/>
        </p:nvPicPr>
        <p:blipFill>
          <a:blip r:embed="rId2"/>
          <a:stretch>
            <a:fillRect/>
          </a:stretch>
        </p:blipFill>
        <p:spPr>
          <a:xfrm>
            <a:off x="408494" y="364935"/>
            <a:ext cx="313724" cy="395293"/>
          </a:xfrm>
          <a:prstGeom prst="rect">
            <a:avLst/>
          </a:prstGeom>
        </p:spPr>
      </p:pic>
      <p:sp>
        <p:nvSpPr>
          <p:cNvPr id="10" name="Text Placeholder 3">
            <a:extLst>
              <a:ext uri="{FF2B5EF4-FFF2-40B4-BE49-F238E27FC236}">
                <a16:creationId xmlns:a16="http://schemas.microsoft.com/office/drawing/2014/main" id="{C7124E3A-97A3-8944-B35B-874803A7F9F5}"/>
              </a:ext>
            </a:extLst>
          </p:cNvPr>
          <p:cNvSpPr>
            <a:spLocks noGrp="1"/>
          </p:cNvSpPr>
          <p:nvPr>
            <p:ph type="body" sz="half" idx="10" hasCustomPrompt="1"/>
          </p:nvPr>
        </p:nvSpPr>
        <p:spPr>
          <a:xfrm>
            <a:off x="1329872" y="3687052"/>
            <a:ext cx="4053786" cy="2533453"/>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In </a:t>
            </a:r>
            <a:r>
              <a:rPr lang="en-GB" dirty="0" err="1"/>
              <a:t>mauris</a:t>
            </a:r>
            <a:r>
              <a:rPr lang="en-GB" dirty="0"/>
              <a:t> </a:t>
            </a:r>
            <a:r>
              <a:rPr lang="en-GB" dirty="0" err="1"/>
              <a:t>nunc</a:t>
            </a:r>
            <a:r>
              <a:rPr lang="en-GB" dirty="0"/>
              <a:t>, </a:t>
            </a:r>
            <a:r>
              <a:rPr lang="en-GB" dirty="0" err="1"/>
              <a:t>scelerisque</a:t>
            </a:r>
            <a:r>
              <a:rPr lang="en-GB" dirty="0"/>
              <a:t> non </a:t>
            </a:r>
            <a:r>
              <a:rPr lang="en-GB" dirty="0" err="1"/>
              <a:t>massa</a:t>
            </a:r>
            <a:r>
              <a:rPr lang="en-GB" dirty="0"/>
              <a:t> </a:t>
            </a:r>
            <a:r>
              <a:rPr lang="en-GB" dirty="0" err="1"/>
              <a:t>quis</a:t>
            </a:r>
            <a:r>
              <a:rPr lang="en-GB" dirty="0"/>
              <a:t>, </a:t>
            </a:r>
            <a:r>
              <a:rPr lang="en-GB" dirty="0" err="1"/>
              <a:t>bibendum</a:t>
            </a:r>
            <a:r>
              <a:rPr lang="en-GB" dirty="0"/>
              <a:t> </a:t>
            </a:r>
            <a:r>
              <a:rPr lang="en-GB" dirty="0" err="1"/>
              <a:t>suscipit</a:t>
            </a:r>
            <a:r>
              <a:rPr lang="en-GB" dirty="0"/>
              <a:t> </a:t>
            </a:r>
            <a:r>
              <a:rPr lang="en-GB" dirty="0" err="1"/>
              <a:t>risus</a:t>
            </a:r>
            <a:r>
              <a:rPr lang="en-GB" dirty="0"/>
              <a:t>.</a:t>
            </a:r>
          </a:p>
          <a:p>
            <a:pPr lvl="0"/>
            <a:r>
              <a:rPr lang="en-GB" dirty="0" err="1"/>
              <a:t>Pellentesque</a:t>
            </a:r>
            <a:r>
              <a:rPr lang="en-GB" dirty="0"/>
              <a:t> habitant </a:t>
            </a:r>
            <a:r>
              <a:rPr lang="en-GB" dirty="0" err="1"/>
              <a:t>morbi</a:t>
            </a:r>
            <a:r>
              <a:rPr lang="en-GB" dirty="0"/>
              <a:t> </a:t>
            </a:r>
            <a:r>
              <a:rPr lang="en-GB" dirty="0" err="1"/>
              <a:t>tristique</a:t>
            </a:r>
            <a:r>
              <a:rPr lang="en-GB" dirty="0"/>
              <a:t> </a:t>
            </a:r>
            <a:r>
              <a:rPr lang="en-GB" dirty="0" err="1"/>
              <a:t>senectus</a:t>
            </a:r>
            <a:r>
              <a:rPr lang="en-GB" dirty="0"/>
              <a:t> et </a:t>
            </a:r>
            <a:r>
              <a:rPr lang="en-GB" dirty="0" err="1"/>
              <a:t>netus</a:t>
            </a:r>
            <a:r>
              <a:rPr lang="en-GB" dirty="0"/>
              <a:t> et </a:t>
            </a:r>
            <a:r>
              <a:rPr lang="en-GB" dirty="0" err="1"/>
              <a:t>malesuada</a:t>
            </a:r>
            <a:r>
              <a:rPr lang="en-GB" dirty="0"/>
              <a:t> fames ac </a:t>
            </a:r>
            <a:r>
              <a:rPr lang="en-GB" dirty="0" err="1"/>
              <a:t>turpis</a:t>
            </a:r>
            <a:r>
              <a:rPr lang="en-GB" dirty="0"/>
              <a:t> </a:t>
            </a:r>
            <a:r>
              <a:rPr lang="en-GB" dirty="0" err="1"/>
              <a:t>egestas</a:t>
            </a:r>
            <a:r>
              <a:rPr lang="en-GB" dirty="0"/>
              <a:t> </a:t>
            </a:r>
            <a:r>
              <a:rPr lang="en-GB" dirty="0" err="1"/>
              <a:t>pretium</a:t>
            </a:r>
            <a:r>
              <a:rPr lang="en-GB" dirty="0"/>
              <a:t> </a:t>
            </a:r>
            <a:r>
              <a:rPr lang="en-GB" dirty="0" err="1"/>
              <a:t>blandit</a:t>
            </a:r>
            <a:r>
              <a:rPr lang="en-GB" dirty="0"/>
              <a:t>.</a:t>
            </a:r>
          </a:p>
        </p:txBody>
      </p:sp>
      <p:sp>
        <p:nvSpPr>
          <p:cNvPr id="9" name="Text Placeholder 3">
            <a:extLst>
              <a:ext uri="{FF2B5EF4-FFF2-40B4-BE49-F238E27FC236}">
                <a16:creationId xmlns:a16="http://schemas.microsoft.com/office/drawing/2014/main" id="{EA07DEDC-0B2B-2D41-89F9-07D962351078}"/>
              </a:ext>
            </a:extLst>
          </p:cNvPr>
          <p:cNvSpPr>
            <a:spLocks noGrp="1"/>
          </p:cNvSpPr>
          <p:nvPr>
            <p:ph type="body" sz="half" idx="11" hasCustomPrompt="1"/>
          </p:nvPr>
        </p:nvSpPr>
        <p:spPr>
          <a:xfrm>
            <a:off x="6121715" y="3534452"/>
            <a:ext cx="1892836" cy="723567"/>
          </a:xfrm>
        </p:spPr>
        <p:txBody>
          <a:bodyPr>
            <a:normAutofit/>
          </a:bodyPr>
          <a:lstStyle>
            <a:lvl1pPr marL="0" indent="0" algn="ctr">
              <a:lnSpc>
                <a:spcPts val="114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endParaRPr lang="en-GB" dirty="0"/>
          </a:p>
          <a:p>
            <a:pPr lvl="0"/>
            <a:r>
              <a:rPr lang="en-GB" dirty="0"/>
              <a:t>ipsum</a:t>
            </a:r>
          </a:p>
        </p:txBody>
      </p:sp>
      <p:sp>
        <p:nvSpPr>
          <p:cNvPr id="12" name="Text Placeholder 3">
            <a:extLst>
              <a:ext uri="{FF2B5EF4-FFF2-40B4-BE49-F238E27FC236}">
                <a16:creationId xmlns:a16="http://schemas.microsoft.com/office/drawing/2014/main" id="{8B797235-AC31-C74E-82C0-94A1FC49E987}"/>
              </a:ext>
            </a:extLst>
          </p:cNvPr>
          <p:cNvSpPr>
            <a:spLocks noGrp="1"/>
          </p:cNvSpPr>
          <p:nvPr>
            <p:ph type="body" sz="half" idx="12" hasCustomPrompt="1"/>
          </p:nvPr>
        </p:nvSpPr>
        <p:spPr>
          <a:xfrm>
            <a:off x="7913614" y="3534452"/>
            <a:ext cx="1892836" cy="723567"/>
          </a:xfrm>
        </p:spPr>
        <p:txBody>
          <a:bodyPr>
            <a:normAutofit/>
          </a:bodyPr>
          <a:lstStyle>
            <a:lvl1pPr marL="0" indent="0" algn="ctr">
              <a:lnSpc>
                <a:spcPts val="114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endParaRPr lang="en-GB" dirty="0"/>
          </a:p>
          <a:p>
            <a:pPr lvl="0"/>
            <a:r>
              <a:rPr lang="en-GB" dirty="0"/>
              <a:t>ipsum</a:t>
            </a:r>
          </a:p>
        </p:txBody>
      </p:sp>
      <p:sp>
        <p:nvSpPr>
          <p:cNvPr id="14" name="Text Placeholder 3">
            <a:extLst>
              <a:ext uri="{FF2B5EF4-FFF2-40B4-BE49-F238E27FC236}">
                <a16:creationId xmlns:a16="http://schemas.microsoft.com/office/drawing/2014/main" id="{25B6226E-73DE-C642-A2D7-37FBA265AC47}"/>
              </a:ext>
            </a:extLst>
          </p:cNvPr>
          <p:cNvSpPr>
            <a:spLocks noGrp="1"/>
          </p:cNvSpPr>
          <p:nvPr>
            <p:ph type="body" sz="half" idx="13" hasCustomPrompt="1"/>
          </p:nvPr>
        </p:nvSpPr>
        <p:spPr>
          <a:xfrm>
            <a:off x="9705513" y="3534452"/>
            <a:ext cx="1892836" cy="723567"/>
          </a:xfrm>
        </p:spPr>
        <p:txBody>
          <a:bodyPr>
            <a:normAutofit/>
          </a:bodyPr>
          <a:lstStyle>
            <a:lvl1pPr marL="0" indent="0" algn="ctr">
              <a:lnSpc>
                <a:spcPts val="114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endParaRPr lang="en-GB" dirty="0"/>
          </a:p>
          <a:p>
            <a:pPr lvl="0"/>
            <a:r>
              <a:rPr lang="en-GB" dirty="0"/>
              <a:t>ipsum</a:t>
            </a:r>
          </a:p>
        </p:txBody>
      </p:sp>
    </p:spTree>
    <p:extLst>
      <p:ext uri="{BB962C8B-B14F-4D97-AF65-F5344CB8AC3E}">
        <p14:creationId xmlns:p14="http://schemas.microsoft.com/office/powerpoint/2010/main" val="406120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with more icons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1329872" y="637495"/>
            <a:ext cx="4184189" cy="2791506"/>
          </a:xfrm>
        </p:spPr>
        <p:txBody>
          <a:bodyPr>
            <a:normAutofit/>
          </a:bodyPr>
          <a:lstStyle>
            <a:lvl1pPr>
              <a:lnSpc>
                <a:spcPct val="100000"/>
              </a:lnSpc>
              <a:defRPr sz="3500"/>
            </a:lvl1pPr>
          </a:lstStyle>
          <a:p>
            <a:r>
              <a:rPr lang="en-GB" dirty="0" err="1"/>
              <a:t>Temos</a:t>
            </a:r>
            <a:r>
              <a:rPr lang="en-GB" dirty="0"/>
              <a:t> </a:t>
            </a:r>
            <a:r>
              <a:rPr lang="en-GB" dirty="0" err="1"/>
              <a:t>pavadinimas</a:t>
            </a:r>
            <a:r>
              <a:rPr lang="en-GB" dirty="0"/>
              <a:t> business</a:t>
            </a:r>
            <a:endParaRPr lang="en-LT" dirty="0"/>
          </a:p>
        </p:txBody>
      </p:sp>
      <p:pic>
        <p:nvPicPr>
          <p:cNvPr id="7" name="Picture 6">
            <a:extLst>
              <a:ext uri="{FF2B5EF4-FFF2-40B4-BE49-F238E27FC236}">
                <a16:creationId xmlns:a16="http://schemas.microsoft.com/office/drawing/2014/main" id="{C860C4B2-6137-D948-9403-5A742964DC6E}"/>
              </a:ext>
            </a:extLst>
          </p:cNvPr>
          <p:cNvPicPr>
            <a:picLocks noChangeAspect="1"/>
          </p:cNvPicPr>
          <p:nvPr userDrawn="1"/>
        </p:nvPicPr>
        <p:blipFill>
          <a:blip r:embed="rId2"/>
          <a:stretch>
            <a:fillRect/>
          </a:stretch>
        </p:blipFill>
        <p:spPr>
          <a:xfrm>
            <a:off x="408494" y="364935"/>
            <a:ext cx="313724" cy="395293"/>
          </a:xfrm>
          <a:prstGeom prst="rect">
            <a:avLst/>
          </a:prstGeom>
        </p:spPr>
      </p:pic>
      <p:sp>
        <p:nvSpPr>
          <p:cNvPr id="10" name="Text Placeholder 3">
            <a:extLst>
              <a:ext uri="{FF2B5EF4-FFF2-40B4-BE49-F238E27FC236}">
                <a16:creationId xmlns:a16="http://schemas.microsoft.com/office/drawing/2014/main" id="{C7124E3A-97A3-8944-B35B-874803A7F9F5}"/>
              </a:ext>
            </a:extLst>
          </p:cNvPr>
          <p:cNvSpPr>
            <a:spLocks noGrp="1"/>
          </p:cNvSpPr>
          <p:nvPr>
            <p:ph type="body" sz="half" idx="10" hasCustomPrompt="1"/>
          </p:nvPr>
        </p:nvSpPr>
        <p:spPr>
          <a:xfrm>
            <a:off x="1329872" y="3687052"/>
            <a:ext cx="4053786" cy="2533453"/>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In </a:t>
            </a:r>
            <a:r>
              <a:rPr lang="en-GB" dirty="0" err="1"/>
              <a:t>mauris</a:t>
            </a:r>
            <a:r>
              <a:rPr lang="en-GB" dirty="0"/>
              <a:t> </a:t>
            </a:r>
            <a:r>
              <a:rPr lang="en-GB" dirty="0" err="1"/>
              <a:t>nunc</a:t>
            </a:r>
            <a:r>
              <a:rPr lang="en-GB" dirty="0"/>
              <a:t>, </a:t>
            </a:r>
            <a:r>
              <a:rPr lang="en-GB" dirty="0" err="1"/>
              <a:t>scelerisque</a:t>
            </a:r>
            <a:r>
              <a:rPr lang="en-GB" dirty="0"/>
              <a:t> non </a:t>
            </a:r>
            <a:r>
              <a:rPr lang="en-GB" dirty="0" err="1"/>
              <a:t>massa</a:t>
            </a:r>
            <a:r>
              <a:rPr lang="en-GB" dirty="0"/>
              <a:t> </a:t>
            </a:r>
            <a:r>
              <a:rPr lang="en-GB" dirty="0" err="1"/>
              <a:t>quis</a:t>
            </a:r>
            <a:r>
              <a:rPr lang="en-GB" dirty="0"/>
              <a:t>, </a:t>
            </a:r>
            <a:r>
              <a:rPr lang="en-GB" dirty="0" err="1"/>
              <a:t>bibendum</a:t>
            </a:r>
            <a:r>
              <a:rPr lang="en-GB" dirty="0"/>
              <a:t> </a:t>
            </a:r>
            <a:r>
              <a:rPr lang="en-GB" dirty="0" err="1"/>
              <a:t>suscipit</a:t>
            </a:r>
            <a:r>
              <a:rPr lang="en-GB" dirty="0"/>
              <a:t> </a:t>
            </a:r>
            <a:r>
              <a:rPr lang="en-GB" dirty="0" err="1"/>
              <a:t>risus</a:t>
            </a:r>
            <a:r>
              <a:rPr lang="en-GB" dirty="0"/>
              <a:t>.</a:t>
            </a:r>
          </a:p>
          <a:p>
            <a:pPr lvl="0"/>
            <a:r>
              <a:rPr lang="en-GB" dirty="0" err="1"/>
              <a:t>Pellentesque</a:t>
            </a:r>
            <a:r>
              <a:rPr lang="en-GB" dirty="0"/>
              <a:t> habitant </a:t>
            </a:r>
            <a:r>
              <a:rPr lang="en-GB" dirty="0" err="1"/>
              <a:t>morbi</a:t>
            </a:r>
            <a:r>
              <a:rPr lang="en-GB" dirty="0"/>
              <a:t> </a:t>
            </a:r>
            <a:r>
              <a:rPr lang="en-GB" dirty="0" err="1"/>
              <a:t>tristique</a:t>
            </a:r>
            <a:r>
              <a:rPr lang="en-GB" dirty="0"/>
              <a:t> </a:t>
            </a:r>
            <a:r>
              <a:rPr lang="en-GB" dirty="0" err="1"/>
              <a:t>senectus</a:t>
            </a:r>
            <a:r>
              <a:rPr lang="en-GB" dirty="0"/>
              <a:t> et </a:t>
            </a:r>
            <a:r>
              <a:rPr lang="en-GB" dirty="0" err="1"/>
              <a:t>netus</a:t>
            </a:r>
            <a:r>
              <a:rPr lang="en-GB" dirty="0"/>
              <a:t> et </a:t>
            </a:r>
            <a:r>
              <a:rPr lang="en-GB" dirty="0" err="1"/>
              <a:t>malesuada</a:t>
            </a:r>
            <a:r>
              <a:rPr lang="en-GB" dirty="0"/>
              <a:t> fames ac </a:t>
            </a:r>
            <a:r>
              <a:rPr lang="en-GB" dirty="0" err="1"/>
              <a:t>turpis</a:t>
            </a:r>
            <a:r>
              <a:rPr lang="en-GB" dirty="0"/>
              <a:t> </a:t>
            </a:r>
            <a:r>
              <a:rPr lang="en-GB" dirty="0" err="1"/>
              <a:t>egestas</a:t>
            </a:r>
            <a:r>
              <a:rPr lang="en-GB" dirty="0"/>
              <a:t> </a:t>
            </a:r>
            <a:r>
              <a:rPr lang="en-GB" dirty="0" err="1"/>
              <a:t>pretium</a:t>
            </a:r>
            <a:r>
              <a:rPr lang="en-GB" dirty="0"/>
              <a:t> </a:t>
            </a:r>
            <a:r>
              <a:rPr lang="en-GB" dirty="0" err="1"/>
              <a:t>blandit</a:t>
            </a:r>
            <a:r>
              <a:rPr lang="en-GB" dirty="0"/>
              <a:t>.</a:t>
            </a:r>
          </a:p>
        </p:txBody>
      </p:sp>
      <p:sp>
        <p:nvSpPr>
          <p:cNvPr id="9" name="Text Placeholder 3">
            <a:extLst>
              <a:ext uri="{FF2B5EF4-FFF2-40B4-BE49-F238E27FC236}">
                <a16:creationId xmlns:a16="http://schemas.microsoft.com/office/drawing/2014/main" id="{EA07DEDC-0B2B-2D41-89F9-07D962351078}"/>
              </a:ext>
            </a:extLst>
          </p:cNvPr>
          <p:cNvSpPr>
            <a:spLocks noGrp="1"/>
          </p:cNvSpPr>
          <p:nvPr>
            <p:ph type="body" sz="half" idx="11" hasCustomPrompt="1"/>
          </p:nvPr>
        </p:nvSpPr>
        <p:spPr>
          <a:xfrm>
            <a:off x="7724483" y="2630328"/>
            <a:ext cx="3795191" cy="528050"/>
          </a:xfrm>
        </p:spPr>
        <p:txBody>
          <a:bodyPr>
            <a:normAutofit/>
          </a:bodyPr>
          <a:lstStyle>
            <a:lvl1pPr marL="0" indent="0" algn="l">
              <a:lnSpc>
                <a:spcPts val="1140"/>
              </a:lnSpc>
              <a:buNone/>
              <a:defRPr sz="15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a:t>
            </a:r>
          </a:p>
        </p:txBody>
      </p:sp>
      <p:sp>
        <p:nvSpPr>
          <p:cNvPr id="11" name="Text Placeholder 3">
            <a:extLst>
              <a:ext uri="{FF2B5EF4-FFF2-40B4-BE49-F238E27FC236}">
                <a16:creationId xmlns:a16="http://schemas.microsoft.com/office/drawing/2014/main" id="{B6A95EFD-E010-F34A-B233-308064CA9D7E}"/>
              </a:ext>
            </a:extLst>
          </p:cNvPr>
          <p:cNvSpPr>
            <a:spLocks noGrp="1"/>
          </p:cNvSpPr>
          <p:nvPr>
            <p:ph type="body" sz="half" idx="12" hasCustomPrompt="1"/>
          </p:nvPr>
        </p:nvSpPr>
        <p:spPr>
          <a:xfrm>
            <a:off x="7724483" y="3647470"/>
            <a:ext cx="3795191" cy="528050"/>
          </a:xfrm>
        </p:spPr>
        <p:txBody>
          <a:bodyPr>
            <a:normAutofit/>
          </a:bodyPr>
          <a:lstStyle>
            <a:lvl1pPr marL="0" indent="0" algn="l">
              <a:lnSpc>
                <a:spcPts val="1140"/>
              </a:lnSpc>
              <a:buNone/>
              <a:defRPr sz="15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a:t>
            </a:r>
          </a:p>
        </p:txBody>
      </p:sp>
      <p:sp>
        <p:nvSpPr>
          <p:cNvPr id="15" name="Text Placeholder 3">
            <a:extLst>
              <a:ext uri="{FF2B5EF4-FFF2-40B4-BE49-F238E27FC236}">
                <a16:creationId xmlns:a16="http://schemas.microsoft.com/office/drawing/2014/main" id="{A68C9AC0-0832-7C48-A502-43BBA46A1269}"/>
              </a:ext>
            </a:extLst>
          </p:cNvPr>
          <p:cNvSpPr>
            <a:spLocks noGrp="1"/>
          </p:cNvSpPr>
          <p:nvPr>
            <p:ph type="body" sz="half" idx="13" hasCustomPrompt="1"/>
          </p:nvPr>
        </p:nvSpPr>
        <p:spPr>
          <a:xfrm>
            <a:off x="7724483" y="4664612"/>
            <a:ext cx="3795191" cy="528050"/>
          </a:xfrm>
        </p:spPr>
        <p:txBody>
          <a:bodyPr>
            <a:normAutofit/>
          </a:bodyPr>
          <a:lstStyle>
            <a:lvl1pPr marL="0" indent="0" algn="l">
              <a:lnSpc>
                <a:spcPts val="1140"/>
              </a:lnSpc>
              <a:buNone/>
              <a:defRPr sz="15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a:t>
            </a:r>
          </a:p>
        </p:txBody>
      </p:sp>
    </p:spTree>
    <p:extLst>
      <p:ext uri="{BB962C8B-B14F-4D97-AF65-F5344CB8AC3E}">
        <p14:creationId xmlns:p14="http://schemas.microsoft.com/office/powerpoint/2010/main" val="10224304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9562386-6262-E440-9CE5-565BAEEBAF5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dirty="0"/>
              <a:t>Click to edit Master title style</a:t>
            </a:r>
            <a:endParaRPr lang="en-LT" dirty="0"/>
          </a:p>
        </p:txBody>
      </p:sp>
      <p:sp>
        <p:nvSpPr>
          <p:cNvPr id="3" name="Text Placeholder 2">
            <a:extLst>
              <a:ext uri="{FF2B5EF4-FFF2-40B4-BE49-F238E27FC236}">
                <a16:creationId xmlns:a16="http://schemas.microsoft.com/office/drawing/2014/main" id="{0341DD1D-A5D1-FB48-A538-E297E564A05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LT" dirty="0"/>
          </a:p>
        </p:txBody>
      </p:sp>
      <p:sp>
        <p:nvSpPr>
          <p:cNvPr id="4" name="Date Placeholder 3">
            <a:extLst>
              <a:ext uri="{FF2B5EF4-FFF2-40B4-BE49-F238E27FC236}">
                <a16:creationId xmlns:a16="http://schemas.microsoft.com/office/drawing/2014/main" id="{7900D542-9650-7546-897C-755FCA82B7D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02/25</a:t>
            </a:r>
            <a:endParaRPr lang="en-LT"/>
          </a:p>
        </p:txBody>
      </p:sp>
      <p:sp>
        <p:nvSpPr>
          <p:cNvPr id="5" name="Footer Placeholder 4">
            <a:extLst>
              <a:ext uri="{FF2B5EF4-FFF2-40B4-BE49-F238E27FC236}">
                <a16:creationId xmlns:a16="http://schemas.microsoft.com/office/drawing/2014/main" id="{329CAC18-1AEE-9848-A7D6-012C0C3C6EC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LT"/>
          </a:p>
        </p:txBody>
      </p:sp>
      <p:sp>
        <p:nvSpPr>
          <p:cNvPr id="6" name="Slide Number Placeholder 5">
            <a:extLst>
              <a:ext uri="{FF2B5EF4-FFF2-40B4-BE49-F238E27FC236}">
                <a16:creationId xmlns:a16="http://schemas.microsoft.com/office/drawing/2014/main" id="{D73852C8-0043-C749-8726-1D08F377952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315081F-BF14-DE4F-AC4E-3A8AAFFFE81B}" type="slidenum">
              <a:rPr lang="en-LT" smtClean="0"/>
              <a:t>‹#›</a:t>
            </a:fld>
            <a:endParaRPr lang="en-LT"/>
          </a:p>
        </p:txBody>
      </p:sp>
    </p:spTree>
    <p:extLst>
      <p:ext uri="{BB962C8B-B14F-4D97-AF65-F5344CB8AC3E}">
        <p14:creationId xmlns:p14="http://schemas.microsoft.com/office/powerpoint/2010/main" val="2927916736"/>
      </p:ext>
    </p:extLst>
  </p:cSld>
  <p:clrMap bg1="lt1" tx1="dk1" bg2="lt2" tx2="dk2" accent1="accent1" accent2="accent2" accent3="accent3" accent4="accent4" accent5="accent5" accent6="accent6" hlink="hlink" folHlink="folHlink"/>
  <p:sldLayoutIdLst>
    <p:sldLayoutId id="2147483649" r:id="rId1"/>
    <p:sldLayoutId id="2147483667" r:id="rId2"/>
    <p:sldLayoutId id="2147483650"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 id="2147483677" r:id="rId13"/>
    <p:sldLayoutId id="2147483678" r:id="rId14"/>
    <p:sldLayoutId id="2147483679" r:id="rId15"/>
    <p:sldLayoutId id="2147483680" r:id="rId16"/>
    <p:sldLayoutId id="2147483681" r:id="rId17"/>
    <p:sldLayoutId id="2147483682" r:id="rId18"/>
    <p:sldLayoutId id="2147483683" r:id="rId19"/>
    <p:sldLayoutId id="2147483684" r:id="rId20"/>
    <p:sldLayoutId id="2147483685" r:id="rId21"/>
    <p:sldLayoutId id="2147483686" r:id="rId22"/>
    <p:sldLayoutId id="2147483687" r:id="rId23"/>
    <p:sldLayoutId id="2147483688" r:id="rId24"/>
    <p:sldLayoutId id="2147483689" r:id="rId25"/>
    <p:sldLayoutId id="2147483666" r:id="rId26"/>
    <p:sldLayoutId id="2147483690" r:id="rId27"/>
    <p:sldLayoutId id="2147483655" r:id="rId28"/>
  </p:sldLayoutIdLst>
  <p:hf sldNum="0" hdr="0" ftr="0"/>
  <p:txStyles>
    <p:titleStyle>
      <a:lvl1pPr algn="l" defTabSz="914400" rtl="0" eaLnBrk="1" latinLnBrk="0" hangingPunct="1">
        <a:lnSpc>
          <a:spcPct val="90000"/>
        </a:lnSpc>
        <a:spcBef>
          <a:spcPct val="0"/>
        </a:spcBef>
        <a:buNone/>
        <a:defRPr sz="35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8.xml.rels><?xml version="1.0" encoding="UTF-8" standalone="yes"?>
<Relationships xmlns="http://schemas.openxmlformats.org/package/2006/relationships"><Relationship Id="rId3" Type="http://schemas.openxmlformats.org/officeDocument/2006/relationships/hyperlink" Target="https://inovacijuagentura.lt/finansavimo-kvietimai/igudziai-mvi.html?lang=lt" TargetMode="External"/><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12.emf"/><Relationship Id="rId7" Type="http://schemas.openxmlformats.org/officeDocument/2006/relationships/diagramQuickStyle" Target="../diagrams/quickStyle1.xml"/><Relationship Id="rId2" Type="http://schemas.openxmlformats.org/officeDocument/2006/relationships/notesSlide" Target="../notesSlides/notesSlide2.xml"/><Relationship Id="rId1" Type="http://schemas.openxmlformats.org/officeDocument/2006/relationships/slideLayout" Target="../slideLayouts/slideLayout8.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13.emf"/><Relationship Id="rId9" Type="http://schemas.microsoft.com/office/2007/relationships/diagramDrawing" Target="../diagrams/drawing1.xml"/></Relationships>
</file>

<file path=ppt/slides/_rels/slide5.xml.rels><?xml version="1.0" encoding="UTF-8" standalone="yes"?>
<Relationships xmlns="http://schemas.openxmlformats.org/package/2006/relationships"><Relationship Id="rId8" Type="http://schemas.openxmlformats.org/officeDocument/2006/relationships/image" Target="../media/image14.emf"/><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8.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4496B2-C469-654D-8D0A-DDAC68DA26B9}"/>
              </a:ext>
            </a:extLst>
          </p:cNvPr>
          <p:cNvSpPr>
            <a:spLocks noGrp="1"/>
          </p:cNvSpPr>
          <p:nvPr>
            <p:ph type="ctrTitle"/>
          </p:nvPr>
        </p:nvSpPr>
        <p:spPr>
          <a:xfrm>
            <a:off x="333360" y="689269"/>
            <a:ext cx="8971278" cy="1601383"/>
          </a:xfrm>
        </p:spPr>
        <p:txBody>
          <a:bodyPr/>
          <a:lstStyle/>
          <a:p>
            <a:r>
              <a:rPr lang="en-US" dirty="0" err="1"/>
              <a:t>Kvietimo</a:t>
            </a:r>
            <a:r>
              <a:rPr lang="lt-LT" dirty="0"/>
              <a:t> „Įgūdžiai MVĮ“ Nr. 02-035-K projektų sutarčių vykdymas (veiklos ataskaitų mokėjimo prašymų teikimas)</a:t>
            </a:r>
          </a:p>
        </p:txBody>
      </p:sp>
      <p:sp>
        <p:nvSpPr>
          <p:cNvPr id="7" name="TextBox 6">
            <a:extLst>
              <a:ext uri="{FF2B5EF4-FFF2-40B4-BE49-F238E27FC236}">
                <a16:creationId xmlns:a16="http://schemas.microsoft.com/office/drawing/2014/main" id="{C977E9CF-45EE-CFCF-2940-157E3FCF1EA6}"/>
              </a:ext>
            </a:extLst>
          </p:cNvPr>
          <p:cNvSpPr txBox="1"/>
          <p:nvPr/>
        </p:nvSpPr>
        <p:spPr>
          <a:xfrm>
            <a:off x="499813" y="4251691"/>
            <a:ext cx="6099242" cy="584775"/>
          </a:xfrm>
          <a:prstGeom prst="rect">
            <a:avLst/>
          </a:prstGeom>
          <a:noFill/>
        </p:spPr>
        <p:txBody>
          <a:bodyPr wrap="square">
            <a:spAutoFit/>
          </a:bodyPr>
          <a:lstStyle/>
          <a:p>
            <a:r>
              <a:rPr lang="lt-LT" sz="1700" b="1" dirty="0">
                <a:solidFill>
                  <a:schemeClr val="bg1"/>
                </a:solidFill>
                <a:latin typeface="Verdana" panose="020B0604030504040204" pitchFamily="34" charset="0"/>
                <a:ea typeface="Verdana" panose="020B0604030504040204" pitchFamily="34" charset="0"/>
              </a:rPr>
              <a:t>Sandra Gylienė</a:t>
            </a:r>
            <a:endParaRPr lang="en-US" sz="1700" b="1" dirty="0">
              <a:solidFill>
                <a:schemeClr val="bg1"/>
              </a:solidFill>
              <a:latin typeface="Verdana" panose="020B0604030504040204" pitchFamily="34" charset="0"/>
              <a:ea typeface="Verdana" panose="020B0604030504040204" pitchFamily="34" charset="0"/>
            </a:endParaRPr>
          </a:p>
          <a:p>
            <a:r>
              <a:rPr lang="lt-LT" sz="1500" dirty="0">
                <a:solidFill>
                  <a:schemeClr val="bg1"/>
                </a:solidFill>
                <a:latin typeface="Verdana" panose="020B0604030504040204" pitchFamily="34" charset="0"/>
                <a:ea typeface="Verdana" panose="020B0604030504040204" pitchFamily="34" charset="0"/>
              </a:rPr>
              <a:t>Projektų finansų skyriaus srities vadovė </a:t>
            </a:r>
            <a:endParaRPr lang="en-US" sz="1500" dirty="0">
              <a:solidFill>
                <a:schemeClr val="bg1"/>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4758359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8143DC1F-A05C-24C1-7475-798C4707A772}"/>
              </a:ext>
            </a:extLst>
          </p:cNvPr>
          <p:cNvSpPr>
            <a:spLocks noGrp="1"/>
          </p:cNvSpPr>
          <p:nvPr>
            <p:ph type="ctrTitle"/>
          </p:nvPr>
        </p:nvSpPr>
        <p:spPr>
          <a:xfrm>
            <a:off x="754144" y="358014"/>
            <a:ext cx="11029362" cy="1187982"/>
          </a:xfrm>
        </p:spPr>
        <p:txBody>
          <a:bodyPr/>
          <a:lstStyle/>
          <a:p>
            <a:r>
              <a:rPr lang="lt-LT" sz="3600" kern="1200" dirty="0">
                <a:solidFill>
                  <a:schemeClr val="bg1"/>
                </a:solidFill>
                <a:latin typeface="Verdana" panose="020B0604030504040204" pitchFamily="34" charset="0"/>
                <a:ea typeface="Verdana" panose="020B0604030504040204" pitchFamily="34" charset="0"/>
              </a:rPr>
              <a:t>Projektą vykdančio personalo </a:t>
            </a:r>
            <a:br>
              <a:rPr lang="lt-LT" sz="3600" kern="1200" dirty="0">
                <a:solidFill>
                  <a:schemeClr val="bg1"/>
                </a:solidFill>
                <a:latin typeface="Verdana" panose="020B0604030504040204" pitchFamily="34" charset="0"/>
                <a:ea typeface="Verdana" panose="020B0604030504040204" pitchFamily="34" charset="0"/>
              </a:rPr>
            </a:br>
            <a:r>
              <a:rPr lang="lt-LT" sz="3600" kern="1200" dirty="0">
                <a:solidFill>
                  <a:schemeClr val="bg1"/>
                </a:solidFill>
                <a:latin typeface="Verdana" panose="020B0604030504040204" pitchFamily="34" charset="0"/>
                <a:ea typeface="Verdana" panose="020B0604030504040204" pitchFamily="34" charset="0"/>
              </a:rPr>
              <a:t>darbo užmokestis (2)</a:t>
            </a:r>
            <a:endParaRPr lang="lt-LT" dirty="0"/>
          </a:p>
        </p:txBody>
      </p:sp>
      <p:sp>
        <p:nvSpPr>
          <p:cNvPr id="5" name="TextBox 4">
            <a:extLst>
              <a:ext uri="{FF2B5EF4-FFF2-40B4-BE49-F238E27FC236}">
                <a16:creationId xmlns:a16="http://schemas.microsoft.com/office/drawing/2014/main" id="{0EB5AC0A-0C20-192F-BA51-3C9C44CA3B6B}"/>
              </a:ext>
            </a:extLst>
          </p:cNvPr>
          <p:cNvSpPr txBox="1"/>
          <p:nvPr/>
        </p:nvSpPr>
        <p:spPr>
          <a:xfrm>
            <a:off x="754144" y="1938373"/>
            <a:ext cx="11293312" cy="4755148"/>
          </a:xfrm>
          <a:prstGeom prst="rect">
            <a:avLst/>
          </a:prstGeom>
          <a:noFill/>
        </p:spPr>
        <p:txBody>
          <a:bodyPr wrap="square" rtlCol="0">
            <a:spAutoFit/>
          </a:bodyPr>
          <a:lstStyle/>
          <a:p>
            <a:r>
              <a:rPr lang="lt-LT" u="sng" dirty="0">
                <a:solidFill>
                  <a:schemeClr val="bg1"/>
                </a:solidFill>
              </a:rPr>
              <a:t>PAŽYMOS IR PAN.:</a:t>
            </a:r>
          </a:p>
          <a:p>
            <a:pPr marL="342900" lvl="0" indent="-342900">
              <a:buFont typeface="Wingdings" panose="05000000000000000000" pitchFamily="2" charset="2"/>
              <a:buChar char="§"/>
            </a:pPr>
            <a:r>
              <a:rPr lang="lt-LT" dirty="0">
                <a:solidFill>
                  <a:schemeClr val="bg1"/>
                </a:solidFill>
                <a:latin typeface="Verdana" panose="020B0604030504040204" pitchFamily="34" charset="0"/>
                <a:ea typeface="Verdana" panose="020B0604030504040204" pitchFamily="34" charset="0"/>
                <a:cs typeface="Times New Roman" panose="02020603050405020304" pitchFamily="18" charset="0"/>
              </a:rPr>
              <a:t>p</a:t>
            </a:r>
            <a:r>
              <a:rPr lang="lt-LT" sz="1800" dirty="0">
                <a:solidFill>
                  <a:schemeClr val="bg1"/>
                </a:solidFill>
                <a:effectLst/>
                <a:latin typeface="Verdana" panose="020B0604030504040204" pitchFamily="34" charset="0"/>
                <a:ea typeface="Verdana" panose="020B0604030504040204" pitchFamily="34" charset="0"/>
                <a:cs typeface="Times New Roman" panose="02020603050405020304" pitchFamily="18" charset="0"/>
              </a:rPr>
              <a:t>ažyma dėl darbo užmokesčio priskaitymo, išmokėjimo ir priskyrimo projektui, taikant kasmetinių atostogų išmokų fiksuotąsias normas </a:t>
            </a:r>
            <a:r>
              <a:rPr lang="lt-LT" sz="1200" i="1" dirty="0">
                <a:solidFill>
                  <a:schemeClr val="bg1"/>
                </a:solidFill>
                <a:effectLst/>
                <a:latin typeface="Verdana" panose="020B0604030504040204" pitchFamily="34" charset="0"/>
                <a:ea typeface="Verdana" panose="020B0604030504040204" pitchFamily="34" charset="0"/>
                <a:cs typeface="Times New Roman" panose="02020603050405020304" pitchFamily="18" charset="0"/>
              </a:rPr>
              <a:t>(FN-05-01,FN-05-02, FN-05-03,FN-05-04, FN-05-05, FN-05-06, FN-05-07) - teikiama pasirašyta ir Excel formatu</a:t>
            </a:r>
            <a:r>
              <a:rPr lang="lt-LT" sz="1800" dirty="0">
                <a:solidFill>
                  <a:schemeClr val="bg1"/>
                </a:solidFill>
                <a:effectLst/>
                <a:latin typeface="Verdana" panose="020B0604030504040204" pitchFamily="34" charset="0"/>
                <a:ea typeface="Verdana" panose="020B0604030504040204" pitchFamily="34" charset="0"/>
                <a:cs typeface="Times New Roman" panose="02020603050405020304" pitchFamily="18" charset="0"/>
              </a:rPr>
              <a:t>; </a:t>
            </a:r>
          </a:p>
          <a:p>
            <a:pPr marL="342900" lvl="0" indent="-342900">
              <a:buFont typeface="Wingdings" panose="05000000000000000000" pitchFamily="2" charset="2"/>
              <a:buChar char="§"/>
            </a:pPr>
            <a:endParaRPr lang="lt-LT" dirty="0">
              <a:solidFill>
                <a:schemeClr val="bg1"/>
              </a:solidFill>
              <a:latin typeface="Verdana" panose="020B0604030504040204" pitchFamily="34" charset="0"/>
              <a:ea typeface="Verdana" panose="020B0604030504040204" pitchFamily="34" charset="0"/>
            </a:endParaRPr>
          </a:p>
          <a:p>
            <a:pPr marL="342900" lvl="0" indent="-342900">
              <a:buFont typeface="Wingdings" panose="05000000000000000000" pitchFamily="2" charset="2"/>
              <a:buChar char="§"/>
            </a:pPr>
            <a:r>
              <a:rPr lang="lt-LT" dirty="0">
                <a:solidFill>
                  <a:schemeClr val="bg1"/>
                </a:solidFill>
                <a:latin typeface="Verdana" panose="020B0604030504040204" pitchFamily="34" charset="0"/>
                <a:ea typeface="Verdana" panose="020B0604030504040204" pitchFamily="34" charset="0"/>
              </a:rPr>
              <a:t>ligos pašalpų apskaičiavimo pažymos;</a:t>
            </a:r>
          </a:p>
          <a:p>
            <a:pPr marL="342900" lvl="0" indent="-342900">
              <a:buFont typeface="Wingdings" panose="05000000000000000000" pitchFamily="2" charset="2"/>
              <a:buChar char="§"/>
            </a:pPr>
            <a:endParaRPr lang="lt-LT" sz="1200" b="1" dirty="0">
              <a:solidFill>
                <a:schemeClr val="accent6"/>
              </a:solidFill>
              <a:effectLst/>
              <a:highlight>
                <a:srgbClr val="FFFF00"/>
              </a:highlight>
              <a:latin typeface="Verdana" panose="020B0604030504040204" pitchFamily="34" charset="0"/>
              <a:ea typeface="Verdana" panose="020B0604030504040204" pitchFamily="34" charset="0"/>
            </a:endParaRPr>
          </a:p>
          <a:p>
            <a:pPr marL="342900" lvl="0" indent="-342900">
              <a:buFont typeface="Wingdings" panose="05000000000000000000" pitchFamily="2" charset="2"/>
              <a:buChar char="§"/>
            </a:pPr>
            <a:r>
              <a:rPr lang="lt-LT" sz="1800" dirty="0">
                <a:solidFill>
                  <a:schemeClr val="bg1"/>
                </a:solidFill>
                <a:effectLst/>
                <a:latin typeface="Verdana" panose="020B0604030504040204" pitchFamily="34" charset="0"/>
                <a:ea typeface="Verdana" panose="020B0604030504040204" pitchFamily="34" charset="0"/>
              </a:rPr>
              <a:t>darbo užmokesčio priskaitymo žiniaraščiai;</a:t>
            </a:r>
          </a:p>
          <a:p>
            <a:pPr marL="342900" lvl="0" indent="-342900">
              <a:buFont typeface="Wingdings" panose="05000000000000000000" pitchFamily="2" charset="2"/>
              <a:buChar char="§"/>
            </a:pPr>
            <a:endParaRPr lang="lt-LT" sz="1800" dirty="0">
              <a:solidFill>
                <a:schemeClr val="bg1"/>
              </a:solidFill>
              <a:latin typeface="Verdana" panose="020B0604030504040204" pitchFamily="34" charset="0"/>
              <a:ea typeface="Verdana" panose="020B0604030504040204" pitchFamily="34" charset="0"/>
            </a:endParaRPr>
          </a:p>
          <a:p>
            <a:pPr marL="342900" lvl="0" indent="-342900">
              <a:spcAft>
                <a:spcPts val="600"/>
              </a:spcAft>
              <a:buFont typeface="Wingdings" panose="05000000000000000000" pitchFamily="2" charset="2"/>
              <a:buChar char="§"/>
            </a:pPr>
            <a:r>
              <a:rPr lang="lt-LT" sz="1800" dirty="0">
                <a:solidFill>
                  <a:schemeClr val="bg1"/>
                </a:solidFill>
                <a:effectLst/>
                <a:latin typeface="Verdana" panose="020B0604030504040204" pitchFamily="34" charset="0"/>
                <a:ea typeface="Verdana" panose="020B0604030504040204" pitchFamily="34" charset="0"/>
                <a:cs typeface="Times New Roman" panose="02020603050405020304" pitchFamily="18" charset="0"/>
              </a:rPr>
              <a:t>atsakingų asmenų pasirašyti darbo laiko apskaitos žiniaraščiai, kuriuose būtų išskirtas, tiek bendras dirbtas laikas, tiek darbo laikas projekte </a:t>
            </a:r>
            <a:r>
              <a:rPr lang="lt-LT" sz="1200" dirty="0">
                <a:solidFill>
                  <a:schemeClr val="bg1"/>
                </a:solidFill>
                <a:effectLst/>
                <a:latin typeface="Verdana" panose="020B0604030504040204" pitchFamily="34" charset="0"/>
                <a:ea typeface="Verdana" panose="020B0604030504040204" pitchFamily="34" charset="0"/>
                <a:cs typeface="Times New Roman" panose="02020603050405020304" pitchFamily="18" charset="0"/>
              </a:rPr>
              <a:t>(jeigu pagal atitinkamą darbo sutartį atliekami ne tik su projektu susiję darbai);</a:t>
            </a:r>
          </a:p>
          <a:p>
            <a:pPr marL="342900" lvl="0" indent="-342900">
              <a:spcAft>
                <a:spcPts val="600"/>
              </a:spcAft>
              <a:buFont typeface="Wingdings" panose="05000000000000000000" pitchFamily="2" charset="2"/>
              <a:buChar char="§"/>
            </a:pPr>
            <a:endParaRPr lang="lt-LT" sz="1200" dirty="0">
              <a:solidFill>
                <a:schemeClr val="bg1"/>
              </a:solidFill>
              <a:effectLst/>
              <a:latin typeface="Verdana" panose="020B0604030504040204" pitchFamily="34" charset="0"/>
              <a:ea typeface="Verdana" panose="020B0604030504040204" pitchFamily="34" charset="0"/>
              <a:cs typeface="Times New Roman" panose="02020603050405020304" pitchFamily="18" charset="0"/>
            </a:endParaRPr>
          </a:p>
          <a:p>
            <a:pPr marL="342900" indent="-342900">
              <a:spcAft>
                <a:spcPts val="600"/>
              </a:spcAft>
              <a:buFont typeface="Wingdings" panose="05000000000000000000" pitchFamily="2" charset="2"/>
              <a:buChar char="§"/>
            </a:pPr>
            <a:r>
              <a:rPr lang="lt-LT" dirty="0">
                <a:solidFill>
                  <a:schemeClr val="bg1"/>
                </a:solidFill>
                <a:latin typeface="Verdana" panose="020B0604030504040204" pitchFamily="34" charset="0"/>
                <a:ea typeface="Verdana" panose="020B0604030504040204" pitchFamily="34" charset="0"/>
                <a:cs typeface="Times New Roman" panose="02020603050405020304" pitchFamily="18" charset="0"/>
              </a:rPr>
              <a:t>deklaruojant MB narių darbo užmokesčio išlaidas gali būti teikiami lygiaverčiai įrodomieji dokumentai (aktai/sąskaitos), kuriuose nurodomas per mėnesį dirbtų valandų/dienų skaičius, darbo užmokesčio pažyma, kiti darbą projekte pagrindžiantys dokumentai;</a:t>
            </a:r>
          </a:p>
          <a:p>
            <a:pPr marL="342900" lvl="0" indent="-342900">
              <a:spcAft>
                <a:spcPts val="600"/>
              </a:spcAft>
              <a:buFont typeface="Symbol" panose="05050102010706020507" pitchFamily="18" charset="2"/>
              <a:buChar char=""/>
            </a:pPr>
            <a:endParaRPr lang="lt-LT" dirty="0">
              <a:solidFill>
                <a:schemeClr val="bg1"/>
              </a:solidFill>
            </a:endParaRPr>
          </a:p>
        </p:txBody>
      </p:sp>
    </p:spTree>
    <p:extLst>
      <p:ext uri="{BB962C8B-B14F-4D97-AF65-F5344CB8AC3E}">
        <p14:creationId xmlns:p14="http://schemas.microsoft.com/office/powerpoint/2010/main" val="30970276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8143DC1F-A05C-24C1-7475-798C4707A772}"/>
              </a:ext>
            </a:extLst>
          </p:cNvPr>
          <p:cNvSpPr>
            <a:spLocks noGrp="1"/>
          </p:cNvSpPr>
          <p:nvPr>
            <p:ph type="ctrTitle"/>
          </p:nvPr>
        </p:nvSpPr>
        <p:spPr>
          <a:xfrm>
            <a:off x="754144" y="358014"/>
            <a:ext cx="11029362" cy="1187982"/>
          </a:xfrm>
        </p:spPr>
        <p:txBody>
          <a:bodyPr/>
          <a:lstStyle/>
          <a:p>
            <a:r>
              <a:rPr lang="lt-LT" sz="3600" kern="1200" dirty="0">
                <a:solidFill>
                  <a:schemeClr val="bg1"/>
                </a:solidFill>
                <a:latin typeface="Verdana" panose="020B0604030504040204" pitchFamily="34" charset="0"/>
                <a:ea typeface="Verdana" panose="020B0604030504040204" pitchFamily="34" charset="0"/>
              </a:rPr>
              <a:t>Projektą vykdančio personalo </a:t>
            </a:r>
            <a:br>
              <a:rPr lang="lt-LT" sz="3600" kern="1200" dirty="0">
                <a:solidFill>
                  <a:schemeClr val="bg1"/>
                </a:solidFill>
                <a:latin typeface="Verdana" panose="020B0604030504040204" pitchFamily="34" charset="0"/>
                <a:ea typeface="Verdana" panose="020B0604030504040204" pitchFamily="34" charset="0"/>
              </a:rPr>
            </a:br>
            <a:r>
              <a:rPr lang="lt-LT" sz="3600" kern="1200" dirty="0">
                <a:solidFill>
                  <a:schemeClr val="bg1"/>
                </a:solidFill>
                <a:latin typeface="Verdana" panose="020B0604030504040204" pitchFamily="34" charset="0"/>
                <a:ea typeface="Verdana" panose="020B0604030504040204" pitchFamily="34" charset="0"/>
              </a:rPr>
              <a:t>darbo užmokestis (3)</a:t>
            </a:r>
            <a:endParaRPr lang="lt-LT" dirty="0"/>
          </a:p>
        </p:txBody>
      </p:sp>
      <p:sp>
        <p:nvSpPr>
          <p:cNvPr id="4" name="TextBox 3">
            <a:extLst>
              <a:ext uri="{FF2B5EF4-FFF2-40B4-BE49-F238E27FC236}">
                <a16:creationId xmlns:a16="http://schemas.microsoft.com/office/drawing/2014/main" id="{0CD84331-E2ED-1AD9-B83B-A435C74F368A}"/>
              </a:ext>
            </a:extLst>
          </p:cNvPr>
          <p:cNvSpPr txBox="1"/>
          <p:nvPr/>
        </p:nvSpPr>
        <p:spPr>
          <a:xfrm>
            <a:off x="754144" y="2335020"/>
            <a:ext cx="9653048" cy="2031325"/>
          </a:xfrm>
          <a:prstGeom prst="rect">
            <a:avLst/>
          </a:prstGeom>
          <a:noFill/>
        </p:spPr>
        <p:txBody>
          <a:bodyPr wrap="square" rtlCol="0">
            <a:spAutoFit/>
          </a:bodyPr>
          <a:lstStyle/>
          <a:p>
            <a:pPr lvl="0"/>
            <a:r>
              <a:rPr lang="lt-LT" sz="1800" u="sng" dirty="0">
                <a:solidFill>
                  <a:schemeClr val="bg1"/>
                </a:solidFill>
                <a:effectLst/>
                <a:latin typeface="Verdana" panose="020B0604030504040204" pitchFamily="34" charset="0"/>
                <a:ea typeface="Verdana" panose="020B0604030504040204" pitchFamily="34" charset="0"/>
                <a:cs typeface="Times New Roman" panose="02020603050405020304" pitchFamily="18" charset="0"/>
              </a:rPr>
              <a:t>KITA:</a:t>
            </a:r>
          </a:p>
          <a:p>
            <a:pPr marL="342900" lvl="0" indent="-342900">
              <a:buFont typeface="Wingdings" panose="05000000000000000000" pitchFamily="2" charset="2"/>
              <a:buChar char="§"/>
            </a:pPr>
            <a:r>
              <a:rPr lang="lt-LT" sz="1800" dirty="0">
                <a:solidFill>
                  <a:schemeClr val="bg1"/>
                </a:solidFill>
                <a:effectLst/>
                <a:latin typeface="Verdana" panose="020B0604030504040204" pitchFamily="34" charset="0"/>
                <a:ea typeface="Verdana" panose="020B0604030504040204" pitchFamily="34" charset="0"/>
                <a:cs typeface="Times New Roman" panose="02020603050405020304" pitchFamily="18" charset="0"/>
              </a:rPr>
              <a:t>vidinės tvarkos, kuriomis pagrindžiama, kad priedai/ priemokos ir premijos yra skiriamos darbuotojams (jeigu nėra aiškiai nurodyta darbo sutartyje)</a:t>
            </a:r>
          </a:p>
          <a:p>
            <a:pPr marL="342900" lvl="0" indent="-342900">
              <a:buFont typeface="Wingdings" panose="05000000000000000000" pitchFamily="2" charset="2"/>
              <a:buChar char="§"/>
            </a:pPr>
            <a:endParaRPr lang="lt-LT" sz="1800" dirty="0">
              <a:solidFill>
                <a:schemeClr val="bg1"/>
              </a:solidFill>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buFont typeface="Wingdings" panose="05000000000000000000" pitchFamily="2" charset="2"/>
              <a:buChar char="§"/>
            </a:pPr>
            <a:r>
              <a:rPr lang="lt-LT" sz="1800" dirty="0">
                <a:solidFill>
                  <a:schemeClr val="bg1"/>
                </a:solidFill>
                <a:effectLst/>
                <a:latin typeface="Verdana" panose="020B0604030504040204" pitchFamily="34" charset="0"/>
                <a:ea typeface="Verdana" panose="020B0604030504040204" pitchFamily="34" charset="0"/>
                <a:cs typeface="Times New Roman" panose="02020603050405020304" pitchFamily="18" charset="0"/>
              </a:rPr>
              <a:t>darbo užmokesčio bei mokesčių (SODRA GPM) apmokėjimo įrodymo dokumentai</a:t>
            </a:r>
          </a:p>
          <a:p>
            <a:pPr marL="342900" lvl="0" indent="-342900">
              <a:buFont typeface="Symbol" panose="05050102010706020507" pitchFamily="18" charset="2"/>
              <a:buChar char=""/>
            </a:pPr>
            <a:endParaRPr lang="lt-LT" dirty="0">
              <a:solidFill>
                <a:schemeClr val="bg1"/>
              </a:solidFill>
            </a:endParaRPr>
          </a:p>
        </p:txBody>
      </p:sp>
    </p:spTree>
    <p:extLst>
      <p:ext uri="{BB962C8B-B14F-4D97-AF65-F5344CB8AC3E}">
        <p14:creationId xmlns:p14="http://schemas.microsoft.com/office/powerpoint/2010/main" val="29367790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AA0836F1-EF5A-FA8A-DE9C-6993E5C69B60}"/>
              </a:ext>
            </a:extLst>
          </p:cNvPr>
          <p:cNvSpPr>
            <a:spLocks noGrp="1"/>
          </p:cNvSpPr>
          <p:nvPr>
            <p:ph type="ctrTitle"/>
          </p:nvPr>
        </p:nvSpPr>
        <p:spPr>
          <a:xfrm>
            <a:off x="982494" y="260210"/>
            <a:ext cx="8620078" cy="1188684"/>
          </a:xfrm>
        </p:spPr>
        <p:txBody>
          <a:bodyPr/>
          <a:lstStyle/>
          <a:p>
            <a:r>
              <a:rPr lang="lt-LT" sz="3600" kern="100" dirty="0">
                <a:cs typeface="Times New Roman" panose="02020603050405020304" pitchFamily="18" charset="0"/>
              </a:rPr>
              <a:t>Projektą vykdančio personalo </a:t>
            </a:r>
            <a:br>
              <a:rPr lang="lt-LT" sz="3600" kern="100" dirty="0">
                <a:cs typeface="Times New Roman" panose="02020603050405020304" pitchFamily="18" charset="0"/>
              </a:rPr>
            </a:br>
            <a:r>
              <a:rPr lang="lt-LT" sz="3600" kern="100" dirty="0">
                <a:cs typeface="Times New Roman" panose="02020603050405020304" pitchFamily="18" charset="0"/>
              </a:rPr>
              <a:t>darbo (projektinės) sutartys</a:t>
            </a:r>
            <a:endParaRPr lang="lt-LT" sz="3600" dirty="0"/>
          </a:p>
        </p:txBody>
      </p:sp>
      <p:sp>
        <p:nvSpPr>
          <p:cNvPr id="3" name="Teksto vietos rezervavimo ženklas 2">
            <a:extLst>
              <a:ext uri="{FF2B5EF4-FFF2-40B4-BE49-F238E27FC236}">
                <a16:creationId xmlns:a16="http://schemas.microsoft.com/office/drawing/2014/main" id="{5179A845-EE65-E108-2FDE-B61480C18FC6}"/>
              </a:ext>
            </a:extLst>
          </p:cNvPr>
          <p:cNvSpPr>
            <a:spLocks noGrp="1"/>
          </p:cNvSpPr>
          <p:nvPr>
            <p:ph type="body" sz="half" idx="10"/>
          </p:nvPr>
        </p:nvSpPr>
        <p:spPr>
          <a:xfrm>
            <a:off x="428018" y="1796201"/>
            <a:ext cx="11651851" cy="1377835"/>
          </a:xfrm>
        </p:spPr>
        <p:txBody>
          <a:bodyPr>
            <a:noAutofit/>
          </a:bodyPr>
          <a:lstStyle/>
          <a:p>
            <a:pPr marL="342900" indent="-342900">
              <a:lnSpc>
                <a:spcPct val="100000"/>
              </a:lnSpc>
              <a:buFont typeface="Wingdings" panose="05000000000000000000" pitchFamily="2" charset="2"/>
              <a:buChar char="§"/>
            </a:pPr>
            <a:r>
              <a:rPr lang="lt-LT" sz="1900" dirty="0"/>
              <a:t>Atskira darbo sutartis (dėl papildomo darbo) toje pačioje darbovietėje su darbuotoju nesudaroma, kai šalia pagrindinių pareigų sulygstama dėl papildomų pareigų ar papildomos darbo funkcijos atlikimo toje pačioje darbovietėje</a:t>
            </a:r>
          </a:p>
        </p:txBody>
      </p:sp>
      <p:sp>
        <p:nvSpPr>
          <p:cNvPr id="4" name="Teksto vietos rezervavimo ženklas 3">
            <a:extLst>
              <a:ext uri="{FF2B5EF4-FFF2-40B4-BE49-F238E27FC236}">
                <a16:creationId xmlns:a16="http://schemas.microsoft.com/office/drawing/2014/main" id="{137B0B8C-AAFE-18FF-62DF-73FD6DCF3164}"/>
              </a:ext>
            </a:extLst>
          </p:cNvPr>
          <p:cNvSpPr>
            <a:spLocks noGrp="1"/>
          </p:cNvSpPr>
          <p:nvPr>
            <p:ph type="body" sz="half" idx="11"/>
          </p:nvPr>
        </p:nvSpPr>
        <p:spPr>
          <a:xfrm>
            <a:off x="525293" y="2991352"/>
            <a:ext cx="10807430" cy="1444341"/>
          </a:xfrm>
        </p:spPr>
        <p:txBody>
          <a:bodyPr>
            <a:noAutofit/>
          </a:bodyPr>
          <a:lstStyle/>
          <a:p>
            <a:pPr marL="342900" indent="-342900">
              <a:lnSpc>
                <a:spcPct val="100000"/>
              </a:lnSpc>
              <a:buFont typeface="Wingdings" panose="05000000000000000000" pitchFamily="2" charset="2"/>
              <a:buChar char="§"/>
            </a:pPr>
            <a:r>
              <a:rPr lang="lt-LT" sz="1900" dirty="0">
                <a:effectLst/>
                <a:cs typeface="Times New Roman" panose="02020603050405020304" pitchFamily="18" charset="0"/>
              </a:rPr>
              <a:t>Jeigu darbuotojas greta pagrindinių pareigų ar pagrindinio darbo toje pačioje darbovietėje eina papildomas pareigas ar dirba papildomą darbą už papildomą užmokestį, toks susitarimas turi būti išreiškiamas ne sudarant naują darbo sutartį, o aptariant tai galiojančioje darbo sutartyje</a:t>
            </a:r>
            <a:endParaRPr lang="lt-LT" sz="1900" dirty="0"/>
          </a:p>
          <a:p>
            <a:pPr>
              <a:lnSpc>
                <a:spcPct val="100000"/>
              </a:lnSpc>
            </a:pPr>
            <a:endParaRPr lang="lt-LT" sz="1900" dirty="0"/>
          </a:p>
        </p:txBody>
      </p:sp>
      <p:sp>
        <p:nvSpPr>
          <p:cNvPr id="5" name="Teksto vietos rezervavimo ženklas 4">
            <a:extLst>
              <a:ext uri="{FF2B5EF4-FFF2-40B4-BE49-F238E27FC236}">
                <a16:creationId xmlns:a16="http://schemas.microsoft.com/office/drawing/2014/main" id="{1157E5AE-92B6-08A9-D30D-7D4A1ADEB6CD}"/>
              </a:ext>
            </a:extLst>
          </p:cNvPr>
          <p:cNvSpPr>
            <a:spLocks noGrp="1"/>
          </p:cNvSpPr>
          <p:nvPr>
            <p:ph type="body" sz="half" idx="12"/>
          </p:nvPr>
        </p:nvSpPr>
        <p:spPr>
          <a:xfrm>
            <a:off x="525292" y="4462390"/>
            <a:ext cx="10807430" cy="1444341"/>
          </a:xfrm>
        </p:spPr>
        <p:txBody>
          <a:bodyPr>
            <a:noAutofit/>
          </a:bodyPr>
          <a:lstStyle/>
          <a:p>
            <a:pPr marL="457200" indent="-457200">
              <a:lnSpc>
                <a:spcPct val="100000"/>
              </a:lnSpc>
              <a:buFont typeface="Wingdings" panose="05000000000000000000" pitchFamily="2" charset="2"/>
              <a:buChar char="§"/>
            </a:pPr>
            <a:r>
              <a:rPr lang="lt-LT" sz="1900" kern="100" dirty="0">
                <a:effectLst/>
                <a:cs typeface="Times New Roman" panose="02020603050405020304" pitchFamily="18" charset="0"/>
              </a:rPr>
              <a:t>Susitarime dėl papildomo darbo turi būti nurodyta, kuriuo metu bus atliekama papildomo darbo funkcija, jos apimtis darbo valandomis, darbo užmokestis ar priedas ir (ar) priemoka</a:t>
            </a:r>
            <a:endParaRPr lang="lt-LT" sz="1900" dirty="0"/>
          </a:p>
        </p:txBody>
      </p:sp>
      <p:sp>
        <p:nvSpPr>
          <p:cNvPr id="6" name="Teksto vietos rezervavimo ženklas 5">
            <a:extLst>
              <a:ext uri="{FF2B5EF4-FFF2-40B4-BE49-F238E27FC236}">
                <a16:creationId xmlns:a16="http://schemas.microsoft.com/office/drawing/2014/main" id="{53B687D3-DE6C-5B79-8470-AF2386002121}"/>
              </a:ext>
            </a:extLst>
          </p:cNvPr>
          <p:cNvSpPr>
            <a:spLocks noGrp="1"/>
          </p:cNvSpPr>
          <p:nvPr>
            <p:ph type="body" sz="half" idx="13"/>
          </p:nvPr>
        </p:nvSpPr>
        <p:spPr>
          <a:xfrm>
            <a:off x="428018" y="5721905"/>
            <a:ext cx="10904704" cy="691059"/>
          </a:xfrm>
        </p:spPr>
        <p:txBody>
          <a:bodyPr>
            <a:noAutofit/>
          </a:bodyPr>
          <a:lstStyle/>
          <a:p>
            <a:pPr marL="342900" indent="-342900">
              <a:lnSpc>
                <a:spcPct val="100000"/>
              </a:lnSpc>
              <a:buFont typeface="Wingdings" panose="05000000000000000000" pitchFamily="2" charset="2"/>
              <a:buChar char="§"/>
            </a:pPr>
            <a:r>
              <a:rPr lang="lt-LT" sz="1900" kern="100" dirty="0">
                <a:effectLst/>
                <a:cs typeface="Times New Roman" panose="02020603050405020304" pitchFamily="18" charset="0"/>
              </a:rPr>
              <a:t>Vykdant susitarimus dėl papildomo darbo, neturi būti pažeisti LR DK 114 straipsnyje nustatyti maksimaliojo darbo laiko reikalavimai.</a:t>
            </a:r>
            <a:endParaRPr lang="lt-LT" sz="1900" dirty="0"/>
          </a:p>
        </p:txBody>
      </p:sp>
    </p:spTree>
    <p:extLst>
      <p:ext uri="{BB962C8B-B14F-4D97-AF65-F5344CB8AC3E}">
        <p14:creationId xmlns:p14="http://schemas.microsoft.com/office/powerpoint/2010/main" val="10429002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7C642053-1AE5-E71B-C1BC-A4348FC7CE61}"/>
              </a:ext>
            </a:extLst>
          </p:cNvPr>
          <p:cNvSpPr>
            <a:spLocks noGrp="1"/>
          </p:cNvSpPr>
          <p:nvPr>
            <p:ph type="ctrTitle"/>
          </p:nvPr>
        </p:nvSpPr>
        <p:spPr>
          <a:xfrm>
            <a:off x="857838" y="358014"/>
            <a:ext cx="10228083" cy="1341926"/>
          </a:xfrm>
        </p:spPr>
        <p:txBody>
          <a:bodyPr/>
          <a:lstStyle/>
          <a:p>
            <a:r>
              <a:rPr lang="lt-LT" dirty="0"/>
              <a:t>Netinkamos finansuoti darbo </a:t>
            </a:r>
            <a:br>
              <a:rPr lang="lt-LT" dirty="0"/>
            </a:br>
            <a:r>
              <a:rPr lang="lt-LT" dirty="0"/>
              <a:t>užmokesčio išlaidos</a:t>
            </a:r>
          </a:p>
        </p:txBody>
      </p:sp>
      <p:sp>
        <p:nvSpPr>
          <p:cNvPr id="3" name="Teksto vietos rezervavimo ženklas 2">
            <a:extLst>
              <a:ext uri="{FF2B5EF4-FFF2-40B4-BE49-F238E27FC236}">
                <a16:creationId xmlns:a16="http://schemas.microsoft.com/office/drawing/2014/main" id="{0E5EB594-B8D4-CB03-4717-33C20863EB9F}"/>
              </a:ext>
            </a:extLst>
          </p:cNvPr>
          <p:cNvSpPr>
            <a:spLocks noGrp="1"/>
          </p:cNvSpPr>
          <p:nvPr>
            <p:ph type="body" sz="half" idx="10"/>
          </p:nvPr>
        </p:nvSpPr>
        <p:spPr>
          <a:xfrm>
            <a:off x="857838" y="1699940"/>
            <a:ext cx="10444899" cy="4845377"/>
          </a:xfrm>
        </p:spPr>
        <p:txBody>
          <a:bodyPr>
            <a:noAutofit/>
          </a:bodyPr>
          <a:lstStyle/>
          <a:p>
            <a:pPr marL="342900" lvl="0" indent="-342900">
              <a:lnSpc>
                <a:spcPct val="107000"/>
              </a:lnSpc>
              <a:buFont typeface="Wingdings" panose="05000000000000000000" pitchFamily="2" charset="2"/>
              <a:buChar char="§"/>
            </a:pPr>
            <a:r>
              <a:rPr lang="lt-LT" sz="1500" kern="100" dirty="0">
                <a:effectLst/>
                <a:cs typeface="Times New Roman" panose="02020603050405020304" pitchFamily="18" charset="0"/>
              </a:rPr>
              <a:t>piniginės išmokos (premijos), mokamos LR DK nustatytų švenčių dienų progomis, gyvenimo ir tarnybos metų jubiliejinių sukakčių progomis, įgijus teisę gauti socialinio draudimo senatvės pensiją</a:t>
            </a:r>
          </a:p>
          <a:p>
            <a:pPr marL="342900" indent="-342900">
              <a:lnSpc>
                <a:spcPct val="107000"/>
              </a:lnSpc>
              <a:buFont typeface="Wingdings" panose="05000000000000000000" pitchFamily="2" charset="2"/>
              <a:buChar char="§"/>
            </a:pPr>
            <a:r>
              <a:rPr lang="lt-LT" sz="1500" kern="100" dirty="0">
                <a:cs typeface="Times New Roman" panose="02020603050405020304" pitchFamily="18" charset="0"/>
              </a:rPr>
              <a:t>piniginės išmokos, jeigu jos nėra skirtos už atliktą darbą</a:t>
            </a:r>
          </a:p>
          <a:p>
            <a:pPr marL="342900" lvl="0" indent="-342900">
              <a:lnSpc>
                <a:spcPct val="107000"/>
              </a:lnSpc>
              <a:buFont typeface="Wingdings" panose="05000000000000000000" pitchFamily="2" charset="2"/>
              <a:buChar char="§"/>
            </a:pPr>
            <a:r>
              <a:rPr lang="lt-LT" sz="1500" kern="100" dirty="0">
                <a:effectLst/>
                <a:cs typeface="Times New Roman" panose="02020603050405020304" pitchFamily="18" charset="0"/>
              </a:rPr>
              <a:t>kompensacijos savo noru nutraukiant darbo sutartį, </a:t>
            </a:r>
            <a:r>
              <a:rPr lang="lt-LT" sz="1500" kern="100" dirty="0">
                <a:cs typeface="Times New Roman" panose="02020603050405020304" pitchFamily="18" charset="0"/>
              </a:rPr>
              <a:t>atsistatydinant</a:t>
            </a:r>
            <a:r>
              <a:rPr lang="lt-LT" sz="1500" kern="100" dirty="0">
                <a:effectLst/>
                <a:cs typeface="Times New Roman" panose="02020603050405020304" pitchFamily="18" charset="0"/>
              </a:rPr>
              <a:t> iš pareigų arba atleidžiant iš pareigų dėl amžiaus, arba negalėjimo dirbti pagal įgytą specialybę</a:t>
            </a:r>
          </a:p>
          <a:p>
            <a:pPr marL="342900" lvl="0" indent="-342900">
              <a:lnSpc>
                <a:spcPct val="107000"/>
              </a:lnSpc>
              <a:buFont typeface="Wingdings" panose="05000000000000000000" pitchFamily="2" charset="2"/>
              <a:buChar char="§"/>
            </a:pPr>
            <a:r>
              <a:rPr lang="lt-LT" sz="1500" b="1" kern="100" dirty="0">
                <a:effectLst/>
                <a:cs typeface="Times New Roman" panose="02020603050405020304" pitchFamily="18" charset="0"/>
              </a:rPr>
              <a:t>skatinamosios išmokos, </a:t>
            </a:r>
            <a:r>
              <a:rPr lang="lt-LT" sz="1500" kern="100" dirty="0">
                <a:effectLst/>
                <a:cs typeface="Times New Roman" panose="02020603050405020304" pitchFamily="18" charset="0"/>
              </a:rPr>
              <a:t>darbdavio iniciatyva skiriamos paskatinti darbuotoją už gerai atliktą darbą, mokamos pagal LR DK 139 straipsnio 2 dalies 6 punktą</a:t>
            </a:r>
          </a:p>
          <a:p>
            <a:pPr marL="342900" lvl="0" indent="-342900">
              <a:lnSpc>
                <a:spcPct val="107000"/>
              </a:lnSpc>
              <a:buFont typeface="Wingdings" panose="05000000000000000000" pitchFamily="2" charset="2"/>
              <a:buChar char="§"/>
            </a:pPr>
            <a:r>
              <a:rPr lang="lt-LT" sz="1500" kern="100" dirty="0">
                <a:effectLst/>
                <a:cs typeface="Times New Roman" panose="02020603050405020304" pitchFamily="18" charset="0"/>
              </a:rPr>
              <a:t>išmokos už tikslines atostogas, pašalpos</a:t>
            </a:r>
          </a:p>
          <a:p>
            <a:pPr marL="342900" lvl="0" indent="-342900">
              <a:lnSpc>
                <a:spcPct val="107000"/>
              </a:lnSpc>
              <a:buFont typeface="Wingdings" panose="05000000000000000000" pitchFamily="2" charset="2"/>
              <a:buChar char="§"/>
            </a:pPr>
            <a:r>
              <a:rPr lang="lt-LT" sz="1500" kern="100" dirty="0">
                <a:effectLst/>
                <a:cs typeface="Times New Roman" panose="02020603050405020304" pitchFamily="18" charset="0"/>
              </a:rPr>
              <a:t>įmokos į pensijų ir kitus fondus, išskyrus privalomas pensijų įmokas ir pagal Pensijų kaupimo įstatymo 8 straipsnio 4 dalį darbuotojo į pensijos sąskaitą mokamą pasirinkto dydžio papildomą pensijų įmoką</a:t>
            </a:r>
          </a:p>
          <a:p>
            <a:pPr marL="342900" lvl="0" indent="-342900">
              <a:lnSpc>
                <a:spcPct val="107000"/>
              </a:lnSpc>
              <a:spcAft>
                <a:spcPts val="800"/>
              </a:spcAft>
              <a:buFont typeface="Wingdings" panose="05000000000000000000" pitchFamily="2" charset="2"/>
              <a:buChar char="§"/>
            </a:pPr>
            <a:r>
              <a:rPr lang="lt-LT" sz="1500" kern="100" dirty="0">
                <a:effectLst/>
                <a:cs typeface="Times New Roman" panose="02020603050405020304" pitchFamily="18" charset="0"/>
              </a:rPr>
              <a:t>projekto vykdytojo darbuotojui suteikiama </a:t>
            </a:r>
            <a:r>
              <a:rPr lang="lt-LT" sz="1500" b="1" kern="100" dirty="0">
                <a:effectLst/>
                <a:cs typeface="Times New Roman" panose="02020603050405020304" pitchFamily="18" charset="0"/>
              </a:rPr>
              <a:t>nauda natūra </a:t>
            </a:r>
            <a:r>
              <a:rPr lang="lt-LT" sz="1500" kern="100" dirty="0">
                <a:effectLst/>
                <a:cs typeface="Times New Roman" panose="02020603050405020304" pitchFamily="18" charset="0"/>
              </a:rPr>
              <a:t>(įvertinta piniginiu ekvivalentu) ir susijusių darbdavio įsipareigojimų išlaidos</a:t>
            </a:r>
          </a:p>
          <a:p>
            <a:pPr marL="342900" indent="-342900">
              <a:lnSpc>
                <a:spcPct val="107000"/>
              </a:lnSpc>
              <a:spcAft>
                <a:spcPts val="800"/>
              </a:spcAft>
              <a:buFont typeface="Wingdings" panose="05000000000000000000" pitchFamily="2" charset="2"/>
              <a:buChar char="§"/>
            </a:pPr>
            <a:r>
              <a:rPr lang="lt-LT" sz="1500" kern="100" dirty="0">
                <a:cs typeface="Times New Roman" panose="02020603050405020304" pitchFamily="18" charset="0"/>
              </a:rPr>
              <a:t>išeitinės išmokos, išskyrus atvejus, kai tokios išlaidos konsoliduojamų įstaigų darbuotojams numatytos pagal Planą „Naujos kartos Lietuva“ arba suderintos su EK. </a:t>
            </a:r>
            <a:endParaRPr lang="lt-LT" sz="1500" dirty="0"/>
          </a:p>
        </p:txBody>
      </p:sp>
    </p:spTree>
    <p:extLst>
      <p:ext uri="{BB962C8B-B14F-4D97-AF65-F5344CB8AC3E}">
        <p14:creationId xmlns:p14="http://schemas.microsoft.com/office/powerpoint/2010/main" val="24709876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644E7759-E159-557D-D769-CD4158795CA6}"/>
              </a:ext>
            </a:extLst>
          </p:cNvPr>
          <p:cNvSpPr>
            <a:spLocks noGrp="1"/>
          </p:cNvSpPr>
          <p:nvPr>
            <p:ph type="ctrTitle"/>
          </p:nvPr>
        </p:nvSpPr>
        <p:spPr>
          <a:xfrm>
            <a:off x="954737" y="131821"/>
            <a:ext cx="10727704" cy="1341926"/>
          </a:xfrm>
        </p:spPr>
        <p:txBody>
          <a:bodyPr/>
          <a:lstStyle/>
          <a:p>
            <a:r>
              <a:rPr lang="lt-LT" sz="3600" kern="1200" dirty="0">
                <a:solidFill>
                  <a:schemeClr val="bg1"/>
                </a:solidFill>
                <a:latin typeface="Verdana" panose="020B0604030504040204" pitchFamily="34" charset="0"/>
                <a:ea typeface="Verdana" panose="020B0604030504040204" pitchFamily="34" charset="0"/>
              </a:rPr>
              <a:t>Projektą vykdančio personalo </a:t>
            </a:r>
            <a:br>
              <a:rPr lang="lt-LT" sz="3600" kern="1200" dirty="0">
                <a:solidFill>
                  <a:schemeClr val="bg1"/>
                </a:solidFill>
                <a:latin typeface="Verdana" panose="020B0604030504040204" pitchFamily="34" charset="0"/>
                <a:ea typeface="Verdana" panose="020B0604030504040204" pitchFamily="34" charset="0"/>
              </a:rPr>
            </a:br>
            <a:r>
              <a:rPr lang="lt-LT" sz="3600" kern="1200" dirty="0">
                <a:solidFill>
                  <a:schemeClr val="bg1"/>
                </a:solidFill>
                <a:latin typeface="Verdana" panose="020B0604030504040204" pitchFamily="34" charset="0"/>
                <a:ea typeface="Verdana" panose="020B0604030504040204" pitchFamily="34" charset="0"/>
              </a:rPr>
              <a:t>komandiruočių išlaidos</a:t>
            </a:r>
            <a:endParaRPr lang="lt-LT" dirty="0"/>
          </a:p>
        </p:txBody>
      </p:sp>
      <p:sp>
        <p:nvSpPr>
          <p:cNvPr id="3" name="Teksto vietos rezervavimo ženklas 2">
            <a:extLst>
              <a:ext uri="{FF2B5EF4-FFF2-40B4-BE49-F238E27FC236}">
                <a16:creationId xmlns:a16="http://schemas.microsoft.com/office/drawing/2014/main" id="{428C2CF8-A6C0-94C6-898E-622162BC81F1}"/>
              </a:ext>
            </a:extLst>
          </p:cNvPr>
          <p:cNvSpPr>
            <a:spLocks noGrp="1"/>
          </p:cNvSpPr>
          <p:nvPr>
            <p:ph type="body" sz="half" idx="10"/>
          </p:nvPr>
        </p:nvSpPr>
        <p:spPr>
          <a:xfrm>
            <a:off x="320511" y="1635756"/>
            <a:ext cx="7447176" cy="5222244"/>
          </a:xfrm>
        </p:spPr>
        <p:txBody>
          <a:bodyPr>
            <a:noAutofit/>
          </a:bodyPr>
          <a:lstStyle/>
          <a:p>
            <a:pPr lvl="0">
              <a:lnSpc>
                <a:spcPct val="100000"/>
              </a:lnSpc>
              <a:spcAft>
                <a:spcPts val="600"/>
              </a:spcAft>
            </a:pPr>
            <a:r>
              <a:rPr lang="lt-LT" sz="1500" u="sng" dirty="0">
                <a:ea typeface="Times New Roman" panose="02020603050405020304" pitchFamily="18" charset="0"/>
                <a:cs typeface="Times New Roman" panose="02020603050405020304" pitchFamily="18" charset="0"/>
              </a:rPr>
              <a:t>PAGRINDINIAI</a:t>
            </a:r>
            <a:r>
              <a:rPr lang="lt-LT" sz="1500" dirty="0">
                <a:ea typeface="Times New Roman" panose="02020603050405020304" pitchFamily="18" charset="0"/>
                <a:cs typeface="Times New Roman" panose="02020603050405020304" pitchFamily="18" charset="0"/>
              </a:rPr>
              <a:t>: </a:t>
            </a:r>
            <a:endParaRPr lang="lt-LT" sz="1500" dirty="0">
              <a:effectLst/>
              <a:latin typeface="Verdana" panose="020B0604030504040204" pitchFamily="34" charset="0"/>
              <a:ea typeface="Times New Roman" panose="02020603050405020304" pitchFamily="18" charset="0"/>
              <a:cs typeface="Times New Roman" panose="02020603050405020304" pitchFamily="18" charset="0"/>
            </a:endParaRPr>
          </a:p>
          <a:p>
            <a:pPr marL="342900" lvl="0" indent="-342900">
              <a:lnSpc>
                <a:spcPct val="100000"/>
              </a:lnSpc>
              <a:spcAft>
                <a:spcPts val="600"/>
              </a:spcAft>
              <a:buFont typeface="Wingdings" panose="05000000000000000000" pitchFamily="2" charset="2"/>
              <a:buChar char="§"/>
            </a:pPr>
            <a:r>
              <a:rPr lang="lt-LT" sz="1500" dirty="0">
                <a:effectLst/>
                <a:cs typeface="Times New Roman" panose="02020603050405020304" pitchFamily="18" charset="0"/>
              </a:rPr>
              <a:t>projekto vykdytojo vadovo įsakymas ar potvarkis dėl darbuotojų komandiruočių, </a:t>
            </a:r>
            <a:r>
              <a:rPr lang="lt-LT" dirty="0">
                <a:effectLst/>
                <a:cs typeface="Times New Roman" panose="02020603050405020304" pitchFamily="18" charset="0"/>
              </a:rPr>
              <a:t>kuriame turėtų būti nurodytas komandiruojamas asmuo, komandiruotės tikslas, trukmė, vieta, numatomos apmokėti išlaidos</a:t>
            </a:r>
          </a:p>
          <a:p>
            <a:pPr marL="342900" lvl="0" indent="-342900">
              <a:lnSpc>
                <a:spcPct val="100000"/>
              </a:lnSpc>
              <a:spcAft>
                <a:spcPts val="600"/>
              </a:spcAft>
              <a:buFont typeface="Wingdings" panose="05000000000000000000" pitchFamily="2" charset="2"/>
              <a:buChar char="§"/>
            </a:pPr>
            <a:r>
              <a:rPr lang="lt-LT" sz="1500" dirty="0">
                <a:effectLst/>
                <a:cs typeface="Times New Roman" panose="02020603050405020304" pitchFamily="18" charset="0"/>
              </a:rPr>
              <a:t>komandiruočių į užsienį: kelionės rezultato pagrindimo dokumentas – kelionės ataskaita (asmeninė arba bendra visai grupei), seminaro išklausymo (dalyvio) pažymėjimas, seminaro (renginio) programa ar kt., priklausomai nuo kelionės tikslo</a:t>
            </a:r>
          </a:p>
          <a:p>
            <a:pPr marL="342900" lvl="0" indent="-342900">
              <a:lnSpc>
                <a:spcPct val="100000"/>
              </a:lnSpc>
              <a:spcAft>
                <a:spcPts val="600"/>
              </a:spcAft>
              <a:buFont typeface="Wingdings" panose="05000000000000000000" pitchFamily="2" charset="2"/>
              <a:buChar char="§"/>
            </a:pPr>
            <a:r>
              <a:rPr lang="lt-LT" sz="1500" dirty="0">
                <a:effectLst/>
                <a:cs typeface="Times New Roman" panose="02020603050405020304" pitchFamily="18" charset="0"/>
              </a:rPr>
              <a:t>pirkimo ir pirkimo procedūrų dokumentai</a:t>
            </a:r>
          </a:p>
          <a:p>
            <a:pPr marL="342900" lvl="0" indent="-342900">
              <a:lnSpc>
                <a:spcPct val="100000"/>
              </a:lnSpc>
              <a:buFont typeface="Wingdings" panose="05000000000000000000" pitchFamily="2" charset="2"/>
              <a:buChar char="§"/>
            </a:pPr>
            <a:r>
              <a:rPr lang="lt-LT" sz="1500" dirty="0">
                <a:effectLst/>
                <a:cs typeface="Times New Roman" panose="02020603050405020304" pitchFamily="18" charset="0"/>
              </a:rPr>
              <a:t>avanso apyskaitos arba lygiaverčiai įrodomieji dokumentai</a:t>
            </a:r>
            <a:endParaRPr lang="lt-LT" sz="1500" dirty="0">
              <a:effectLst/>
            </a:endParaRPr>
          </a:p>
          <a:p>
            <a:pPr marL="342900" lvl="0" indent="-342900">
              <a:lnSpc>
                <a:spcPct val="100000"/>
              </a:lnSpc>
              <a:buFont typeface="Wingdings" panose="05000000000000000000" pitchFamily="2" charset="2"/>
              <a:buChar char="§"/>
            </a:pPr>
            <a:r>
              <a:rPr lang="lt-LT" sz="1500" dirty="0">
                <a:effectLst/>
                <a:cs typeface="Times New Roman" panose="02020603050405020304" pitchFamily="18" charset="0"/>
              </a:rPr>
              <a:t>sąskaitos faktūros ar lygiaverčiai įrodomieji dokumentai</a:t>
            </a:r>
          </a:p>
          <a:p>
            <a:pPr marL="342900" lvl="0" indent="-342900">
              <a:lnSpc>
                <a:spcPct val="100000"/>
              </a:lnSpc>
              <a:buFont typeface="Wingdings" panose="05000000000000000000" pitchFamily="2" charset="2"/>
              <a:buChar char="§"/>
            </a:pPr>
            <a:r>
              <a:rPr lang="lt-LT" sz="1500" dirty="0"/>
              <a:t>v</a:t>
            </a:r>
            <a:r>
              <a:rPr lang="lt-LT" sz="1500" dirty="0">
                <a:effectLst/>
              </a:rPr>
              <a:t>ykstančiųjų į užsienį kelionės draudimo dokumentai, vizos</a:t>
            </a:r>
          </a:p>
          <a:p>
            <a:pPr marL="342900" lvl="0" indent="-342900">
              <a:lnSpc>
                <a:spcPct val="100000"/>
              </a:lnSpc>
              <a:buFont typeface="Wingdings" panose="05000000000000000000" pitchFamily="2" charset="2"/>
              <a:buChar char="§"/>
            </a:pPr>
            <a:r>
              <a:rPr lang="lt-LT" sz="1500" dirty="0">
                <a:effectLst/>
                <a:cs typeface="Times New Roman" panose="02020603050405020304" pitchFamily="18" charset="0"/>
              </a:rPr>
              <a:t>jeigu komandiruotės išlaidos buvo patirtos pačio darbuotojo, turi būti pateikiami įmonės atsiskaitymo su darbuotoju įrodymo dokumentai,</a:t>
            </a:r>
          </a:p>
          <a:p>
            <a:pPr marL="342900" indent="-342900">
              <a:lnSpc>
                <a:spcPct val="100000"/>
              </a:lnSpc>
              <a:buFont typeface="Wingdings" panose="05000000000000000000" pitchFamily="2" charset="2"/>
              <a:buChar char="§"/>
            </a:pPr>
            <a:r>
              <a:rPr lang="lt-LT" sz="1500" dirty="0">
                <a:effectLst/>
                <a:cs typeface="Times New Roman" panose="02020603050405020304" pitchFamily="18" charset="0"/>
              </a:rPr>
              <a:t>išlaidų apmokėjimo įrodymo dokumentai</a:t>
            </a:r>
            <a:endParaRPr lang="lt-LT" sz="1500" dirty="0"/>
          </a:p>
          <a:p>
            <a:pPr marL="342900" lvl="0" indent="-342900">
              <a:lnSpc>
                <a:spcPct val="100000"/>
              </a:lnSpc>
              <a:buFont typeface="Symbol" panose="05050102010706020507" pitchFamily="18" charset="2"/>
              <a:buChar char=""/>
            </a:pPr>
            <a:endParaRPr lang="lt-LT" sz="1500" dirty="0"/>
          </a:p>
        </p:txBody>
      </p:sp>
      <p:sp>
        <p:nvSpPr>
          <p:cNvPr id="4" name="Teksto vietos rezervavimo ženklas 3">
            <a:extLst>
              <a:ext uri="{FF2B5EF4-FFF2-40B4-BE49-F238E27FC236}">
                <a16:creationId xmlns:a16="http://schemas.microsoft.com/office/drawing/2014/main" id="{A60D3E86-B482-08A2-8EB2-C51D1BD6B7E7}"/>
              </a:ext>
            </a:extLst>
          </p:cNvPr>
          <p:cNvSpPr>
            <a:spLocks noGrp="1"/>
          </p:cNvSpPr>
          <p:nvPr>
            <p:ph type="body" sz="half" idx="11"/>
          </p:nvPr>
        </p:nvSpPr>
        <p:spPr>
          <a:xfrm>
            <a:off x="7767687" y="1885361"/>
            <a:ext cx="4242062" cy="4279769"/>
          </a:xfrm>
        </p:spPr>
        <p:txBody>
          <a:bodyPr>
            <a:noAutofit/>
          </a:bodyPr>
          <a:lstStyle/>
          <a:p>
            <a:pPr>
              <a:lnSpc>
                <a:spcPct val="100000"/>
              </a:lnSpc>
            </a:pPr>
            <a:r>
              <a:rPr lang="lt-LT" sz="1400" u="sng" dirty="0">
                <a:effectLst/>
                <a:cs typeface="Times New Roman" panose="02020603050405020304" pitchFamily="18" charset="0"/>
              </a:rPr>
              <a:t>PAPILDOMI</a:t>
            </a:r>
            <a:r>
              <a:rPr lang="lt-LT" sz="1400" dirty="0">
                <a:effectLst/>
                <a:cs typeface="Times New Roman" panose="02020603050405020304" pitchFamily="18" charset="0"/>
              </a:rPr>
              <a:t>: </a:t>
            </a:r>
            <a:endParaRPr lang="lt-LT" sz="1400" dirty="0">
              <a:effectLst/>
            </a:endParaRPr>
          </a:p>
          <a:p>
            <a:pPr marL="228600">
              <a:lnSpc>
                <a:spcPct val="100000"/>
              </a:lnSpc>
            </a:pPr>
            <a:r>
              <a:rPr lang="lt-LT" sz="1400" u="sng" dirty="0">
                <a:effectLst/>
                <a:cs typeface="Times New Roman" panose="02020603050405020304" pitchFamily="18" charset="0"/>
              </a:rPr>
              <a:t>keliaujant viešuoju transportu: </a:t>
            </a:r>
            <a:endParaRPr lang="lt-LT" sz="1400" dirty="0">
              <a:effectLst/>
            </a:endParaRPr>
          </a:p>
          <a:p>
            <a:pPr marL="342900" lvl="0" indent="-342900">
              <a:lnSpc>
                <a:spcPct val="100000"/>
              </a:lnSpc>
              <a:buFont typeface="Wingdings" panose="05000000000000000000" pitchFamily="2" charset="2"/>
              <a:buChar char="§"/>
            </a:pPr>
            <a:r>
              <a:rPr lang="lt-LT" sz="1400" dirty="0">
                <a:effectLst/>
                <a:cs typeface="Times New Roman" panose="02020603050405020304" pitchFamily="18" charset="0"/>
              </a:rPr>
              <a:t>kelionės bilietai (elektroniniai kelionės bilietai)</a:t>
            </a:r>
            <a:endParaRPr lang="lt-LT" sz="1400" dirty="0">
              <a:effectLst/>
            </a:endParaRPr>
          </a:p>
          <a:p>
            <a:pPr>
              <a:lnSpc>
                <a:spcPct val="100000"/>
              </a:lnSpc>
            </a:pPr>
            <a:r>
              <a:rPr lang="lt-LT" sz="1400" dirty="0">
                <a:effectLst/>
                <a:cs typeface="Times New Roman" panose="02020603050405020304" pitchFamily="18" charset="0"/>
              </a:rPr>
              <a:t>    </a:t>
            </a:r>
            <a:r>
              <a:rPr lang="lt-LT" sz="1400" u="sng" dirty="0">
                <a:effectLst/>
                <a:cs typeface="Times New Roman" panose="02020603050405020304" pitchFamily="18" charset="0"/>
              </a:rPr>
              <a:t> keliaujant automobiliu: </a:t>
            </a:r>
            <a:endParaRPr lang="lt-LT" sz="1400" dirty="0">
              <a:effectLst/>
            </a:endParaRPr>
          </a:p>
          <a:p>
            <a:pPr marL="342900" lvl="0" indent="-342900">
              <a:lnSpc>
                <a:spcPct val="100000"/>
              </a:lnSpc>
              <a:buFont typeface="Wingdings" panose="05000000000000000000" pitchFamily="2" charset="2"/>
              <a:buChar char="§"/>
            </a:pPr>
            <a:r>
              <a:rPr lang="lt-LT" sz="1400" dirty="0">
                <a:effectLst/>
                <a:cs typeface="Times New Roman" panose="02020603050405020304" pitchFamily="18" charset="0"/>
              </a:rPr>
              <a:t>automobilio nuomos (panaudos) sutartis</a:t>
            </a:r>
            <a:endParaRPr lang="lt-LT" sz="1400" dirty="0">
              <a:effectLst/>
            </a:endParaRPr>
          </a:p>
          <a:p>
            <a:pPr marL="342900" lvl="0" indent="-342900">
              <a:lnSpc>
                <a:spcPct val="100000"/>
              </a:lnSpc>
              <a:buFont typeface="Wingdings" panose="05000000000000000000" pitchFamily="2" charset="2"/>
              <a:buChar char="§"/>
            </a:pPr>
            <a:r>
              <a:rPr lang="lt-LT" sz="1400" dirty="0">
                <a:effectLst/>
                <a:cs typeface="Times New Roman" panose="02020603050405020304" pitchFamily="18" charset="0"/>
              </a:rPr>
              <a:t>projekto vykdytojo ar partnerio vadovo įsakymas ar potvarkis dėl degalų sunaudojimo normų patvirtinimo</a:t>
            </a:r>
            <a:endParaRPr lang="lt-LT" sz="1400" dirty="0">
              <a:effectLst/>
            </a:endParaRPr>
          </a:p>
          <a:p>
            <a:pPr marL="342900" lvl="0" indent="-342900">
              <a:lnSpc>
                <a:spcPct val="100000"/>
              </a:lnSpc>
              <a:spcAft>
                <a:spcPts val="600"/>
              </a:spcAft>
              <a:buFont typeface="Wingdings" panose="05000000000000000000" pitchFamily="2" charset="2"/>
              <a:buChar char="§"/>
            </a:pPr>
            <a:r>
              <a:rPr lang="lt-LT" sz="1400" dirty="0">
                <a:effectLst/>
                <a:cs typeface="Times New Roman" panose="02020603050405020304" pitchFamily="18" charset="0"/>
              </a:rPr>
              <a:t>automobilio kelionės lapai arba kiti lygiaverčiai įrodomieji dokumentai</a:t>
            </a:r>
          </a:p>
          <a:p>
            <a:endParaRPr lang="lt-LT" sz="1400" dirty="0"/>
          </a:p>
        </p:txBody>
      </p:sp>
    </p:spTree>
    <p:extLst>
      <p:ext uri="{BB962C8B-B14F-4D97-AF65-F5344CB8AC3E}">
        <p14:creationId xmlns:p14="http://schemas.microsoft.com/office/powerpoint/2010/main" val="18450244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AD925185-92E4-AC33-CE0A-9647B78E605B}"/>
              </a:ext>
            </a:extLst>
          </p:cNvPr>
          <p:cNvSpPr txBox="1"/>
          <p:nvPr/>
        </p:nvSpPr>
        <p:spPr>
          <a:xfrm>
            <a:off x="843898" y="186723"/>
            <a:ext cx="6197837" cy="1077218"/>
          </a:xfrm>
          <a:prstGeom prst="rect">
            <a:avLst/>
          </a:prstGeom>
          <a:noFill/>
        </p:spPr>
        <p:txBody>
          <a:bodyPr wrap="square">
            <a:spAutoFit/>
          </a:bodyPr>
          <a:lstStyle/>
          <a:p>
            <a:r>
              <a:rPr lang="lt-LT" sz="3200" dirty="0">
                <a:solidFill>
                  <a:schemeClr val="accent2"/>
                </a:solidFill>
                <a:latin typeface="Verdana" panose="020B0604030504040204" pitchFamily="34" charset="0"/>
                <a:ea typeface="Verdana" panose="020B0604030504040204" pitchFamily="34" charset="0"/>
              </a:rPr>
              <a:t>Išlaidų patyrimą įrodantys dokumentai</a:t>
            </a:r>
          </a:p>
        </p:txBody>
      </p:sp>
      <p:sp>
        <p:nvSpPr>
          <p:cNvPr id="13" name="Rounded Rectangle 35">
            <a:extLst>
              <a:ext uri="{FF2B5EF4-FFF2-40B4-BE49-F238E27FC236}">
                <a16:creationId xmlns:a16="http://schemas.microsoft.com/office/drawing/2014/main" id="{4F34E624-CB8F-4B2A-AB74-EB6F0E8D7687}"/>
              </a:ext>
            </a:extLst>
          </p:cNvPr>
          <p:cNvSpPr/>
          <p:nvPr/>
        </p:nvSpPr>
        <p:spPr>
          <a:xfrm>
            <a:off x="747077" y="1263942"/>
            <a:ext cx="6197837" cy="5491422"/>
          </a:xfrm>
          <a:prstGeom prst="roundRect">
            <a:avLst>
              <a:gd name="adj" fmla="val 0"/>
            </a:avLst>
          </a:prstGeom>
          <a:noFill/>
          <a:ln w="28575">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solidFill>
                  <a:srgbClr val="FFCD00"/>
                </a:solidFill>
              </a:ln>
              <a:highlight>
                <a:srgbClr val="EEE730"/>
              </a:highlight>
            </a:endParaRPr>
          </a:p>
        </p:txBody>
      </p:sp>
      <p:graphicFrame>
        <p:nvGraphicFramePr>
          <p:cNvPr id="18" name="TextBox 7">
            <a:extLst>
              <a:ext uri="{FF2B5EF4-FFF2-40B4-BE49-F238E27FC236}">
                <a16:creationId xmlns:a16="http://schemas.microsoft.com/office/drawing/2014/main" id="{B46C8C0D-81B5-D539-5BD5-FF1F3BA39A20}"/>
              </a:ext>
            </a:extLst>
          </p:cNvPr>
          <p:cNvGraphicFramePr/>
          <p:nvPr>
            <p:extLst>
              <p:ext uri="{D42A27DB-BD31-4B8C-83A1-F6EECF244321}">
                <p14:modId xmlns:p14="http://schemas.microsoft.com/office/powerpoint/2010/main" val="1563053501"/>
              </p:ext>
            </p:extLst>
          </p:nvPr>
        </p:nvGraphicFramePr>
        <p:xfrm>
          <a:off x="7579746" y="1366787"/>
          <a:ext cx="4437403" cy="498591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a:extLst>
              <a:ext uri="{FF2B5EF4-FFF2-40B4-BE49-F238E27FC236}">
                <a16:creationId xmlns:a16="http://schemas.microsoft.com/office/drawing/2014/main" id="{ACF63A39-7B9C-A6D7-EA11-9B95AA185DFF}"/>
              </a:ext>
            </a:extLst>
          </p:cNvPr>
          <p:cNvSpPr txBox="1"/>
          <p:nvPr/>
        </p:nvSpPr>
        <p:spPr>
          <a:xfrm>
            <a:off x="1003813" y="1566952"/>
            <a:ext cx="5684363" cy="3724096"/>
          </a:xfrm>
          <a:prstGeom prst="rect">
            <a:avLst/>
          </a:prstGeom>
          <a:noFill/>
        </p:spPr>
        <p:txBody>
          <a:bodyPr wrap="square" rtlCol="0">
            <a:spAutoFit/>
          </a:bodyPr>
          <a:lstStyle/>
          <a:p>
            <a:pPr marL="342900" indent="-342900">
              <a:buFont typeface="Wingdings" panose="05000000000000000000" pitchFamily="2" charset="2"/>
              <a:buChar char="§"/>
            </a:pPr>
            <a:r>
              <a:rPr lang="lt-LT" sz="2000" dirty="0">
                <a:solidFill>
                  <a:srgbClr val="302857"/>
                </a:solidFill>
                <a:latin typeface="Verdana" panose="020B0604030504040204" pitchFamily="34" charset="0"/>
                <a:ea typeface="Verdana" panose="020B0604030504040204" pitchFamily="34" charset="0"/>
              </a:rPr>
              <a:t>Pirkimo dokumentai</a:t>
            </a:r>
            <a:r>
              <a:rPr lang="en-US" sz="2000" dirty="0">
                <a:solidFill>
                  <a:srgbClr val="302857"/>
                </a:solidFill>
                <a:latin typeface="Verdana" panose="020B0604030504040204" pitchFamily="34" charset="0"/>
                <a:ea typeface="Verdana" panose="020B0604030504040204" pitchFamily="34" charset="0"/>
              </a:rPr>
              <a:t>;</a:t>
            </a:r>
            <a:endParaRPr lang="lt-LT" sz="2000" dirty="0">
              <a:solidFill>
                <a:srgbClr val="302857"/>
              </a:solidFill>
              <a:latin typeface="Verdana" panose="020B0604030504040204" pitchFamily="34" charset="0"/>
              <a:ea typeface="Verdana" panose="020B0604030504040204" pitchFamily="34" charset="0"/>
            </a:endParaRPr>
          </a:p>
          <a:p>
            <a:pPr marL="342900" indent="-342900">
              <a:buFont typeface="Wingdings" panose="05000000000000000000" pitchFamily="2" charset="2"/>
              <a:buChar char="§"/>
            </a:pPr>
            <a:r>
              <a:rPr lang="lt-LT" sz="2000" dirty="0">
                <a:solidFill>
                  <a:srgbClr val="302857"/>
                </a:solidFill>
                <a:latin typeface="Verdana" panose="020B0604030504040204" pitchFamily="34" charset="0"/>
                <a:ea typeface="Verdana" panose="020B0604030504040204" pitchFamily="34" charset="0"/>
              </a:rPr>
              <a:t>Sutartys su tiekėjais (</a:t>
            </a:r>
            <a:r>
              <a:rPr lang="lt-LT" sz="1400" dirty="0">
                <a:solidFill>
                  <a:srgbClr val="302857"/>
                </a:solidFill>
                <a:latin typeface="Verdana" panose="020B0604030504040204" pitchFamily="34" charset="0"/>
                <a:ea typeface="Verdana" panose="020B0604030504040204" pitchFamily="34" charset="0"/>
              </a:rPr>
              <a:t>jei sudaroma</a:t>
            </a:r>
            <a:r>
              <a:rPr lang="lt-LT" sz="2000" dirty="0">
                <a:solidFill>
                  <a:srgbClr val="302857"/>
                </a:solidFill>
                <a:latin typeface="Verdana" panose="020B0604030504040204" pitchFamily="34" charset="0"/>
                <a:ea typeface="Verdana" panose="020B0604030504040204" pitchFamily="34" charset="0"/>
              </a:rPr>
              <a:t>);</a:t>
            </a:r>
          </a:p>
          <a:p>
            <a:pPr marL="342900" indent="-342900">
              <a:buFont typeface="Wingdings" panose="05000000000000000000" pitchFamily="2" charset="2"/>
              <a:buChar char="§"/>
            </a:pPr>
            <a:r>
              <a:rPr lang="lt-LT" sz="2000" dirty="0">
                <a:solidFill>
                  <a:srgbClr val="302857"/>
                </a:solidFill>
                <a:latin typeface="Verdana" panose="020B0604030504040204" pitchFamily="34" charset="0"/>
                <a:ea typeface="Verdana" panose="020B0604030504040204" pitchFamily="34" charset="0"/>
              </a:rPr>
              <a:t>Prekių perdavimo-priėmimo aktai </a:t>
            </a:r>
            <a:r>
              <a:rPr lang="lt-LT" sz="1400" dirty="0">
                <a:solidFill>
                  <a:srgbClr val="302857"/>
                </a:solidFill>
                <a:latin typeface="Verdana" panose="020B0604030504040204" pitchFamily="34" charset="0"/>
                <a:ea typeface="Verdana" panose="020B0604030504040204" pitchFamily="34" charset="0"/>
              </a:rPr>
              <a:t>(jei numatyti sutartyje su tiekėju)</a:t>
            </a:r>
            <a:endParaRPr lang="lt-LT" sz="2000" dirty="0">
              <a:solidFill>
                <a:srgbClr val="302857"/>
              </a:solidFill>
              <a:latin typeface="Verdana" panose="020B0604030504040204" pitchFamily="34" charset="0"/>
              <a:ea typeface="Verdana" panose="020B0604030504040204" pitchFamily="34" charset="0"/>
            </a:endParaRPr>
          </a:p>
          <a:p>
            <a:pPr marL="342900" indent="-342900">
              <a:buFont typeface="Wingdings" panose="05000000000000000000" pitchFamily="2" charset="2"/>
              <a:buChar char="§"/>
            </a:pPr>
            <a:r>
              <a:rPr lang="lt-LT" sz="2000" dirty="0">
                <a:solidFill>
                  <a:srgbClr val="302857"/>
                </a:solidFill>
                <a:latin typeface="Verdana" panose="020B0604030504040204" pitchFamily="34" charset="0"/>
                <a:ea typeface="Verdana" panose="020B0604030504040204" pitchFamily="34" charset="0"/>
              </a:rPr>
              <a:t>Sąskaitos-faktūros</a:t>
            </a:r>
          </a:p>
          <a:p>
            <a:pPr marL="342900" indent="-342900">
              <a:buFont typeface="Wingdings" panose="05000000000000000000" pitchFamily="2" charset="2"/>
              <a:buChar char="§"/>
            </a:pPr>
            <a:r>
              <a:rPr lang="lt-LT" sz="2000" dirty="0">
                <a:solidFill>
                  <a:srgbClr val="302857"/>
                </a:solidFill>
                <a:latin typeface="Verdana" panose="020B0604030504040204" pitchFamily="34" charset="0"/>
                <a:ea typeface="Verdana" panose="020B0604030504040204" pitchFamily="34" charset="0"/>
              </a:rPr>
              <a:t>Medžiagų nurašymo aktai (</a:t>
            </a:r>
            <a:r>
              <a:rPr lang="lt-LT" sz="1400" dirty="0">
                <a:solidFill>
                  <a:srgbClr val="302857"/>
                </a:solidFill>
                <a:latin typeface="Verdana" panose="020B0604030504040204" pitchFamily="34" charset="0"/>
                <a:ea typeface="Verdana" panose="020B0604030504040204" pitchFamily="34" charset="0"/>
              </a:rPr>
              <a:t>Jei medžiagų nurašymo aktas yra vienas visoms medžiagoms, akte turi būti nurodytas tiekėjas, (PVM) sąskaitos faktūros numeris, medžiagų pavadinimas, nurašomas kiekis ir suma. PDF dokumentas turi leisti naudoti „</a:t>
            </a:r>
            <a:r>
              <a:rPr lang="lt-LT" sz="1400" dirty="0" err="1">
                <a:solidFill>
                  <a:srgbClr val="302857"/>
                </a:solidFill>
                <a:latin typeface="Verdana" panose="020B0604030504040204" pitchFamily="34" charset="0"/>
                <a:ea typeface="Verdana" panose="020B0604030504040204" pitchFamily="34" charset="0"/>
              </a:rPr>
              <a:t>Find</a:t>
            </a:r>
            <a:r>
              <a:rPr lang="lt-LT" sz="1400" dirty="0">
                <a:solidFill>
                  <a:srgbClr val="302857"/>
                </a:solidFill>
                <a:latin typeface="Verdana" panose="020B0604030504040204" pitchFamily="34" charset="0"/>
                <a:ea typeface="Verdana" panose="020B0604030504040204" pitchFamily="34" charset="0"/>
              </a:rPr>
              <a:t>“ funkciją</a:t>
            </a:r>
            <a:r>
              <a:rPr lang="lt-LT" sz="2000" dirty="0">
                <a:solidFill>
                  <a:srgbClr val="302857"/>
                </a:solidFill>
                <a:latin typeface="Verdana" panose="020B0604030504040204" pitchFamily="34" charset="0"/>
                <a:ea typeface="Verdana" panose="020B0604030504040204" pitchFamily="34" charset="0"/>
              </a:rPr>
              <a:t>)</a:t>
            </a:r>
          </a:p>
          <a:p>
            <a:pPr marL="342900" indent="-342900">
              <a:buFont typeface="Wingdings" panose="05000000000000000000" pitchFamily="2" charset="2"/>
              <a:buChar char="§"/>
            </a:pPr>
            <a:r>
              <a:rPr lang="lt-LT" sz="2000" dirty="0">
                <a:solidFill>
                  <a:srgbClr val="302857"/>
                </a:solidFill>
                <a:latin typeface="Verdana" panose="020B0604030504040204" pitchFamily="34" charset="0"/>
                <a:ea typeface="Verdana" panose="020B0604030504040204" pitchFamily="34" charset="0"/>
              </a:rPr>
              <a:t>Išlaidų apmokėjimo įrodymo dokumentai</a:t>
            </a:r>
            <a:endParaRPr lang="lt-LT" dirty="0"/>
          </a:p>
        </p:txBody>
      </p:sp>
    </p:spTree>
    <p:extLst>
      <p:ext uri="{BB962C8B-B14F-4D97-AF65-F5344CB8AC3E}">
        <p14:creationId xmlns:p14="http://schemas.microsoft.com/office/powerpoint/2010/main" val="32090194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AD925185-92E4-AC33-CE0A-9647B78E605B}"/>
              </a:ext>
            </a:extLst>
          </p:cNvPr>
          <p:cNvSpPr txBox="1"/>
          <p:nvPr/>
        </p:nvSpPr>
        <p:spPr>
          <a:xfrm>
            <a:off x="843898" y="186723"/>
            <a:ext cx="6197837" cy="1077218"/>
          </a:xfrm>
          <a:prstGeom prst="rect">
            <a:avLst/>
          </a:prstGeom>
          <a:noFill/>
        </p:spPr>
        <p:txBody>
          <a:bodyPr wrap="square">
            <a:spAutoFit/>
          </a:bodyPr>
          <a:lstStyle/>
          <a:p>
            <a:r>
              <a:rPr lang="lt-LT" sz="3200" dirty="0">
                <a:solidFill>
                  <a:schemeClr val="accent2"/>
                </a:solidFill>
                <a:latin typeface="Verdana" panose="020B0604030504040204" pitchFamily="34" charset="0"/>
                <a:ea typeface="Verdana" panose="020B0604030504040204" pitchFamily="34" charset="0"/>
              </a:rPr>
              <a:t>Išlaidų patyrimą įrodantys dokumentai</a:t>
            </a:r>
          </a:p>
        </p:txBody>
      </p:sp>
      <p:sp>
        <p:nvSpPr>
          <p:cNvPr id="13" name="Rounded Rectangle 35">
            <a:extLst>
              <a:ext uri="{FF2B5EF4-FFF2-40B4-BE49-F238E27FC236}">
                <a16:creationId xmlns:a16="http://schemas.microsoft.com/office/drawing/2014/main" id="{4F34E624-CB8F-4B2A-AB74-EB6F0E8D7687}"/>
              </a:ext>
            </a:extLst>
          </p:cNvPr>
          <p:cNvSpPr/>
          <p:nvPr/>
        </p:nvSpPr>
        <p:spPr>
          <a:xfrm>
            <a:off x="747077" y="1263942"/>
            <a:ext cx="6197837" cy="5491422"/>
          </a:xfrm>
          <a:prstGeom prst="roundRect">
            <a:avLst>
              <a:gd name="adj" fmla="val 0"/>
            </a:avLst>
          </a:prstGeom>
          <a:noFill/>
          <a:ln w="28575">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solidFill>
                  <a:srgbClr val="FFCD00"/>
                </a:solidFill>
              </a:ln>
              <a:highlight>
                <a:srgbClr val="EEE730"/>
              </a:highlight>
            </a:endParaRPr>
          </a:p>
        </p:txBody>
      </p:sp>
      <p:graphicFrame>
        <p:nvGraphicFramePr>
          <p:cNvPr id="18" name="TextBox 7">
            <a:extLst>
              <a:ext uri="{FF2B5EF4-FFF2-40B4-BE49-F238E27FC236}">
                <a16:creationId xmlns:a16="http://schemas.microsoft.com/office/drawing/2014/main" id="{B46C8C0D-81B5-D539-5BD5-FF1F3BA39A20}"/>
              </a:ext>
            </a:extLst>
          </p:cNvPr>
          <p:cNvGraphicFramePr/>
          <p:nvPr>
            <p:extLst>
              <p:ext uri="{D42A27DB-BD31-4B8C-83A1-F6EECF244321}">
                <p14:modId xmlns:p14="http://schemas.microsoft.com/office/powerpoint/2010/main" val="557933761"/>
              </p:ext>
            </p:extLst>
          </p:nvPr>
        </p:nvGraphicFramePr>
        <p:xfrm>
          <a:off x="7579746" y="1947119"/>
          <a:ext cx="4437403" cy="41250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a:extLst>
              <a:ext uri="{FF2B5EF4-FFF2-40B4-BE49-F238E27FC236}">
                <a16:creationId xmlns:a16="http://schemas.microsoft.com/office/drawing/2014/main" id="{ACF63A39-7B9C-A6D7-EA11-9B95AA185DFF}"/>
              </a:ext>
            </a:extLst>
          </p:cNvPr>
          <p:cNvSpPr txBox="1"/>
          <p:nvPr/>
        </p:nvSpPr>
        <p:spPr>
          <a:xfrm>
            <a:off x="918111" y="1505253"/>
            <a:ext cx="5684363" cy="4247317"/>
          </a:xfrm>
          <a:prstGeom prst="rect">
            <a:avLst/>
          </a:prstGeom>
          <a:noFill/>
        </p:spPr>
        <p:txBody>
          <a:bodyPr wrap="square" rtlCol="0">
            <a:spAutoFit/>
          </a:bodyPr>
          <a:lstStyle/>
          <a:p>
            <a:pPr marL="342900" lvl="0" indent="-342900">
              <a:lnSpc>
                <a:spcPct val="115000"/>
              </a:lnSpc>
              <a:buFont typeface="Wingdings" panose="05000000000000000000" pitchFamily="2" charset="2"/>
              <a:buChar char="§"/>
            </a:pPr>
            <a:r>
              <a:rPr lang="lt-LT" sz="2000" dirty="0">
                <a:solidFill>
                  <a:srgbClr val="302857"/>
                </a:solidFill>
                <a:latin typeface="Verdana" panose="020B0604030504040204" pitchFamily="34" charset="0"/>
                <a:ea typeface="Verdana" panose="020B0604030504040204" pitchFamily="34" charset="0"/>
              </a:rPr>
              <a:t>Pirkimo dokumentai;</a:t>
            </a:r>
          </a:p>
          <a:p>
            <a:pPr marL="342900" lvl="0" indent="-342900">
              <a:lnSpc>
                <a:spcPct val="115000"/>
              </a:lnSpc>
              <a:buFont typeface="Wingdings" panose="05000000000000000000" pitchFamily="2" charset="2"/>
              <a:buChar char="§"/>
            </a:pPr>
            <a:r>
              <a:rPr lang="lt-LT" sz="2000" dirty="0">
                <a:solidFill>
                  <a:srgbClr val="302857"/>
                </a:solidFill>
                <a:latin typeface="Verdana" panose="020B0604030504040204" pitchFamily="34" charset="0"/>
                <a:ea typeface="Verdana" panose="020B0604030504040204" pitchFamily="34" charset="0"/>
              </a:rPr>
              <a:t>Sutartys su paslaugų teikėjais (įskaitant autorines sutartis, paslaugų (civilines) sutartis su mažųjų bendrijų vadovais);</a:t>
            </a:r>
          </a:p>
          <a:p>
            <a:pPr marL="342900" lvl="0" indent="-342900">
              <a:lnSpc>
                <a:spcPct val="115000"/>
              </a:lnSpc>
              <a:buFont typeface="Wingdings" panose="05000000000000000000" pitchFamily="2" charset="2"/>
              <a:buChar char="§"/>
            </a:pPr>
            <a:r>
              <a:rPr lang="lt-LT" sz="2000" dirty="0">
                <a:solidFill>
                  <a:srgbClr val="302857"/>
                </a:solidFill>
                <a:latin typeface="Verdana" panose="020B0604030504040204" pitchFamily="34" charset="0"/>
                <a:ea typeface="Verdana" panose="020B0604030504040204" pitchFamily="34" charset="0"/>
              </a:rPr>
              <a:t>Paslaugų ar autorinių kūrinių perdavimo–priėmimo aktai ar kiti dokumentai, jei sutartyje nurodyta kita perdavimo–priėmimo forma;</a:t>
            </a:r>
          </a:p>
          <a:p>
            <a:pPr marL="342900" lvl="0" indent="-342900">
              <a:lnSpc>
                <a:spcPct val="115000"/>
              </a:lnSpc>
              <a:buFont typeface="Wingdings" panose="05000000000000000000" pitchFamily="2" charset="2"/>
              <a:buChar char="§"/>
            </a:pPr>
            <a:r>
              <a:rPr lang="lt-LT" sz="2000" dirty="0">
                <a:solidFill>
                  <a:srgbClr val="302857"/>
                </a:solidFill>
                <a:latin typeface="Verdana" panose="020B0604030504040204" pitchFamily="34" charset="0"/>
                <a:ea typeface="Verdana" panose="020B0604030504040204" pitchFamily="34" charset="0"/>
              </a:rPr>
              <a:t>Sąskaitos faktūros ar lygiaverčiai įrodomieji dokumentai.</a:t>
            </a:r>
          </a:p>
          <a:p>
            <a:pPr marL="342900" indent="-342900">
              <a:buFont typeface="Wingdings" panose="05000000000000000000" pitchFamily="2" charset="2"/>
              <a:buChar char="§"/>
            </a:pPr>
            <a:r>
              <a:rPr lang="lt-LT" sz="2000" dirty="0">
                <a:solidFill>
                  <a:srgbClr val="302857"/>
                </a:solidFill>
                <a:latin typeface="Verdana" panose="020B0604030504040204" pitchFamily="34" charset="0"/>
                <a:ea typeface="Verdana" panose="020B0604030504040204" pitchFamily="34" charset="0"/>
              </a:rPr>
              <a:t>Išlaidų apmokėjimo įrodymo dokumentai.</a:t>
            </a:r>
          </a:p>
        </p:txBody>
      </p:sp>
    </p:spTree>
    <p:extLst>
      <p:ext uri="{BB962C8B-B14F-4D97-AF65-F5344CB8AC3E}">
        <p14:creationId xmlns:p14="http://schemas.microsoft.com/office/powerpoint/2010/main" val="5146520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AD925185-92E4-AC33-CE0A-9647B78E605B}"/>
              </a:ext>
            </a:extLst>
          </p:cNvPr>
          <p:cNvSpPr txBox="1"/>
          <p:nvPr/>
        </p:nvSpPr>
        <p:spPr>
          <a:xfrm>
            <a:off x="843898" y="186723"/>
            <a:ext cx="6197837" cy="1077218"/>
          </a:xfrm>
          <a:prstGeom prst="rect">
            <a:avLst/>
          </a:prstGeom>
          <a:noFill/>
        </p:spPr>
        <p:txBody>
          <a:bodyPr wrap="square">
            <a:spAutoFit/>
          </a:bodyPr>
          <a:lstStyle/>
          <a:p>
            <a:r>
              <a:rPr lang="lt-LT" sz="3200" dirty="0">
                <a:solidFill>
                  <a:schemeClr val="accent2"/>
                </a:solidFill>
                <a:latin typeface="Verdana" panose="020B0604030504040204" pitchFamily="34" charset="0"/>
                <a:ea typeface="Verdana" panose="020B0604030504040204" pitchFamily="34" charset="0"/>
              </a:rPr>
              <a:t>Išlaidų patyrimą įrodantys dokumentai</a:t>
            </a:r>
          </a:p>
        </p:txBody>
      </p:sp>
      <p:sp>
        <p:nvSpPr>
          <p:cNvPr id="13" name="Rounded Rectangle 35">
            <a:extLst>
              <a:ext uri="{FF2B5EF4-FFF2-40B4-BE49-F238E27FC236}">
                <a16:creationId xmlns:a16="http://schemas.microsoft.com/office/drawing/2014/main" id="{4F34E624-CB8F-4B2A-AB74-EB6F0E8D7687}"/>
              </a:ext>
            </a:extLst>
          </p:cNvPr>
          <p:cNvSpPr/>
          <p:nvPr/>
        </p:nvSpPr>
        <p:spPr>
          <a:xfrm>
            <a:off x="747077" y="1263942"/>
            <a:ext cx="6197837" cy="5491422"/>
          </a:xfrm>
          <a:prstGeom prst="roundRect">
            <a:avLst>
              <a:gd name="adj" fmla="val 0"/>
            </a:avLst>
          </a:prstGeom>
          <a:noFill/>
          <a:ln w="28575">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solidFill>
                  <a:srgbClr val="FFCD00"/>
                </a:solidFill>
              </a:ln>
              <a:highlight>
                <a:srgbClr val="EEE730"/>
              </a:highlight>
            </a:endParaRPr>
          </a:p>
        </p:txBody>
      </p:sp>
      <p:graphicFrame>
        <p:nvGraphicFramePr>
          <p:cNvPr id="18" name="TextBox 7">
            <a:extLst>
              <a:ext uri="{FF2B5EF4-FFF2-40B4-BE49-F238E27FC236}">
                <a16:creationId xmlns:a16="http://schemas.microsoft.com/office/drawing/2014/main" id="{B46C8C0D-81B5-D539-5BD5-FF1F3BA39A20}"/>
              </a:ext>
            </a:extLst>
          </p:cNvPr>
          <p:cNvGraphicFramePr/>
          <p:nvPr>
            <p:extLst>
              <p:ext uri="{D42A27DB-BD31-4B8C-83A1-F6EECF244321}">
                <p14:modId xmlns:p14="http://schemas.microsoft.com/office/powerpoint/2010/main" val="1103482677"/>
              </p:ext>
            </p:extLst>
          </p:nvPr>
        </p:nvGraphicFramePr>
        <p:xfrm>
          <a:off x="7579746" y="1366787"/>
          <a:ext cx="4437403" cy="498591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a:extLst>
              <a:ext uri="{FF2B5EF4-FFF2-40B4-BE49-F238E27FC236}">
                <a16:creationId xmlns:a16="http://schemas.microsoft.com/office/drawing/2014/main" id="{ACF63A39-7B9C-A6D7-EA11-9B95AA185DFF}"/>
              </a:ext>
            </a:extLst>
          </p:cNvPr>
          <p:cNvSpPr txBox="1"/>
          <p:nvPr/>
        </p:nvSpPr>
        <p:spPr>
          <a:xfrm>
            <a:off x="1003813" y="2696492"/>
            <a:ext cx="5684363" cy="1465016"/>
          </a:xfrm>
          <a:prstGeom prst="rect">
            <a:avLst/>
          </a:prstGeom>
          <a:noFill/>
        </p:spPr>
        <p:txBody>
          <a:bodyPr wrap="square" rtlCol="0">
            <a:spAutoFit/>
          </a:bodyPr>
          <a:lstStyle/>
          <a:p>
            <a:pPr marL="228600" indent="457200" algn="ctr">
              <a:lnSpc>
                <a:spcPct val="107000"/>
              </a:lnSpc>
              <a:spcAft>
                <a:spcPts val="600"/>
              </a:spcAft>
            </a:pPr>
            <a:r>
              <a:rPr lang="lt-LT" sz="2000" dirty="0">
                <a:solidFill>
                  <a:srgbClr val="302857"/>
                </a:solidFill>
                <a:latin typeface="Verdana" panose="020B0604030504040204" pitchFamily="34" charset="0"/>
                <a:ea typeface="Verdana" panose="020B0604030504040204" pitchFamily="34" charset="0"/>
              </a:rPr>
              <a:t>Netiesioginės projekto išlaidos skaičiuojamos nuo tinkamų finansuoti tiesioginių projekto išlaidų.</a:t>
            </a:r>
          </a:p>
          <a:p>
            <a:pPr algn="ctr"/>
            <a:r>
              <a:rPr lang="lt-LT" sz="2000" b="1" dirty="0">
                <a:solidFill>
                  <a:srgbClr val="302857"/>
                </a:solidFill>
                <a:latin typeface="Verdana" panose="020B0604030504040204" pitchFamily="34" charset="0"/>
                <a:ea typeface="Verdana" panose="020B0604030504040204" pitchFamily="34" charset="0"/>
              </a:rPr>
              <a:t>Dokumentai neteikiami.</a:t>
            </a:r>
          </a:p>
        </p:txBody>
      </p:sp>
    </p:spTree>
    <p:extLst>
      <p:ext uri="{BB962C8B-B14F-4D97-AF65-F5344CB8AC3E}">
        <p14:creationId xmlns:p14="http://schemas.microsoft.com/office/powerpoint/2010/main" val="10158122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3DBA42AC-416E-48F7-B8AD-1520555DF712}"/>
              </a:ext>
            </a:extLst>
          </p:cNvPr>
          <p:cNvSpPr>
            <a:spLocks noGrp="1"/>
          </p:cNvSpPr>
          <p:nvPr>
            <p:ph type="title"/>
          </p:nvPr>
        </p:nvSpPr>
        <p:spPr>
          <a:xfrm>
            <a:off x="6965245" y="1650794"/>
            <a:ext cx="5050190" cy="3241938"/>
          </a:xfrm>
        </p:spPr>
        <p:txBody>
          <a:bodyPr>
            <a:normAutofit/>
          </a:bodyPr>
          <a:lstStyle/>
          <a:p>
            <a:r>
              <a:rPr lang="pt-BR" sz="2400" b="1" dirty="0">
                <a:solidFill>
                  <a:srgbClr val="0E103D"/>
                </a:solidFill>
              </a:rPr>
              <a:t>Veiklos ataskaitos formą galite</a:t>
            </a:r>
            <a:r>
              <a:rPr lang="lt-LT" sz="2400" b="1" dirty="0">
                <a:solidFill>
                  <a:srgbClr val="0E103D"/>
                </a:solidFill>
              </a:rPr>
              <a:t> </a:t>
            </a:r>
            <a:r>
              <a:rPr lang="pt-BR" sz="2400" b="1" dirty="0">
                <a:solidFill>
                  <a:srgbClr val="0E103D"/>
                </a:solidFill>
              </a:rPr>
              <a:t>rasti:</a:t>
            </a:r>
            <a:br>
              <a:rPr lang="pt-BR" sz="2400" b="1" dirty="0">
                <a:solidFill>
                  <a:srgbClr val="0E103D"/>
                </a:solidFill>
              </a:rPr>
            </a:br>
            <a:br>
              <a:rPr lang="pt-BR" sz="2400" b="1" dirty="0">
                <a:solidFill>
                  <a:srgbClr val="0E103D"/>
                </a:solidFill>
              </a:rPr>
            </a:br>
            <a:r>
              <a:rPr lang="pt-BR" sz="2400" b="1" dirty="0">
                <a:solidFill>
                  <a:srgbClr val="0E103D"/>
                </a:solidFill>
                <a:hlinkClick r:id="rId3"/>
              </a:rPr>
              <a:t>https://inovacijuagentura.lt/finansavimo-kvietimai/igudziai-mvi.html?lang=lt</a:t>
            </a:r>
            <a:r>
              <a:rPr lang="lt-LT" sz="2400" b="1" dirty="0">
                <a:solidFill>
                  <a:srgbClr val="0E103D"/>
                </a:solidFill>
              </a:rPr>
              <a:t> </a:t>
            </a:r>
            <a:endParaRPr lang="lt-LT" dirty="0">
              <a:solidFill>
                <a:srgbClr val="0E103D"/>
              </a:solidFill>
            </a:endParaRPr>
          </a:p>
        </p:txBody>
      </p:sp>
      <p:sp>
        <p:nvSpPr>
          <p:cNvPr id="4" name="Teksto vietos rezervavimo ženklas 3">
            <a:extLst>
              <a:ext uri="{FF2B5EF4-FFF2-40B4-BE49-F238E27FC236}">
                <a16:creationId xmlns:a16="http://schemas.microsoft.com/office/drawing/2014/main" id="{90D23271-31B9-9623-5EAD-66ECFF30FA71}"/>
              </a:ext>
            </a:extLst>
          </p:cNvPr>
          <p:cNvSpPr>
            <a:spLocks noGrp="1"/>
          </p:cNvSpPr>
          <p:nvPr>
            <p:ph type="body" sz="half" idx="2"/>
          </p:nvPr>
        </p:nvSpPr>
        <p:spPr>
          <a:xfrm>
            <a:off x="436209" y="2804287"/>
            <a:ext cx="5976515" cy="2483556"/>
          </a:xfrm>
        </p:spPr>
        <p:txBody>
          <a:bodyPr>
            <a:normAutofit/>
          </a:bodyPr>
          <a:lstStyle/>
          <a:p>
            <a:pPr algn="just">
              <a:buClr>
                <a:schemeClr val="accent2"/>
              </a:buClr>
            </a:pPr>
            <a:r>
              <a:rPr lang="lt-LT" sz="2400" b="1" dirty="0">
                <a:solidFill>
                  <a:srgbClr val="0E103D"/>
                </a:solidFill>
              </a:rPr>
              <a:t>Veiklos</a:t>
            </a:r>
            <a:r>
              <a:rPr lang="en-US" sz="2400" b="1" dirty="0">
                <a:solidFill>
                  <a:srgbClr val="0E103D"/>
                </a:solidFill>
              </a:rPr>
              <a:t> </a:t>
            </a:r>
            <a:r>
              <a:rPr lang="lt-LT" sz="2400" b="1" dirty="0">
                <a:solidFill>
                  <a:srgbClr val="0E103D"/>
                </a:solidFill>
              </a:rPr>
              <a:t>ataskaita</a:t>
            </a:r>
            <a:r>
              <a:rPr lang="en-US" sz="2400" b="1" dirty="0">
                <a:solidFill>
                  <a:srgbClr val="0E103D"/>
                </a:solidFill>
              </a:rPr>
              <a:t> ir </a:t>
            </a:r>
            <a:r>
              <a:rPr lang="lt-LT" sz="2400" b="1" dirty="0">
                <a:solidFill>
                  <a:srgbClr val="0E103D"/>
                </a:solidFill>
              </a:rPr>
              <a:t>jos</a:t>
            </a:r>
            <a:r>
              <a:rPr lang="en-US" sz="2400" b="1" dirty="0">
                <a:solidFill>
                  <a:srgbClr val="0E103D"/>
                </a:solidFill>
              </a:rPr>
              <a:t> </a:t>
            </a:r>
            <a:r>
              <a:rPr lang="lt-LT" sz="2400" b="1" dirty="0">
                <a:solidFill>
                  <a:srgbClr val="0E103D"/>
                </a:solidFill>
              </a:rPr>
              <a:t>pildymas</a:t>
            </a:r>
            <a:endParaRPr lang="lt-LT" sz="2400" dirty="0">
              <a:solidFill>
                <a:srgbClr val="0E103D"/>
              </a:solidFill>
            </a:endParaRPr>
          </a:p>
        </p:txBody>
      </p:sp>
    </p:spTree>
    <p:extLst>
      <p:ext uri="{BB962C8B-B14F-4D97-AF65-F5344CB8AC3E}">
        <p14:creationId xmlns:p14="http://schemas.microsoft.com/office/powerpoint/2010/main" val="33836132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7177416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o vietos rezervavimo ženklas 2">
            <a:extLst>
              <a:ext uri="{FF2B5EF4-FFF2-40B4-BE49-F238E27FC236}">
                <a16:creationId xmlns:a16="http://schemas.microsoft.com/office/drawing/2014/main" id="{7BC479F5-D0C7-0A35-C442-29032C3E1CEB}"/>
              </a:ext>
            </a:extLst>
          </p:cNvPr>
          <p:cNvSpPr>
            <a:spLocks noGrp="1"/>
          </p:cNvSpPr>
          <p:nvPr>
            <p:ph type="body" sz="half" idx="2"/>
          </p:nvPr>
        </p:nvSpPr>
        <p:spPr>
          <a:xfrm>
            <a:off x="7961955" y="2273929"/>
            <a:ext cx="3539093" cy="2533453"/>
          </a:xfrm>
        </p:spPr>
        <p:txBody>
          <a:bodyPr>
            <a:normAutofit/>
          </a:bodyPr>
          <a:lstStyle/>
          <a:p>
            <a:pPr algn="ctr"/>
            <a:r>
              <a:rPr lang="lt-LT" sz="4800" kern="1200" dirty="0">
                <a:cs typeface="+mj-cs"/>
              </a:rPr>
              <a:t>Turinys</a:t>
            </a:r>
            <a:endParaRPr lang="lt-LT" sz="4800" dirty="0"/>
          </a:p>
        </p:txBody>
      </p:sp>
      <p:sp>
        <p:nvSpPr>
          <p:cNvPr id="4" name="Teksto vietos rezervavimo ženklas 3">
            <a:extLst>
              <a:ext uri="{FF2B5EF4-FFF2-40B4-BE49-F238E27FC236}">
                <a16:creationId xmlns:a16="http://schemas.microsoft.com/office/drawing/2014/main" id="{5CCF95E7-D4CB-E9C1-23D9-4B16FDEE38AB}"/>
              </a:ext>
            </a:extLst>
          </p:cNvPr>
          <p:cNvSpPr>
            <a:spLocks noGrp="1"/>
          </p:cNvSpPr>
          <p:nvPr>
            <p:ph type="body" sz="half" idx="10"/>
          </p:nvPr>
        </p:nvSpPr>
        <p:spPr>
          <a:xfrm>
            <a:off x="739251" y="754737"/>
            <a:ext cx="6302569" cy="5571836"/>
          </a:xfrm>
        </p:spPr>
        <p:txBody>
          <a:bodyPr>
            <a:noAutofit/>
          </a:bodyPr>
          <a:lstStyle/>
          <a:p>
            <a:r>
              <a:rPr lang="lt-LT" sz="3200" dirty="0"/>
              <a:t>Bendroji išlaidų tinkamumo finansuoti informacija</a:t>
            </a:r>
          </a:p>
          <a:p>
            <a:r>
              <a:rPr lang="lt-LT" sz="3200" dirty="0"/>
              <a:t> </a:t>
            </a:r>
          </a:p>
          <a:p>
            <a:r>
              <a:rPr lang="lt-LT" sz="3200" dirty="0"/>
              <a:t>Projekto avansas</a:t>
            </a:r>
            <a:endParaRPr lang="en-US" sz="3200" dirty="0"/>
          </a:p>
          <a:p>
            <a:endParaRPr lang="en-US" sz="3200" dirty="0"/>
          </a:p>
          <a:p>
            <a:r>
              <a:rPr lang="lt-LT" sz="3200" dirty="0"/>
              <a:t>Išlaidų patyrimą įrodantys dokumentai</a:t>
            </a:r>
          </a:p>
        </p:txBody>
      </p:sp>
    </p:spTree>
    <p:extLst>
      <p:ext uri="{BB962C8B-B14F-4D97-AF65-F5344CB8AC3E}">
        <p14:creationId xmlns:p14="http://schemas.microsoft.com/office/powerpoint/2010/main" val="26303385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avadinimas 8">
            <a:extLst>
              <a:ext uri="{FF2B5EF4-FFF2-40B4-BE49-F238E27FC236}">
                <a16:creationId xmlns:a16="http://schemas.microsoft.com/office/drawing/2014/main" id="{1617243A-42F6-D723-988E-BA604AA33948}"/>
              </a:ext>
            </a:extLst>
          </p:cNvPr>
          <p:cNvSpPr>
            <a:spLocks noGrp="1"/>
          </p:cNvSpPr>
          <p:nvPr>
            <p:ph type="title"/>
          </p:nvPr>
        </p:nvSpPr>
        <p:spPr>
          <a:xfrm>
            <a:off x="1168507" y="1089316"/>
            <a:ext cx="4184189" cy="2791506"/>
          </a:xfrm>
        </p:spPr>
        <p:txBody>
          <a:bodyPr/>
          <a:lstStyle/>
          <a:p>
            <a:r>
              <a:rPr lang="lt-LT"/>
              <a:t>Bendroji išlaidų tinkamumo finansuoti informacija </a:t>
            </a:r>
          </a:p>
        </p:txBody>
      </p:sp>
      <p:sp>
        <p:nvSpPr>
          <p:cNvPr id="10" name="Teksto vietos rezervavimo ženklas 9">
            <a:extLst>
              <a:ext uri="{FF2B5EF4-FFF2-40B4-BE49-F238E27FC236}">
                <a16:creationId xmlns:a16="http://schemas.microsoft.com/office/drawing/2014/main" id="{81A47EE7-30A4-AEF6-15C9-D730C78F0365}"/>
              </a:ext>
            </a:extLst>
          </p:cNvPr>
          <p:cNvSpPr>
            <a:spLocks noGrp="1"/>
          </p:cNvSpPr>
          <p:nvPr>
            <p:ph type="body" sz="half" idx="2"/>
          </p:nvPr>
        </p:nvSpPr>
        <p:spPr>
          <a:xfrm>
            <a:off x="6679933" y="1089316"/>
            <a:ext cx="5282571" cy="5558909"/>
          </a:xfrm>
        </p:spPr>
        <p:txBody>
          <a:bodyPr>
            <a:normAutofit fontScale="77500" lnSpcReduction="20000"/>
          </a:bodyPr>
          <a:lstStyle/>
          <a:p>
            <a:pPr marL="171450" indent="-171450">
              <a:buFont typeface="Arial" panose="020B0604020202020204" pitchFamily="34" charset="0"/>
              <a:buChar char="•"/>
            </a:pPr>
            <a:endParaRPr lang="lt-LT" sz="1800" dirty="0"/>
          </a:p>
          <a:p>
            <a:pPr marL="285750" indent="-285750">
              <a:buFont typeface="Wingdings" panose="05000000000000000000" pitchFamily="2" charset="2"/>
              <a:buChar char="§"/>
            </a:pPr>
            <a:r>
              <a:rPr lang="lt-LT" sz="1800" dirty="0"/>
              <a:t>Išlaidos turi būti būtinos ir patirtos bei apmokėtos tinkamu finansuoti laikotarpiu (PAFT 294.1 -294.2 p.) </a:t>
            </a:r>
          </a:p>
          <a:p>
            <a:pPr marL="742950" lvl="1" indent="-285750">
              <a:buFont typeface="Wingdings" panose="05000000000000000000" pitchFamily="2" charset="2"/>
              <a:buChar char="§"/>
            </a:pPr>
            <a:r>
              <a:rPr lang="lt-LT" dirty="0"/>
              <a:t>Tinkamumo finansuoti laikotarpis yra sutartyje numatytas laikotarpis nuo projekto veiklų vykdymo pradžios iki galutinės veiklos ataskaitos pateikimo termino (</a:t>
            </a:r>
            <a:r>
              <a:rPr lang="lt-LT" i="1" dirty="0"/>
              <a:t>PAFT 3.32. p</a:t>
            </a:r>
            <a:r>
              <a:rPr lang="lt-LT" dirty="0"/>
              <a:t>.)</a:t>
            </a:r>
            <a:r>
              <a:rPr lang="en-US" dirty="0"/>
              <a:t>.</a:t>
            </a:r>
          </a:p>
          <a:p>
            <a:pPr marL="285750" indent="-285750">
              <a:buFont typeface="Wingdings" panose="05000000000000000000" pitchFamily="2" charset="2"/>
              <a:buChar char="§"/>
            </a:pPr>
            <a:endParaRPr lang="lt-LT" sz="1800" dirty="0"/>
          </a:p>
          <a:p>
            <a:pPr marL="285750" indent="-285750">
              <a:buFont typeface="Wingdings" panose="05000000000000000000" pitchFamily="2" charset="2"/>
              <a:buChar char="§"/>
            </a:pPr>
            <a:r>
              <a:rPr lang="lt-LT" sz="1800" dirty="0"/>
              <a:t>Išlaidos turi būti tinkamai dokumentuotos tai yra patirtos išlaidos turi būti pagrįstos projekto tinkamų finansuoti išlaidų patvirtinimo dokumentais, kurių atsekamumas turi būti užtikrintas (PAFT 294.5 p.)</a:t>
            </a:r>
          </a:p>
          <a:p>
            <a:pPr marL="285750" indent="-285750">
              <a:buFont typeface="Wingdings" panose="05000000000000000000" pitchFamily="2" charset="2"/>
              <a:buChar char="§"/>
            </a:pPr>
            <a:endParaRPr lang="lt-LT" sz="1800" dirty="0"/>
          </a:p>
          <a:p>
            <a:pPr marL="285750" indent="-285750">
              <a:buFont typeface="Wingdings" panose="05000000000000000000" pitchFamily="2" charset="2"/>
              <a:buChar char="§"/>
            </a:pPr>
            <a:r>
              <a:rPr lang="lt-LT" sz="1800" dirty="0"/>
              <a:t>Projekto vykdytojas projekto įgyvendinimo metu privalo užtikrinti tinkamą projekto finansinės apskaitos atskyrimą nuo bendros projekto vykdytojo ir partnerio finansinės apskaitos.</a:t>
            </a:r>
            <a:r>
              <a:rPr lang="lt-LT" sz="1500" dirty="0">
                <a:solidFill>
                  <a:srgbClr val="302857"/>
                </a:solidFill>
              </a:rPr>
              <a:t> </a:t>
            </a:r>
            <a:r>
              <a:rPr lang="lt-LT" sz="1500" dirty="0"/>
              <a:t>(PAFT 151 p.)</a:t>
            </a:r>
            <a:endParaRPr lang="en-US" sz="1500" dirty="0"/>
          </a:p>
          <a:p>
            <a:pPr marL="742950" lvl="1" indent="-285750">
              <a:buFont typeface="Wingdings" panose="05000000000000000000" pitchFamily="2" charset="2"/>
              <a:buChar char="§"/>
            </a:pPr>
            <a:r>
              <a:rPr lang="lt-LT" dirty="0"/>
              <a:t>Su projektu susiję finansinės apskaitos įrašai turi būti lengvai atskiriami nuo kitų projekto vykdytojo operacijų arba kitų projekto vykdytojo ir partnerio vykdomų projektų operacijų. Projekto operacijų apskaitai tvarkyti rekomenduojama naudoti atskiras sąskaitų plano subsąskaitas arba kitaip jas atskirti, pavyzdžiui, nurodant požymius</a:t>
            </a:r>
          </a:p>
        </p:txBody>
      </p:sp>
    </p:spTree>
    <p:extLst>
      <p:ext uri="{BB962C8B-B14F-4D97-AF65-F5344CB8AC3E}">
        <p14:creationId xmlns:p14="http://schemas.microsoft.com/office/powerpoint/2010/main" val="4832933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1C7A0D-31B7-F94E-A64B-AD61698B44D7}"/>
              </a:ext>
            </a:extLst>
          </p:cNvPr>
          <p:cNvSpPr>
            <a:spLocks noGrp="1"/>
          </p:cNvSpPr>
          <p:nvPr>
            <p:ph type="title"/>
          </p:nvPr>
        </p:nvSpPr>
        <p:spPr>
          <a:xfrm>
            <a:off x="848635" y="47980"/>
            <a:ext cx="9289200" cy="1016794"/>
          </a:xfrm>
        </p:spPr>
        <p:txBody>
          <a:bodyPr>
            <a:normAutofit/>
          </a:bodyPr>
          <a:lstStyle/>
          <a:p>
            <a:r>
              <a:rPr lang="lt-LT" sz="3200"/>
              <a:t>Projekto avansas ir jo mokėjimo tvarka (1)</a:t>
            </a:r>
            <a:endParaRPr lang="en-LT" sz="3200"/>
          </a:p>
        </p:txBody>
      </p:sp>
      <p:sp>
        <p:nvSpPr>
          <p:cNvPr id="4" name="Text Placeholder 3">
            <a:extLst>
              <a:ext uri="{FF2B5EF4-FFF2-40B4-BE49-F238E27FC236}">
                <a16:creationId xmlns:a16="http://schemas.microsoft.com/office/drawing/2014/main" id="{3211F25A-16C5-DF4B-8C71-60D251DA72BA}"/>
              </a:ext>
            </a:extLst>
          </p:cNvPr>
          <p:cNvSpPr>
            <a:spLocks noGrp="1"/>
          </p:cNvSpPr>
          <p:nvPr>
            <p:ph type="body" sz="half" idx="11"/>
          </p:nvPr>
        </p:nvSpPr>
        <p:spPr>
          <a:xfrm>
            <a:off x="10078196" y="4219143"/>
            <a:ext cx="1892836" cy="422701"/>
          </a:xfrm>
        </p:spPr>
        <p:txBody>
          <a:bodyPr/>
          <a:lstStyle/>
          <a:p>
            <a:r>
              <a:rPr lang="lt-LT" dirty="0"/>
              <a:t>Iki 30 proc. finansavimo sumos</a:t>
            </a:r>
            <a:endParaRPr lang="en-LT" dirty="0"/>
          </a:p>
        </p:txBody>
      </p:sp>
      <p:sp>
        <p:nvSpPr>
          <p:cNvPr id="5" name="Text Placeholder 4">
            <a:extLst>
              <a:ext uri="{FF2B5EF4-FFF2-40B4-BE49-F238E27FC236}">
                <a16:creationId xmlns:a16="http://schemas.microsoft.com/office/drawing/2014/main" id="{FC61BEAA-57E0-404E-AFD9-B3C0F0CA658E}"/>
              </a:ext>
            </a:extLst>
          </p:cNvPr>
          <p:cNvSpPr>
            <a:spLocks noGrp="1"/>
          </p:cNvSpPr>
          <p:nvPr>
            <p:ph type="body" sz="half" idx="12"/>
          </p:nvPr>
        </p:nvSpPr>
        <p:spPr>
          <a:xfrm>
            <a:off x="10006163" y="2226438"/>
            <a:ext cx="1892836" cy="723568"/>
          </a:xfrm>
        </p:spPr>
        <p:txBody>
          <a:bodyPr/>
          <a:lstStyle/>
          <a:p>
            <a:r>
              <a:rPr lang="lt-LT"/>
              <a:t>Gali būti išmokamas bet kuriame projekto įgyvendinimo etape</a:t>
            </a:r>
            <a:endParaRPr lang="en-LT"/>
          </a:p>
        </p:txBody>
      </p:sp>
      <p:pic>
        <p:nvPicPr>
          <p:cNvPr id="7" name="Picture 6">
            <a:extLst>
              <a:ext uri="{FF2B5EF4-FFF2-40B4-BE49-F238E27FC236}">
                <a16:creationId xmlns:a16="http://schemas.microsoft.com/office/drawing/2014/main" id="{D513E798-04A2-0C4D-84C6-0E9A00C817F5}"/>
              </a:ext>
            </a:extLst>
          </p:cNvPr>
          <p:cNvPicPr>
            <a:picLocks noChangeAspect="1"/>
          </p:cNvPicPr>
          <p:nvPr/>
        </p:nvPicPr>
        <p:blipFill>
          <a:blip r:embed="rId3"/>
          <a:stretch>
            <a:fillRect/>
          </a:stretch>
        </p:blipFill>
        <p:spPr>
          <a:xfrm>
            <a:off x="10534673" y="3301108"/>
            <a:ext cx="799315" cy="799315"/>
          </a:xfrm>
          <a:prstGeom prst="rect">
            <a:avLst/>
          </a:prstGeom>
        </p:spPr>
      </p:pic>
      <p:pic>
        <p:nvPicPr>
          <p:cNvPr id="8" name="Picture 7">
            <a:extLst>
              <a:ext uri="{FF2B5EF4-FFF2-40B4-BE49-F238E27FC236}">
                <a16:creationId xmlns:a16="http://schemas.microsoft.com/office/drawing/2014/main" id="{11DC375C-0B3F-9E42-8AAF-37EF797CDE65}"/>
              </a:ext>
            </a:extLst>
          </p:cNvPr>
          <p:cNvPicPr>
            <a:picLocks noChangeAspect="1"/>
          </p:cNvPicPr>
          <p:nvPr/>
        </p:nvPicPr>
        <p:blipFill>
          <a:blip r:embed="rId4"/>
          <a:stretch>
            <a:fillRect/>
          </a:stretch>
        </p:blipFill>
        <p:spPr>
          <a:xfrm>
            <a:off x="10544050" y="1390289"/>
            <a:ext cx="685015" cy="792770"/>
          </a:xfrm>
          <a:prstGeom prst="rect">
            <a:avLst/>
          </a:prstGeom>
        </p:spPr>
      </p:pic>
      <p:graphicFrame>
        <p:nvGraphicFramePr>
          <p:cNvPr id="13" name="Text Placeholder 2">
            <a:extLst>
              <a:ext uri="{FF2B5EF4-FFF2-40B4-BE49-F238E27FC236}">
                <a16:creationId xmlns:a16="http://schemas.microsoft.com/office/drawing/2014/main" id="{5C65AB39-4299-63B2-8DC6-7B5CA1C370ED}"/>
              </a:ext>
            </a:extLst>
          </p:cNvPr>
          <p:cNvGraphicFramePr/>
          <p:nvPr/>
        </p:nvGraphicFramePr>
        <p:xfrm>
          <a:off x="848635" y="1302598"/>
          <a:ext cx="9157528" cy="5450627"/>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24526534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1C7A0D-31B7-F94E-A64B-AD61698B44D7}"/>
              </a:ext>
            </a:extLst>
          </p:cNvPr>
          <p:cNvSpPr>
            <a:spLocks noGrp="1"/>
          </p:cNvSpPr>
          <p:nvPr>
            <p:ph type="title"/>
          </p:nvPr>
        </p:nvSpPr>
        <p:spPr>
          <a:xfrm>
            <a:off x="848635" y="47980"/>
            <a:ext cx="9289200" cy="1016794"/>
          </a:xfrm>
        </p:spPr>
        <p:txBody>
          <a:bodyPr>
            <a:normAutofit/>
          </a:bodyPr>
          <a:lstStyle/>
          <a:p>
            <a:r>
              <a:rPr lang="lt-LT" sz="3200"/>
              <a:t>Projekto avansas ir jo mokėjimo tvarka (2)</a:t>
            </a:r>
            <a:endParaRPr lang="en-LT" sz="3200"/>
          </a:p>
        </p:txBody>
      </p:sp>
      <p:graphicFrame>
        <p:nvGraphicFramePr>
          <p:cNvPr id="13" name="Text Placeholder 2">
            <a:extLst>
              <a:ext uri="{FF2B5EF4-FFF2-40B4-BE49-F238E27FC236}">
                <a16:creationId xmlns:a16="http://schemas.microsoft.com/office/drawing/2014/main" id="{5C65AB39-4299-63B2-8DC6-7B5CA1C370ED}"/>
              </a:ext>
            </a:extLst>
          </p:cNvPr>
          <p:cNvGraphicFramePr/>
          <p:nvPr>
            <p:extLst>
              <p:ext uri="{D42A27DB-BD31-4B8C-83A1-F6EECF244321}">
                <p14:modId xmlns:p14="http://schemas.microsoft.com/office/powerpoint/2010/main" val="733437912"/>
              </p:ext>
            </p:extLst>
          </p:nvPr>
        </p:nvGraphicFramePr>
        <p:xfrm>
          <a:off x="848635" y="916099"/>
          <a:ext cx="9157528" cy="594190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7" name="Picture 8">
            <a:extLst>
              <a:ext uri="{FF2B5EF4-FFF2-40B4-BE49-F238E27FC236}">
                <a16:creationId xmlns:a16="http://schemas.microsoft.com/office/drawing/2014/main" id="{6ADF5595-5FC5-5265-CE31-24A558DB5F65}"/>
              </a:ext>
            </a:extLst>
          </p:cNvPr>
          <p:cNvPicPr>
            <a:picLocks noChangeAspect="1"/>
          </p:cNvPicPr>
          <p:nvPr/>
        </p:nvPicPr>
        <p:blipFill>
          <a:blip r:embed="rId8"/>
          <a:stretch>
            <a:fillRect/>
          </a:stretch>
        </p:blipFill>
        <p:spPr>
          <a:xfrm>
            <a:off x="10783922" y="2620218"/>
            <a:ext cx="634476" cy="808782"/>
          </a:xfrm>
          <a:prstGeom prst="rect">
            <a:avLst/>
          </a:prstGeom>
        </p:spPr>
      </p:pic>
      <p:sp>
        <p:nvSpPr>
          <p:cNvPr id="6" name="Text Placeholder 5">
            <a:extLst>
              <a:ext uri="{FF2B5EF4-FFF2-40B4-BE49-F238E27FC236}">
                <a16:creationId xmlns:a16="http://schemas.microsoft.com/office/drawing/2014/main" id="{DA6E0762-2CA1-A845-9341-7E9BACD8C0BD}"/>
              </a:ext>
            </a:extLst>
          </p:cNvPr>
          <p:cNvSpPr txBox="1">
            <a:spLocks/>
          </p:cNvSpPr>
          <p:nvPr/>
        </p:nvSpPr>
        <p:spPr>
          <a:xfrm>
            <a:off x="10016424" y="3431923"/>
            <a:ext cx="2175576" cy="910252"/>
          </a:xfrm>
          <a:prstGeom prst="rect">
            <a:avLst/>
          </a:prstGeom>
        </p:spPr>
        <p:txBody>
          <a:bodyPr vert="horz" lIns="91440" tIns="45720" rIns="91440" bIns="45720" rtlCol="0">
            <a:normAutofit/>
          </a:bodyPr>
          <a:lstStyle>
            <a:lvl1pPr marL="0" indent="0" algn="ctr" defTabSz="914400" rtl="0" eaLnBrk="1" latinLnBrk="0" hangingPunct="1">
              <a:lnSpc>
                <a:spcPts val="1140"/>
              </a:lnSpc>
              <a:spcBef>
                <a:spcPts val="1000"/>
              </a:spcBef>
              <a:buFont typeface="Arial" panose="020B0604020202020204" pitchFamily="34" charset="0"/>
              <a:buNone/>
              <a:defRPr sz="1200" b="0" i="0" kern="1200">
                <a:solidFill>
                  <a:srgbClr val="302757"/>
                </a:solidFill>
                <a:latin typeface="Verdana" panose="020B0604030504040204" pitchFamily="34" charset="0"/>
                <a:ea typeface="Verdana" panose="020B0604030504040204" pitchFamily="34" charset="0"/>
                <a:cs typeface="Verdana" panose="020B060403050404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4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2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0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0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r>
              <a:rPr lang="lt-LT"/>
              <a:t>Projekto vykdytojas turi turėti </a:t>
            </a:r>
            <a:r>
              <a:rPr lang="lt-LT" b="1"/>
              <a:t>KREDITO</a:t>
            </a:r>
            <a:r>
              <a:rPr lang="lt-LT"/>
              <a:t> įstaigoje specialiai projektui atidarytą sąskaitą</a:t>
            </a:r>
            <a:endParaRPr lang="en-LT" dirty="0"/>
          </a:p>
        </p:txBody>
      </p:sp>
    </p:spTree>
    <p:extLst>
      <p:ext uri="{BB962C8B-B14F-4D97-AF65-F5344CB8AC3E}">
        <p14:creationId xmlns:p14="http://schemas.microsoft.com/office/powerpoint/2010/main" val="1676439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F67FB8A5-E0AB-885D-B140-62CF40EE18A7}"/>
              </a:ext>
            </a:extLst>
          </p:cNvPr>
          <p:cNvSpPr>
            <a:spLocks noGrp="1"/>
          </p:cNvSpPr>
          <p:nvPr>
            <p:ph type="title"/>
          </p:nvPr>
        </p:nvSpPr>
        <p:spPr>
          <a:xfrm>
            <a:off x="1329872" y="637495"/>
            <a:ext cx="4184189" cy="4278750"/>
          </a:xfrm>
        </p:spPr>
        <p:txBody>
          <a:bodyPr>
            <a:normAutofit/>
          </a:bodyPr>
          <a:lstStyle/>
          <a:p>
            <a:r>
              <a:rPr lang="lt-LT" dirty="0"/>
              <a:t>Veiklų vykdymo pradžią pagrindžiantys dokumentai</a:t>
            </a:r>
          </a:p>
        </p:txBody>
      </p:sp>
      <p:sp>
        <p:nvSpPr>
          <p:cNvPr id="4" name="Teksto vietos rezervavimo ženklas 3">
            <a:extLst>
              <a:ext uri="{FF2B5EF4-FFF2-40B4-BE49-F238E27FC236}">
                <a16:creationId xmlns:a16="http://schemas.microsoft.com/office/drawing/2014/main" id="{9802010C-72D3-642F-823F-E9F15664927A}"/>
              </a:ext>
            </a:extLst>
          </p:cNvPr>
          <p:cNvSpPr>
            <a:spLocks noGrp="1"/>
          </p:cNvSpPr>
          <p:nvPr>
            <p:ph sz="quarter" idx="13"/>
          </p:nvPr>
        </p:nvSpPr>
        <p:spPr>
          <a:xfrm>
            <a:off x="6803286" y="2923426"/>
            <a:ext cx="5157926" cy="3790195"/>
          </a:xfrm>
        </p:spPr>
        <p:txBody>
          <a:bodyPr>
            <a:noAutofit/>
          </a:bodyPr>
          <a:lstStyle/>
          <a:p>
            <a:pPr marL="342900" indent="-342900">
              <a:buFont typeface="Wingdings" panose="05000000000000000000" pitchFamily="2" charset="2"/>
              <a:buChar char="§"/>
            </a:pPr>
            <a:r>
              <a:rPr lang="lt-LT" sz="2000" dirty="0"/>
              <a:t>Veiklos ataskaitą</a:t>
            </a:r>
          </a:p>
          <a:p>
            <a:pPr marL="342900" indent="-342900">
              <a:buFont typeface="Wingdings" panose="05000000000000000000" pitchFamily="2" charset="2"/>
              <a:buChar char="§"/>
            </a:pPr>
            <a:r>
              <a:rPr lang="lt-LT" sz="2000" dirty="0"/>
              <a:t>Sutartį(-</a:t>
            </a:r>
            <a:r>
              <a:rPr lang="lt-LT" sz="2000" dirty="0" err="1"/>
              <a:t>is</a:t>
            </a:r>
            <a:r>
              <a:rPr lang="lt-LT" sz="2000" dirty="0"/>
              <a:t>) su tiekėju(-</a:t>
            </a:r>
            <a:r>
              <a:rPr lang="lt-LT" sz="2000" dirty="0" err="1"/>
              <a:t>ais</a:t>
            </a:r>
            <a:r>
              <a:rPr lang="lt-LT" sz="2000" dirty="0"/>
              <a:t>)</a:t>
            </a:r>
          </a:p>
          <a:p>
            <a:pPr marL="342900" indent="-342900">
              <a:buFont typeface="Wingdings" panose="05000000000000000000" pitchFamily="2" charset="2"/>
              <a:buChar char="§"/>
            </a:pPr>
            <a:r>
              <a:rPr lang="lt-LT" sz="2000" dirty="0"/>
              <a:t>PVM sąskaitas faktūras</a:t>
            </a:r>
          </a:p>
          <a:p>
            <a:pPr marL="342900" indent="-342900">
              <a:buFont typeface="Wingdings" panose="05000000000000000000" pitchFamily="2" charset="2"/>
              <a:buChar char="§"/>
            </a:pPr>
            <a:r>
              <a:rPr lang="lt-LT" sz="2000" dirty="0"/>
              <a:t>PVM sąskaitų faktūrų apmokėjimo dokumentus</a:t>
            </a:r>
          </a:p>
          <a:p>
            <a:pPr algn="r"/>
            <a:r>
              <a:rPr lang="lt-LT" sz="1400" dirty="0"/>
              <a:t>* Jeigu avanso suma neviršija 30 proc.</a:t>
            </a:r>
          </a:p>
        </p:txBody>
      </p:sp>
      <p:sp>
        <p:nvSpPr>
          <p:cNvPr id="3" name="Teksto vietos rezervavimo ženklas 2">
            <a:extLst>
              <a:ext uri="{FF2B5EF4-FFF2-40B4-BE49-F238E27FC236}">
                <a16:creationId xmlns:a16="http://schemas.microsoft.com/office/drawing/2014/main" id="{CFDD4828-3F04-5A33-E3DE-737247244EA1}"/>
              </a:ext>
            </a:extLst>
          </p:cNvPr>
          <p:cNvSpPr>
            <a:spLocks noGrp="1"/>
          </p:cNvSpPr>
          <p:nvPr>
            <p:ph type="body" sz="half" idx="2"/>
          </p:nvPr>
        </p:nvSpPr>
        <p:spPr>
          <a:xfrm>
            <a:off x="6803286" y="1277417"/>
            <a:ext cx="5157926" cy="1353388"/>
          </a:xfrm>
        </p:spPr>
        <p:txBody>
          <a:bodyPr>
            <a:noAutofit/>
          </a:bodyPr>
          <a:lstStyle/>
          <a:p>
            <a:r>
              <a:rPr lang="lt-LT" sz="2400" dirty="0"/>
              <a:t>Per </a:t>
            </a:r>
            <a:r>
              <a:rPr lang="lt-LT" sz="2400" b="1" dirty="0"/>
              <a:t>140 d. d.</a:t>
            </a:r>
            <a:r>
              <a:rPr lang="lt-LT" sz="2400" b="1" baseline="30000" dirty="0"/>
              <a:t>*</a:t>
            </a:r>
            <a:r>
              <a:rPr lang="lt-LT" sz="2400" b="1" dirty="0"/>
              <a:t> </a:t>
            </a:r>
            <a:r>
              <a:rPr lang="lt-LT" sz="2400" dirty="0"/>
              <a:t>nuo avanso išmokėjimo dienos reikalinga pateikti:</a:t>
            </a:r>
          </a:p>
        </p:txBody>
      </p:sp>
    </p:spTree>
    <p:extLst>
      <p:ext uri="{BB962C8B-B14F-4D97-AF65-F5344CB8AC3E}">
        <p14:creationId xmlns:p14="http://schemas.microsoft.com/office/powerpoint/2010/main" val="38771560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F67FB8A5-E0AB-885D-B140-62CF40EE18A7}"/>
              </a:ext>
            </a:extLst>
          </p:cNvPr>
          <p:cNvSpPr>
            <a:spLocks noGrp="1"/>
          </p:cNvSpPr>
          <p:nvPr>
            <p:ph type="title"/>
          </p:nvPr>
        </p:nvSpPr>
        <p:spPr>
          <a:xfrm>
            <a:off x="7338787" y="1060853"/>
            <a:ext cx="4184189" cy="4278750"/>
          </a:xfrm>
        </p:spPr>
        <p:txBody>
          <a:bodyPr>
            <a:normAutofit/>
          </a:bodyPr>
          <a:lstStyle/>
          <a:p>
            <a:br>
              <a:rPr lang="lt-LT"/>
            </a:br>
            <a:r>
              <a:rPr lang="lt-LT"/>
              <a:t>Veiklos ataskaita su išlaidomis avansui padengti</a:t>
            </a:r>
            <a:br>
              <a:rPr lang="lt-LT"/>
            </a:br>
            <a:endParaRPr lang="lt-LT"/>
          </a:p>
        </p:txBody>
      </p:sp>
      <p:sp>
        <p:nvSpPr>
          <p:cNvPr id="4" name="Teksto vietos rezervavimo ženklas 3">
            <a:extLst>
              <a:ext uri="{FF2B5EF4-FFF2-40B4-BE49-F238E27FC236}">
                <a16:creationId xmlns:a16="http://schemas.microsoft.com/office/drawing/2014/main" id="{9802010C-72D3-642F-823F-E9F15664927A}"/>
              </a:ext>
            </a:extLst>
          </p:cNvPr>
          <p:cNvSpPr>
            <a:spLocks noGrp="1"/>
          </p:cNvSpPr>
          <p:nvPr>
            <p:ph sz="quarter" idx="13"/>
          </p:nvPr>
        </p:nvSpPr>
        <p:spPr>
          <a:xfrm>
            <a:off x="569258" y="2407298"/>
            <a:ext cx="5738236" cy="3909525"/>
          </a:xfrm>
        </p:spPr>
        <p:txBody>
          <a:bodyPr>
            <a:noAutofit/>
          </a:bodyPr>
          <a:lstStyle/>
          <a:p>
            <a:r>
              <a:rPr lang="lt-LT" sz="2400"/>
              <a:t>Veiklos ataskaitą kartu su mokėjimo prašymu, kuriame </a:t>
            </a:r>
            <a:r>
              <a:rPr lang="lt-LT" sz="2400" u="sng"/>
              <a:t>d</a:t>
            </a:r>
            <a:r>
              <a:rPr lang="lt-LT" sz="2500" u="sng"/>
              <a:t>eklaruojamos</a:t>
            </a:r>
            <a:r>
              <a:rPr lang="lt-LT" sz="2500"/>
              <a:t> išlaidos.</a:t>
            </a:r>
          </a:p>
          <a:p>
            <a:endParaRPr lang="lt-LT" sz="2500"/>
          </a:p>
          <a:p>
            <a:r>
              <a:rPr lang="lt-LT" sz="2500"/>
              <a:t>Deklaruojamų išlaidų dydis turi būti, toks, kad būtų galima padengti avanso dalį, kuri viršija 30 proc. projekto avanso.  </a:t>
            </a:r>
          </a:p>
          <a:p>
            <a:endParaRPr lang="lt-LT" sz="2500"/>
          </a:p>
          <a:p>
            <a:endParaRPr lang="lt-LT" sz="2500"/>
          </a:p>
          <a:p>
            <a:endParaRPr lang="lt-LT" sz="1400"/>
          </a:p>
          <a:p>
            <a:pPr algn="r"/>
            <a:r>
              <a:rPr lang="lt-LT" sz="1400"/>
              <a:t>* Jeigu avanso suma viršija 30 proc.</a:t>
            </a:r>
          </a:p>
        </p:txBody>
      </p:sp>
      <p:sp>
        <p:nvSpPr>
          <p:cNvPr id="3" name="Teksto vietos rezervavimo ženklas 2">
            <a:extLst>
              <a:ext uri="{FF2B5EF4-FFF2-40B4-BE49-F238E27FC236}">
                <a16:creationId xmlns:a16="http://schemas.microsoft.com/office/drawing/2014/main" id="{CFDD4828-3F04-5A33-E3DE-737247244EA1}"/>
              </a:ext>
            </a:extLst>
          </p:cNvPr>
          <p:cNvSpPr>
            <a:spLocks noGrp="1"/>
          </p:cNvSpPr>
          <p:nvPr>
            <p:ph type="body" sz="half" idx="2"/>
          </p:nvPr>
        </p:nvSpPr>
        <p:spPr>
          <a:xfrm>
            <a:off x="1063781" y="717415"/>
            <a:ext cx="5157926" cy="1446144"/>
          </a:xfrm>
        </p:spPr>
        <p:txBody>
          <a:bodyPr>
            <a:noAutofit/>
          </a:bodyPr>
          <a:lstStyle/>
          <a:p>
            <a:r>
              <a:rPr lang="lt-LT" sz="2400" dirty="0"/>
              <a:t>Per </a:t>
            </a:r>
            <a:r>
              <a:rPr lang="lt-LT" sz="2400" b="1" dirty="0"/>
              <a:t>70 d. d.</a:t>
            </a:r>
            <a:r>
              <a:rPr lang="lt-LT" sz="2400" b="1" baseline="30000" dirty="0"/>
              <a:t>*</a:t>
            </a:r>
            <a:r>
              <a:rPr lang="lt-LT" sz="2400" b="1" dirty="0"/>
              <a:t> </a:t>
            </a:r>
            <a:r>
              <a:rPr lang="lt-LT" sz="2400" dirty="0"/>
              <a:t>nuo avanso išmokėjimo dienos reikalinga pateikti:</a:t>
            </a:r>
          </a:p>
        </p:txBody>
      </p:sp>
    </p:spTree>
    <p:extLst>
      <p:ext uri="{BB962C8B-B14F-4D97-AF65-F5344CB8AC3E}">
        <p14:creationId xmlns:p14="http://schemas.microsoft.com/office/powerpoint/2010/main" val="40092639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B35AE140-48EF-F470-6AE8-6515C953B803}"/>
              </a:ext>
            </a:extLst>
          </p:cNvPr>
          <p:cNvSpPr>
            <a:spLocks noGrp="1"/>
          </p:cNvSpPr>
          <p:nvPr>
            <p:ph type="title"/>
          </p:nvPr>
        </p:nvSpPr>
        <p:spPr>
          <a:xfrm>
            <a:off x="1329872" y="637495"/>
            <a:ext cx="4165955" cy="3029532"/>
          </a:xfrm>
        </p:spPr>
        <p:txBody>
          <a:bodyPr>
            <a:noAutofit/>
          </a:bodyPr>
          <a:lstStyle/>
          <a:p>
            <a:r>
              <a:rPr lang="lt-LT" sz="2000"/>
              <a:t>Administruojančioji institucija, įvertinusi projekto specifiką, gali nustatyti sąrašą išlaidų pagrindimo dokumentų, kuriuos projekto vykdytojas turi pateikti su veiklos ataskaita, jei deklaruojamos išlaidos. (PAFT 147 p.)</a:t>
            </a:r>
          </a:p>
        </p:txBody>
      </p:sp>
      <p:sp>
        <p:nvSpPr>
          <p:cNvPr id="3" name="Teksto vietos rezervavimo ženklas 2">
            <a:extLst>
              <a:ext uri="{FF2B5EF4-FFF2-40B4-BE49-F238E27FC236}">
                <a16:creationId xmlns:a16="http://schemas.microsoft.com/office/drawing/2014/main" id="{A45E2AA4-F5DC-A895-316E-8EA9EB0B17E7}"/>
              </a:ext>
            </a:extLst>
          </p:cNvPr>
          <p:cNvSpPr>
            <a:spLocks noGrp="1"/>
          </p:cNvSpPr>
          <p:nvPr>
            <p:ph type="body" sz="half" idx="10"/>
          </p:nvPr>
        </p:nvSpPr>
        <p:spPr>
          <a:xfrm>
            <a:off x="1329872" y="3814817"/>
            <a:ext cx="3553213" cy="1765852"/>
          </a:xfrm>
        </p:spPr>
        <p:txBody>
          <a:bodyPr/>
          <a:lstStyle/>
          <a:p>
            <a:pPr>
              <a:lnSpc>
                <a:spcPct val="100000"/>
              </a:lnSpc>
            </a:pPr>
            <a:r>
              <a:rPr lang="lt-LT" sz="2000">
                <a:solidFill>
                  <a:srgbClr val="302857"/>
                </a:solidFill>
              </a:rPr>
              <a:t>Išlaidų pagrindimo dokumentų sąrašai projekto vykdytojams bus siunčiami el. paštu po sutarties pasirašymo</a:t>
            </a:r>
          </a:p>
          <a:p>
            <a:endParaRPr lang="lt-LT"/>
          </a:p>
        </p:txBody>
      </p:sp>
      <p:sp>
        <p:nvSpPr>
          <p:cNvPr id="4" name="TextBox 3">
            <a:extLst>
              <a:ext uri="{FF2B5EF4-FFF2-40B4-BE49-F238E27FC236}">
                <a16:creationId xmlns:a16="http://schemas.microsoft.com/office/drawing/2014/main" id="{E847324E-19E7-4139-75F5-F4C6DA23D9E7}"/>
              </a:ext>
            </a:extLst>
          </p:cNvPr>
          <p:cNvSpPr txBox="1"/>
          <p:nvPr/>
        </p:nvSpPr>
        <p:spPr>
          <a:xfrm>
            <a:off x="7817271" y="1782395"/>
            <a:ext cx="3044857" cy="2893100"/>
          </a:xfrm>
          <a:prstGeom prst="rect">
            <a:avLst/>
          </a:prstGeom>
          <a:noFill/>
        </p:spPr>
        <p:txBody>
          <a:bodyPr wrap="square" rtlCol="0">
            <a:spAutoFit/>
          </a:bodyPr>
          <a:lstStyle/>
          <a:p>
            <a:pPr algn="ctr"/>
            <a:r>
              <a:rPr lang="lt-LT" sz="2600" dirty="0">
                <a:solidFill>
                  <a:schemeClr val="bg1"/>
                </a:solidFill>
                <a:effectLst/>
                <a:latin typeface="Verdana" panose="020B0604030504040204" pitchFamily="34" charset="0"/>
                <a:ea typeface="Times New Roman" panose="02020603050405020304" pitchFamily="18" charset="0"/>
                <a:cs typeface="Times New Roman" panose="02020603050405020304" pitchFamily="18" charset="0"/>
              </a:rPr>
              <a:t>Su veiklos ataskait</a:t>
            </a:r>
            <a:r>
              <a:rPr lang="lt-LT" sz="2600" dirty="0">
                <a:solidFill>
                  <a:schemeClr val="bg1"/>
                </a:solidFill>
                <a:latin typeface="Verdana" panose="020B0604030504040204" pitchFamily="34" charset="0"/>
                <a:ea typeface="Times New Roman" panose="02020603050405020304" pitchFamily="18" charset="0"/>
                <a:cs typeface="Times New Roman" panose="02020603050405020304" pitchFamily="18" charset="0"/>
              </a:rPr>
              <a:t>os</a:t>
            </a:r>
            <a:r>
              <a:rPr lang="lt-LT" sz="2600" dirty="0">
                <a:solidFill>
                  <a:schemeClr val="bg1"/>
                </a:solidFill>
                <a:effectLst/>
                <a:latin typeface="Verdana" panose="020B0604030504040204" pitchFamily="34" charset="0"/>
                <a:ea typeface="Times New Roman" panose="02020603050405020304" pitchFamily="18" charset="0"/>
                <a:cs typeface="Times New Roman" panose="02020603050405020304" pitchFamily="18" charset="0"/>
              </a:rPr>
              <a:t> mokėjimo prašymo dalimi teikiamų dokumentų sąrašas</a:t>
            </a:r>
            <a:endParaRPr lang="lt-LT" sz="2600" dirty="0">
              <a:solidFill>
                <a:schemeClr val="bg1"/>
              </a:solidFill>
            </a:endParaRPr>
          </a:p>
        </p:txBody>
      </p:sp>
    </p:spTree>
    <p:extLst>
      <p:ext uri="{BB962C8B-B14F-4D97-AF65-F5344CB8AC3E}">
        <p14:creationId xmlns:p14="http://schemas.microsoft.com/office/powerpoint/2010/main" val="20216657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8143DC1F-A05C-24C1-7475-798C4707A772}"/>
              </a:ext>
            </a:extLst>
          </p:cNvPr>
          <p:cNvSpPr>
            <a:spLocks noGrp="1"/>
          </p:cNvSpPr>
          <p:nvPr>
            <p:ph type="ctrTitle"/>
          </p:nvPr>
        </p:nvSpPr>
        <p:spPr>
          <a:xfrm>
            <a:off x="754144" y="358014"/>
            <a:ext cx="11029362" cy="1187982"/>
          </a:xfrm>
        </p:spPr>
        <p:txBody>
          <a:bodyPr/>
          <a:lstStyle/>
          <a:p>
            <a:r>
              <a:rPr lang="lt-LT" sz="3600" kern="1200" dirty="0">
                <a:solidFill>
                  <a:schemeClr val="bg1"/>
                </a:solidFill>
                <a:latin typeface="Verdana" panose="020B0604030504040204" pitchFamily="34" charset="0"/>
                <a:ea typeface="Verdana" panose="020B0604030504040204" pitchFamily="34" charset="0"/>
              </a:rPr>
              <a:t>Projektą vykdančio personalo </a:t>
            </a:r>
            <a:br>
              <a:rPr lang="lt-LT" sz="3600" kern="1200" dirty="0">
                <a:solidFill>
                  <a:schemeClr val="bg1"/>
                </a:solidFill>
                <a:latin typeface="Verdana" panose="020B0604030504040204" pitchFamily="34" charset="0"/>
                <a:ea typeface="Verdana" panose="020B0604030504040204" pitchFamily="34" charset="0"/>
              </a:rPr>
            </a:br>
            <a:r>
              <a:rPr lang="lt-LT" sz="3600" kern="1200" dirty="0">
                <a:solidFill>
                  <a:schemeClr val="bg1"/>
                </a:solidFill>
                <a:latin typeface="Verdana" panose="020B0604030504040204" pitchFamily="34" charset="0"/>
                <a:ea typeface="Verdana" panose="020B0604030504040204" pitchFamily="34" charset="0"/>
              </a:rPr>
              <a:t>darbo užmokestis (1)</a:t>
            </a:r>
            <a:endParaRPr lang="lt-LT" dirty="0"/>
          </a:p>
        </p:txBody>
      </p:sp>
      <p:sp>
        <p:nvSpPr>
          <p:cNvPr id="7" name="TextBox 6">
            <a:extLst>
              <a:ext uri="{FF2B5EF4-FFF2-40B4-BE49-F238E27FC236}">
                <a16:creationId xmlns:a16="http://schemas.microsoft.com/office/drawing/2014/main" id="{1029A3B7-30A7-EAA7-0041-52FDC2AA1D4B}"/>
              </a:ext>
            </a:extLst>
          </p:cNvPr>
          <p:cNvSpPr txBox="1"/>
          <p:nvPr/>
        </p:nvSpPr>
        <p:spPr>
          <a:xfrm>
            <a:off x="754144" y="1856191"/>
            <a:ext cx="10963374" cy="2877711"/>
          </a:xfrm>
          <a:prstGeom prst="rect">
            <a:avLst/>
          </a:prstGeom>
          <a:noFill/>
        </p:spPr>
        <p:txBody>
          <a:bodyPr wrap="square" rtlCol="0">
            <a:spAutoFit/>
          </a:bodyPr>
          <a:lstStyle/>
          <a:p>
            <a:pPr lvl="0">
              <a:spcAft>
                <a:spcPts val="600"/>
              </a:spcAft>
            </a:pPr>
            <a:r>
              <a:rPr lang="lt-LT" u="sng" dirty="0">
                <a:solidFill>
                  <a:schemeClr val="bg1"/>
                </a:solidFill>
              </a:rPr>
              <a:t>DARBO SUTARTYS IR JŲ AKTUALŪS PAKEITIMAI</a:t>
            </a:r>
          </a:p>
          <a:p>
            <a:pPr lvl="0">
              <a:spcAft>
                <a:spcPts val="600"/>
              </a:spcAft>
            </a:pPr>
            <a:r>
              <a:rPr lang="lt-LT" sz="1200" dirty="0">
                <a:solidFill>
                  <a:schemeClr val="bg1"/>
                </a:solidFill>
                <a:effectLst/>
                <a:latin typeface="Verdana" panose="020B0604030504040204" pitchFamily="34" charset="0"/>
                <a:ea typeface="Verdana" panose="020B0604030504040204" pitchFamily="34" charset="0"/>
                <a:cs typeface="Times New Roman" panose="02020603050405020304" pitchFamily="18" charset="0"/>
              </a:rPr>
              <a:t>jei darbo sutartis darbui projekte nėra sudaroma:</a:t>
            </a:r>
          </a:p>
          <a:p>
            <a:pPr marL="457200" lvl="0" indent="457200">
              <a:spcAft>
                <a:spcPts val="600"/>
              </a:spcAft>
            </a:pPr>
            <a:r>
              <a:rPr lang="lt-LT" dirty="0">
                <a:solidFill>
                  <a:schemeClr val="bg1"/>
                </a:solidFill>
                <a:latin typeface="Verdana" panose="020B0604030504040204" pitchFamily="34" charset="0"/>
                <a:ea typeface="Verdana" panose="020B0604030504040204" pitchFamily="34" charset="0"/>
                <a:cs typeface="Times New Roman" panose="02020603050405020304" pitchFamily="18" charset="0"/>
              </a:rPr>
              <a:t>- Projekto vykdytojo vadovo įsakymas ar potvarkis dėl darbuotojų paskyrimo dalyvauti mokyme (mokyti) kitus darbuotojus įgyvendinant projektą (</a:t>
            </a:r>
            <a:r>
              <a:rPr lang="lt-LT" sz="1000" dirty="0">
                <a:solidFill>
                  <a:schemeClr val="bg1"/>
                </a:solidFill>
                <a:latin typeface="Verdana" panose="020B0604030504040204" pitchFamily="34" charset="0"/>
                <a:ea typeface="Verdana" panose="020B0604030504040204" pitchFamily="34" charset="0"/>
                <a:cs typeface="Times New Roman" panose="02020603050405020304" pitchFamily="18" charset="0"/>
              </a:rPr>
              <a:t>jei taikoma organizacijoje, kuriame turėtų būti nurodytos darbuotojo pareigos įgyvendinant projektą, projekto numeris ir (arba) pavadinimas, darbo užmokestis arba jo apskaičiavimo tvarka, įsakymai dėl priedų ar priemokų skyrimo</a:t>
            </a:r>
            <a:r>
              <a:rPr lang="lt-LT" dirty="0">
                <a:solidFill>
                  <a:schemeClr val="bg1"/>
                </a:solidFill>
                <a:latin typeface="Verdana" panose="020B0604030504040204" pitchFamily="34" charset="0"/>
                <a:ea typeface="Verdana" panose="020B0604030504040204" pitchFamily="34" charset="0"/>
                <a:cs typeface="Times New Roman" panose="02020603050405020304" pitchFamily="18" charset="0"/>
              </a:rPr>
              <a:t>)</a:t>
            </a:r>
          </a:p>
          <a:p>
            <a:pPr marL="457200" indent="457200">
              <a:spcAft>
                <a:spcPts val="600"/>
              </a:spcAft>
            </a:pPr>
            <a:r>
              <a:rPr lang="lt-LT" dirty="0">
                <a:solidFill>
                  <a:schemeClr val="bg1"/>
                </a:solidFill>
                <a:effectLst/>
                <a:latin typeface="Verdana" panose="020B0604030504040204" pitchFamily="34" charset="0"/>
                <a:ea typeface="Verdana" panose="020B0604030504040204" pitchFamily="34" charset="0"/>
                <a:cs typeface="Times New Roman" panose="02020603050405020304" pitchFamily="18" charset="0"/>
              </a:rPr>
              <a:t>– jei deklaruojamas mažosios bendrijos nario darbo užmokestis – mažosios bendrijos steigimo sutartis, jei deklaruojamas mažosios bendrijos vadovo darbo užmokestis – civilinė (paslaugų) sutartis, sudaroma su mažosios bendrijos vadovu, jeigu šios sutartys nebuvo pateiktos PĮP vertinimo metu;</a:t>
            </a:r>
          </a:p>
        </p:txBody>
      </p:sp>
      <p:sp>
        <p:nvSpPr>
          <p:cNvPr id="9" name="TextBox 8">
            <a:extLst>
              <a:ext uri="{FF2B5EF4-FFF2-40B4-BE49-F238E27FC236}">
                <a16:creationId xmlns:a16="http://schemas.microsoft.com/office/drawing/2014/main" id="{73256ADB-1F51-4B4B-0E16-C1D9768DF2F9}"/>
              </a:ext>
            </a:extLst>
          </p:cNvPr>
          <p:cNvSpPr txBox="1"/>
          <p:nvPr/>
        </p:nvSpPr>
        <p:spPr>
          <a:xfrm>
            <a:off x="754144" y="5044097"/>
            <a:ext cx="9653048" cy="923330"/>
          </a:xfrm>
          <a:prstGeom prst="rect">
            <a:avLst/>
          </a:prstGeom>
          <a:noFill/>
        </p:spPr>
        <p:txBody>
          <a:bodyPr wrap="square" rtlCol="0">
            <a:spAutoFit/>
          </a:bodyPr>
          <a:lstStyle/>
          <a:p>
            <a:r>
              <a:rPr lang="lt-LT" u="sng" dirty="0">
                <a:solidFill>
                  <a:schemeClr val="bg1"/>
                </a:solidFill>
              </a:rPr>
              <a:t>ĮSAKYMAI:</a:t>
            </a:r>
          </a:p>
          <a:p>
            <a:pPr marL="342900" lvl="0" indent="-342900">
              <a:buFont typeface="Wingdings" panose="05000000000000000000" pitchFamily="2" charset="2"/>
              <a:buChar char="§"/>
            </a:pPr>
            <a:r>
              <a:rPr lang="lt-LT" sz="1800" dirty="0">
                <a:solidFill>
                  <a:schemeClr val="bg1"/>
                </a:solidFill>
                <a:effectLst/>
                <a:latin typeface="Verdana" panose="020B0604030504040204" pitchFamily="34" charset="0"/>
                <a:ea typeface="Verdana" panose="020B0604030504040204" pitchFamily="34" charset="0"/>
                <a:cs typeface="Times New Roman" panose="02020603050405020304" pitchFamily="18" charset="0"/>
              </a:rPr>
              <a:t>dėl priedų, priemokų, premijų skyrimo</a:t>
            </a:r>
            <a:endParaRPr lang="lt-LT" sz="1800" dirty="0">
              <a:solidFill>
                <a:schemeClr val="bg1"/>
              </a:solidFill>
              <a:effectLst/>
              <a:latin typeface="Verdana" panose="020B0604030504040204" pitchFamily="34" charset="0"/>
              <a:ea typeface="Verdana" panose="020B0604030504040204" pitchFamily="34" charset="0"/>
            </a:endParaRPr>
          </a:p>
          <a:p>
            <a:pPr marL="342900" lvl="0" indent="-342900">
              <a:buFont typeface="Wingdings" panose="05000000000000000000" pitchFamily="2" charset="2"/>
              <a:buChar char="§"/>
            </a:pPr>
            <a:r>
              <a:rPr lang="lt-LT" sz="1800" dirty="0">
                <a:solidFill>
                  <a:schemeClr val="bg1"/>
                </a:solidFill>
                <a:effectLst/>
                <a:latin typeface="Verdana" panose="020B0604030504040204" pitchFamily="34" charset="0"/>
                <a:ea typeface="Verdana" panose="020B0604030504040204" pitchFamily="34" charset="0"/>
                <a:cs typeface="Times New Roman" panose="02020603050405020304" pitchFamily="18" charset="0"/>
              </a:rPr>
              <a:t>dėl apmokėjimo būdo už darbą poilsio/švenčių dienomis; viršvalandinį darbą</a:t>
            </a:r>
            <a:endParaRPr lang="lt-LT" dirty="0">
              <a:solidFill>
                <a:schemeClr val="bg1"/>
              </a:solidFill>
            </a:endParaRPr>
          </a:p>
        </p:txBody>
      </p:sp>
    </p:spTree>
    <p:extLst>
      <p:ext uri="{BB962C8B-B14F-4D97-AF65-F5344CB8AC3E}">
        <p14:creationId xmlns:p14="http://schemas.microsoft.com/office/powerpoint/2010/main" val="2388596043"/>
      </p:ext>
    </p:extLst>
  </p:cSld>
  <p:clrMapOvr>
    <a:masterClrMapping/>
  </p:clrMapOvr>
</p:sld>
</file>

<file path=ppt/theme/theme1.xml><?xml version="1.0" encoding="utf-8"?>
<a:theme xmlns:a="http://schemas.openxmlformats.org/drawingml/2006/main" name="Office Theme">
  <a:themeElements>
    <a:clrScheme name="Inovacijų agentūra">
      <a:dk1>
        <a:srgbClr val="000000"/>
      </a:dk1>
      <a:lt1>
        <a:srgbClr val="FFFFFF"/>
      </a:lt1>
      <a:dk2>
        <a:srgbClr val="DADDEC"/>
      </a:dk2>
      <a:lt2>
        <a:srgbClr val="9899CA"/>
      </a:lt2>
      <a:accent1>
        <a:srgbClr val="EDE630"/>
      </a:accent1>
      <a:accent2>
        <a:srgbClr val="07215E"/>
      </a:accent2>
      <a:accent3>
        <a:srgbClr val="6C30EE"/>
      </a:accent3>
      <a:accent4>
        <a:srgbClr val="709DEC"/>
      </a:accent4>
      <a:accent5>
        <a:srgbClr val="ED9E72"/>
      </a:accent5>
      <a:accent6>
        <a:srgbClr val="000000"/>
      </a:accent6>
      <a:hlink>
        <a:srgbClr val="000000"/>
      </a:hlink>
      <a:folHlink>
        <a:srgbClr val="9899CA"/>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as" ma:contentTypeID="0x010100D9A7F16E3557754597ADF6E4F37FD247" ma:contentTypeVersion="17" ma:contentTypeDescription="Kurkite naują dokumentą." ma:contentTypeScope="" ma:versionID="d8a2bf34473274eec90b4b098eca0d39">
  <xsd:schema xmlns:xsd="http://www.w3.org/2001/XMLSchema" xmlns:xs="http://www.w3.org/2001/XMLSchema" xmlns:p="http://schemas.microsoft.com/office/2006/metadata/properties" xmlns:ns2="7ed14601-a767-49df-87ac-319a5ad53ef2" xmlns:ns3="8fa2b46d-e0e5-4105-8197-5a0c810b9da7" targetNamespace="http://schemas.microsoft.com/office/2006/metadata/properties" ma:root="true" ma:fieldsID="4dc8b5a5585890b1800c718b8e0c5ef7" ns2:_="" ns3:_="">
    <xsd:import namespace="7ed14601-a767-49df-87ac-319a5ad53ef2"/>
    <xsd:import namespace="8fa2b46d-e0e5-4105-8197-5a0c810b9da7"/>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LengthInSeconds" minOccurs="0"/>
                <xsd:element ref="ns3:lcf76f155ced4ddcb4097134ff3c332f" minOccurs="0"/>
                <xsd:element ref="ns2:TaxCatchAll" minOccurs="0"/>
                <xsd:element ref="ns3:MediaServiceOCR" minOccurs="0"/>
                <xsd:element ref="ns3:MediaServiceGenerationTime" minOccurs="0"/>
                <xsd:element ref="ns3:MediaServiceEventHashCode" minOccurs="0"/>
                <xsd:element ref="ns3:MediaServiceLocation" minOccurs="0"/>
                <xsd:element ref="ns3:MediaServiceAutoKeyPoints" minOccurs="0"/>
                <xsd:element ref="ns3:MediaServiceKeyPoints" minOccurs="0"/>
                <xsd:element ref="ns3:MediaServiceObjectDetectorVersion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ed14601-a767-49df-87ac-319a5ad53ef2" elementFormDefault="qualified">
    <xsd:import namespace="http://schemas.microsoft.com/office/2006/documentManagement/types"/>
    <xsd:import namespace="http://schemas.microsoft.com/office/infopath/2007/PartnerControls"/>
    <xsd:element name="SharedWithUsers" ma:index="8" nillable="true" ma:displayName="Bendrinama su"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Bendrinta su išsamia informacija" ma:internalName="SharedWithDetails" ma:readOnly="true">
      <xsd:simpleType>
        <xsd:restriction base="dms:Note">
          <xsd:maxLength value="255"/>
        </xsd:restriction>
      </xsd:simpleType>
    </xsd:element>
    <xsd:element name="TaxCatchAll" ma:index="16" nillable="true" ma:displayName="Taxonomy Catch All Column" ma:hidden="true" ma:list="{9666b76a-3893-4858-8f3c-9e75cdab9200}" ma:internalName="TaxCatchAll" ma:showField="CatchAllData" ma:web="7ed14601-a767-49df-87ac-319a5ad53ef2">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8fa2b46d-e0e5-4105-8197-5a0c810b9da7"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lcf76f155ced4ddcb4097134ff3c332f" ma:index="15" nillable="true" ma:taxonomy="true" ma:internalName="lcf76f155ced4ddcb4097134ff3c332f" ma:taxonomyFieldName="MediaServiceImageTags" ma:displayName="Vaizdų žymės" ma:readOnly="false" ma:fieldId="{5cf76f15-5ced-4ddc-b409-7134ff3c332f}" ma:taxonomyMulti="true" ma:sspId="5dc8aeb3-b9ff-4cb8-9445-a69d8f256b9b" ma:termSetId="09814cd3-568e-fe90-9814-8d621ff8fb84" ma:anchorId="fba54fb3-c3e1-fe81-a776-ca4b69148c4d" ma:open="true" ma:isKeyword="false">
      <xsd:complexType>
        <xsd:sequence>
          <xsd:element ref="pc:Terms" minOccurs="0" maxOccurs="1"/>
        </xsd:sequence>
      </xsd:complex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Location" ma:index="20" nillable="true" ma:displayName="Location" ma:internalName="MediaServiceLocation" ma:readOnly="true">
      <xsd:simpleType>
        <xsd:restriction base="dms:Text"/>
      </xsd:simpleType>
    </xsd:element>
    <xsd:element name="MediaServiceAutoKeyPoints" ma:index="21" nillable="true" ma:displayName="MediaServiceAutoKeyPoints" ma:hidden="true" ma:internalName="MediaServiceAutoKeyPoints" ma:readOnly="true">
      <xsd:simpleType>
        <xsd:restriction base="dms:Note"/>
      </xsd:simpleType>
    </xsd:element>
    <xsd:element name="MediaServiceKeyPoints" ma:index="22" nillable="true" ma:displayName="KeyPoints" ma:internalName="MediaServiceKeyPoints" ma:readOnly="true">
      <xsd:simpleType>
        <xsd:restriction base="dms:Note">
          <xsd:maxLength value="255"/>
        </xsd:restriction>
      </xsd:simpleType>
    </xsd:element>
    <xsd:element name="MediaServiceObjectDetectorVersions" ma:index="23"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urinio tipas"/>
        <xsd:element ref="dc:title" minOccurs="0" maxOccurs="1" ma:index="4" ma:displayName="Antraštė"/>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8fa2b46d-e0e5-4105-8197-5a0c810b9da7">
      <Terms xmlns="http://schemas.microsoft.com/office/infopath/2007/PartnerControls"/>
    </lcf76f155ced4ddcb4097134ff3c332f>
    <TaxCatchAll xmlns="7ed14601-a767-49df-87ac-319a5ad53ef2"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4B837C7-ED14-46B9-A535-17351CC18D3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ed14601-a767-49df-87ac-319a5ad53ef2"/>
    <ds:schemaRef ds:uri="8fa2b46d-e0e5-4105-8197-5a0c810b9da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D7E167C-ACF3-437A-9EE3-EFB1CBF1E366}">
  <ds:schemaRefs>
    <ds:schemaRef ds:uri="http://schemas.microsoft.com/office/2006/documentManagement/types"/>
    <ds:schemaRef ds:uri="113f093c-f0d1-43c0-b7ae-b42bd9f0685e"/>
    <ds:schemaRef ds:uri="e46c6cd9-06e4-4088-b464-7016d6a1050e"/>
    <ds:schemaRef ds:uri="http://schemas.microsoft.com/office/2006/metadata/properties"/>
    <ds:schemaRef ds:uri="http://www.w3.org/XML/1998/namespace"/>
    <ds:schemaRef ds:uri="http://purl.org/dc/elements/1.1/"/>
    <ds:schemaRef ds:uri="http://purl.org/dc/terms/"/>
    <ds:schemaRef ds:uri="http://schemas.microsoft.com/office/infopath/2007/PartnerControls"/>
    <ds:schemaRef ds:uri="http://schemas.openxmlformats.org/package/2006/metadata/core-properties"/>
    <ds:schemaRef ds:uri="http://purl.org/dc/dcmitype/"/>
    <ds:schemaRef ds:uri="8fa2b46d-e0e5-4105-8197-5a0c810b9da7"/>
    <ds:schemaRef ds:uri="7ed14601-a767-49df-87ac-319a5ad53ef2"/>
  </ds:schemaRefs>
</ds:datastoreItem>
</file>

<file path=customXml/itemProps3.xml><?xml version="1.0" encoding="utf-8"?>
<ds:datastoreItem xmlns:ds="http://schemas.openxmlformats.org/officeDocument/2006/customXml" ds:itemID="{B5BFF1B8-BC88-4259-841C-028026AFF86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3469</TotalTime>
  <Words>1696</Words>
  <Application>Microsoft Office PowerPoint</Application>
  <PresentationFormat>Widescreen</PresentationFormat>
  <Paragraphs>133</Paragraphs>
  <Slides>19</Slides>
  <Notes>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19</vt:i4>
      </vt:variant>
    </vt:vector>
  </HeadingPairs>
  <TitlesOfParts>
    <vt:vector size="26" baseType="lpstr">
      <vt:lpstr>Arial</vt:lpstr>
      <vt:lpstr>Calibri</vt:lpstr>
      <vt:lpstr>Symbol</vt:lpstr>
      <vt:lpstr>Times New Roman</vt:lpstr>
      <vt:lpstr>Verdana</vt:lpstr>
      <vt:lpstr>Wingdings</vt:lpstr>
      <vt:lpstr>Office Theme</vt:lpstr>
      <vt:lpstr>Kvietimo „Įgūdžiai MVĮ“ Nr. 02-035-K projektų sutarčių vykdymas (veiklos ataskaitų mokėjimo prašymų teikimas)</vt:lpstr>
      <vt:lpstr>PowerPoint Presentation</vt:lpstr>
      <vt:lpstr>Bendroji išlaidų tinkamumo finansuoti informacija </vt:lpstr>
      <vt:lpstr>Projekto avansas ir jo mokėjimo tvarka (1)</vt:lpstr>
      <vt:lpstr>Projekto avansas ir jo mokėjimo tvarka (2)</vt:lpstr>
      <vt:lpstr>Veiklų vykdymo pradžią pagrindžiantys dokumentai</vt:lpstr>
      <vt:lpstr> Veiklos ataskaita su išlaidomis avansui padengti </vt:lpstr>
      <vt:lpstr>Administruojančioji institucija, įvertinusi projekto specifiką, gali nustatyti sąrašą išlaidų pagrindimo dokumentų, kuriuos projekto vykdytojas turi pateikti su veiklos ataskaita, jei deklaruojamos išlaidos. (PAFT 147 p.)</vt:lpstr>
      <vt:lpstr>Projektą vykdančio personalo  darbo užmokestis (1)</vt:lpstr>
      <vt:lpstr>Projektą vykdančio personalo  darbo užmokestis (2)</vt:lpstr>
      <vt:lpstr>Projektą vykdančio personalo  darbo užmokestis (3)</vt:lpstr>
      <vt:lpstr>Projektą vykdančio personalo  darbo (projektinės) sutartys</vt:lpstr>
      <vt:lpstr>Netinkamos finansuoti darbo  užmokesčio išlaidos</vt:lpstr>
      <vt:lpstr>Projektą vykdančio personalo  komandiruočių išlaidos</vt:lpstr>
      <vt:lpstr>PowerPoint Presentation</vt:lpstr>
      <vt:lpstr>PowerPoint Presentation</vt:lpstr>
      <vt:lpstr>PowerPoint Presentation</vt:lpstr>
      <vt:lpstr>Veiklos ataskaitos formą galite rasti:  https://inovacijuagentura.lt/finansavimo-kvietimai/igudziai-mvi.html?lang=lt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Vaiva Stankute</dc:creator>
  <cp:lastModifiedBy>Eligija Barkutė</cp:lastModifiedBy>
  <cp:revision>319</cp:revision>
  <dcterms:created xsi:type="dcterms:W3CDTF">2022-02-22T17:04:52Z</dcterms:created>
  <dcterms:modified xsi:type="dcterms:W3CDTF">2024-09-11T08:50:09Z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0x010100D9A7F16E3557754597ADF6E4F37FD247</vt:lpwstr>
  </property>
  <property fmtid="{D5CDD505-2E9C-101B-9397-08002B2CF9AE}" pid="3" name="MediaServiceImageTags">
    <vt:lpwstr/>
  </property>
</Properties>
</file>