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67" r:id="rId5"/>
    <p:sldId id="329" r:id="rId6"/>
    <p:sldId id="424" r:id="rId7"/>
    <p:sldId id="425" r:id="rId8"/>
    <p:sldId id="426" r:id="rId9"/>
    <p:sldId id="427" r:id="rId10"/>
    <p:sldId id="428" r:id="rId11"/>
    <p:sldId id="269" r:id="rId12"/>
    <p:sldId id="327" r:id="rId13"/>
    <p:sldId id="287" r:id="rId14"/>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91C612-8837-1322-F430-79201D7781FC}" name="Rimantė Laurinavičiūtė" initials="RL" userId="S::R.Laurinaviciute@inovacijuagentura.lt::989a420a-f922-4b33-a22c-2e55f6a15079" providerId="AD"/>
  <p188:author id="{CFFEA8B4-BAA5-8696-7210-85C8084014F6}" name="Sandra Leiburė" initials="SL" userId="S::S.Blekaityte@lvpa.lt::7162bd87-1377-4c47-a6bb-9a1670216ac8" providerId="AD"/>
  <p188:author id="{9A43F1DB-8897-3B20-C4A4-D3F9BFF39652}" name="Giedrė Indriulienė" initials="GI" userId="S::G.Indriuliene@inovacijuagentura.lt::d397dddc-946e-47fb-bbdb-ce11bee3696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857"/>
    <a:srgbClr val="0E103D"/>
    <a:srgbClr val="8280E5"/>
    <a:srgbClr val="EDE731"/>
    <a:srgbClr val="7D9CE8"/>
    <a:srgbClr val="808285"/>
    <a:srgbClr val="EEE730"/>
    <a:srgbClr val="302757"/>
    <a:srgbClr val="8C5FBE"/>
    <a:srgbClr val="0B0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0" autoAdjust="0"/>
    <p:restoredTop sz="96283" autoAdjust="0"/>
  </p:normalViewPr>
  <p:slideViewPr>
    <p:cSldViewPr snapToGrid="0" snapToObjects="1">
      <p:cViewPr varScale="1">
        <p:scale>
          <a:sx n="62" d="100"/>
          <a:sy n="62" d="100"/>
        </p:scale>
        <p:origin x="97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4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45"/>
          <a:ext cx="9157528" cy="156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45"/>
        <a:ext cx="9157528" cy="1561229"/>
      </dsp:txXfrm>
    </dsp:sp>
    <dsp:sp modelId="{3DEF8C26-934F-45FF-8027-4F75AEA33416}">
      <dsp:nvSpPr>
        <dsp:cNvPr id="0" name=""/>
        <dsp:cNvSpPr/>
      </dsp:nvSpPr>
      <dsp:spPr>
        <a:xfrm>
          <a:off x="0" y="156147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561474"/>
          <a:ext cx="9157528" cy="1032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561474"/>
        <a:ext cx="9157528" cy="1032058"/>
      </dsp:txXfrm>
    </dsp:sp>
    <dsp:sp modelId="{515B9C59-7D81-4B17-98DD-ED8B3F226FB2}">
      <dsp:nvSpPr>
        <dsp:cNvPr id="0" name=""/>
        <dsp:cNvSpPr/>
      </dsp:nvSpPr>
      <dsp:spPr>
        <a:xfrm>
          <a:off x="0" y="2593533"/>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593533"/>
          <a:ext cx="9157528" cy="334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593533"/>
        <a:ext cx="9157528" cy="334812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09/11/2024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a:t>
            </a:fld>
            <a:endParaRPr lang="en-LT"/>
          </a:p>
        </p:txBody>
      </p:sp>
    </p:spTree>
    <p:extLst>
      <p:ext uri="{BB962C8B-B14F-4D97-AF65-F5344CB8AC3E}">
        <p14:creationId xmlns:p14="http://schemas.microsoft.com/office/powerpoint/2010/main" val="198145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8</a:t>
            </a:fld>
            <a:endParaRPr lang="en-LT"/>
          </a:p>
        </p:txBody>
      </p:sp>
    </p:spTree>
    <p:extLst>
      <p:ext uri="{BB962C8B-B14F-4D97-AF65-F5344CB8AC3E}">
        <p14:creationId xmlns:p14="http://schemas.microsoft.com/office/powerpoint/2010/main" val="853032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9</a:t>
            </a:fld>
            <a:endParaRPr lang="en-LT"/>
          </a:p>
        </p:txBody>
      </p:sp>
    </p:spTree>
    <p:extLst>
      <p:ext uri="{BB962C8B-B14F-4D97-AF65-F5344CB8AC3E}">
        <p14:creationId xmlns:p14="http://schemas.microsoft.com/office/powerpoint/2010/main" val="2007777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10</a:t>
            </a:fld>
            <a:endParaRPr lang="en-LT"/>
          </a:p>
        </p:txBody>
      </p:sp>
    </p:spTree>
    <p:extLst>
      <p:ext uri="{BB962C8B-B14F-4D97-AF65-F5344CB8AC3E}">
        <p14:creationId xmlns:p14="http://schemas.microsoft.com/office/powerpoint/2010/main" val="4219540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emf"/><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e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inovacijuagentura.lt/finansavimo-kvietimai/eve-pramonei2.html?lang=lt"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333360" y="689269"/>
            <a:ext cx="8971278" cy="1601383"/>
          </a:xfrm>
        </p:spPr>
        <p:txBody>
          <a:bodyPr/>
          <a:lstStyle/>
          <a:p>
            <a:r>
              <a:rPr lang="lt-LT" dirty="0"/>
              <a:t>Kvietimo „EVE pramonei“ Nr. 02-056-K projektų sutarčių vykdymas (veiklos ataskaitų mokėjimo prašymų teikimas)</a:t>
            </a:r>
          </a:p>
        </p:txBody>
      </p:sp>
      <p:sp>
        <p:nvSpPr>
          <p:cNvPr id="7" name="TextBox 6">
            <a:extLst>
              <a:ext uri="{FF2B5EF4-FFF2-40B4-BE49-F238E27FC236}">
                <a16:creationId xmlns:a16="http://schemas.microsoft.com/office/drawing/2014/main" id="{C977E9CF-45EE-CFCF-2940-157E3FCF1EA6}"/>
              </a:ext>
            </a:extLst>
          </p:cNvPr>
          <p:cNvSpPr txBox="1"/>
          <p:nvPr/>
        </p:nvSpPr>
        <p:spPr>
          <a:xfrm>
            <a:off x="499813" y="4251691"/>
            <a:ext cx="6099242" cy="584775"/>
          </a:xfrm>
          <a:prstGeom prst="rect">
            <a:avLst/>
          </a:prstGeom>
          <a:noFill/>
        </p:spPr>
        <p:txBody>
          <a:bodyPr wrap="square">
            <a:spAutoFit/>
          </a:bodyPr>
          <a:lstStyle/>
          <a:p>
            <a:r>
              <a:rPr lang="lt-LT" sz="1700" b="1" dirty="0">
                <a:solidFill>
                  <a:schemeClr val="bg1"/>
                </a:solidFill>
                <a:latin typeface="Verdana" panose="020B0604030504040204" pitchFamily="34" charset="0"/>
                <a:ea typeface="Verdana" panose="020B0604030504040204" pitchFamily="34" charset="0"/>
              </a:rPr>
              <a:t>Sandra Gylienė</a:t>
            </a:r>
            <a:endParaRPr lang="en-US" sz="1700" b="1" dirty="0">
              <a:solidFill>
                <a:schemeClr val="bg1"/>
              </a:solidFill>
              <a:latin typeface="Verdana" panose="020B0604030504040204" pitchFamily="34" charset="0"/>
              <a:ea typeface="Verdana" panose="020B0604030504040204" pitchFamily="34" charset="0"/>
            </a:endParaRPr>
          </a:p>
          <a:p>
            <a:r>
              <a:rPr lang="lt-LT" sz="1500" dirty="0">
                <a:solidFill>
                  <a:schemeClr val="bg1"/>
                </a:solidFill>
                <a:latin typeface="Verdana" panose="020B0604030504040204" pitchFamily="34" charset="0"/>
                <a:ea typeface="Verdana" panose="020B0604030504040204" pitchFamily="34" charset="0"/>
              </a:rPr>
              <a:t>Projektų finansų skyriaus srities vadovė </a:t>
            </a:r>
            <a:endParaRPr lang="en-US" sz="15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74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61955" y="2273929"/>
            <a:ext cx="3539093" cy="2533453"/>
          </a:xfrm>
        </p:spPr>
        <p:txBody>
          <a:bodyPr>
            <a:normAutofit/>
          </a:bodyPr>
          <a:lstStyle/>
          <a:p>
            <a:pPr algn="ctr"/>
            <a:r>
              <a:rPr lang="lt-LT" sz="4800" kern="1200" dirty="0">
                <a:cs typeface="+mj-cs"/>
              </a:rPr>
              <a:t>Turinys</a:t>
            </a:r>
            <a:endParaRPr lang="lt-LT" sz="4800" dirty="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r>
              <a:rPr lang="lt-LT" sz="3200" dirty="0"/>
              <a:t>Bendroji išlaidų tinkamumo finansuoti informacija</a:t>
            </a:r>
          </a:p>
          <a:p>
            <a:r>
              <a:rPr lang="lt-LT" sz="3200" dirty="0"/>
              <a:t> </a:t>
            </a:r>
          </a:p>
          <a:p>
            <a:r>
              <a:rPr lang="lt-LT" sz="3200" dirty="0"/>
              <a:t>Projekto avansas</a:t>
            </a:r>
            <a:endParaRPr lang="en-US" sz="3200" dirty="0"/>
          </a:p>
          <a:p>
            <a:endParaRPr lang="en-US" sz="3200" dirty="0"/>
          </a:p>
          <a:p>
            <a:r>
              <a:rPr lang="lt-LT" sz="3200" dirty="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168507" y="1089316"/>
            <a:ext cx="4184189" cy="2791506"/>
          </a:xfrm>
        </p:spPr>
        <p:txBody>
          <a:bodyPr/>
          <a:lstStyle/>
          <a:p>
            <a:r>
              <a:rPr lang="lt-LT"/>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679933" y="1089316"/>
            <a:ext cx="5282571" cy="5558909"/>
          </a:xfrm>
        </p:spPr>
        <p:txBody>
          <a:bodyPr>
            <a:normAutofit fontScale="77500" lnSpcReduction="20000"/>
          </a:bodyPr>
          <a:lstStyle/>
          <a:p>
            <a:pPr marL="171450" indent="-171450">
              <a:buFont typeface="Arial" panose="020B0604020202020204" pitchFamily="34" charset="0"/>
              <a:buChar char="•"/>
            </a:pPr>
            <a:endParaRPr lang="lt-LT" sz="1800" dirty="0"/>
          </a:p>
          <a:p>
            <a:pPr marL="285750" indent="-285750">
              <a:buFont typeface="Wingdings" panose="05000000000000000000" pitchFamily="2" charset="2"/>
              <a:buChar char="§"/>
            </a:pPr>
            <a:r>
              <a:rPr lang="lt-LT" sz="1800" dirty="0"/>
              <a:t>Išlaidos turi būti būtinos ir patirtos bei apmokėtos tinkamu finansuoti laikotarpiu (PAFT 294.1 -294.2 p.) </a:t>
            </a:r>
          </a:p>
          <a:p>
            <a:pPr marL="742950" lvl="1" indent="-285750">
              <a:buFont typeface="Wingdings" panose="05000000000000000000" pitchFamily="2" charset="2"/>
              <a:buChar char="§"/>
            </a:pPr>
            <a:r>
              <a:rPr lang="lt-LT" dirty="0"/>
              <a:t>Tinkamumo finansuoti laikotarpis yra sutartyje numatytas laikotarpis nuo projekto veiklų vykdymo pradžios iki galutinės veiklos ataskaitos pateikimo termino (</a:t>
            </a:r>
            <a:r>
              <a:rPr lang="lt-LT" i="1" dirty="0"/>
              <a:t>PAFT 3.32. p</a:t>
            </a:r>
            <a:r>
              <a:rPr lang="lt-LT" dirty="0"/>
              <a:t>.)</a:t>
            </a:r>
            <a:r>
              <a:rPr lang="en-US" dirty="0"/>
              <a:t>.</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Projekto vykdytojas projekto įgyvendinimo metu privalo užtikrinti tinkamą projekto finansinės apskaitos atskyrimą nuo bendros projekto vykdytojo ir partnerio finansinės apskaitos.</a:t>
            </a:r>
            <a:r>
              <a:rPr lang="lt-LT" sz="1500" dirty="0">
                <a:solidFill>
                  <a:srgbClr val="302857"/>
                </a:solidFill>
              </a:rPr>
              <a:t> </a:t>
            </a:r>
            <a:r>
              <a:rPr lang="lt-LT" sz="1500" dirty="0"/>
              <a:t>(PAFT 151 p.)</a:t>
            </a:r>
            <a:endParaRPr lang="en-US" sz="1500" dirty="0"/>
          </a:p>
          <a:p>
            <a:pPr marL="742950" lvl="1" indent="-285750">
              <a:buFont typeface="Wingdings" panose="05000000000000000000" pitchFamily="2" charset="2"/>
              <a:buChar char="§"/>
            </a:pPr>
            <a:r>
              <a:rPr lang="lt-LT" dirty="0"/>
              <a:t>Su projektu susiję finansinės apskaitos įrašai turi būti lengvai atskiriami nuo kitų projekto vykdytojo operacijų arba kitų projekto vykdytojo ir partnerio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48329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(1)</a:t>
            </a:r>
            <a:endParaRPr lang="en-LT" sz="320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78196" y="4219143"/>
            <a:ext cx="1892836" cy="422701"/>
          </a:xfrm>
        </p:spPr>
        <p:txBody>
          <a:bodyPr/>
          <a:lstStyle/>
          <a:p>
            <a:r>
              <a:rPr lang="lt-LT" dirty="0"/>
              <a:t>Iki 30 proc. finansavimo sumos</a:t>
            </a:r>
            <a:endParaRPr lang="en-LT"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2226438"/>
            <a:ext cx="1892836" cy="723568"/>
          </a:xfrm>
        </p:spPr>
        <p:txBody>
          <a:bodyPr/>
          <a:lstStyle/>
          <a:p>
            <a:r>
              <a:rPr lang="lt-LT"/>
              <a:t>Gali būti išmokamas bet kuriame projekto įgyvendinimo etape</a:t>
            </a:r>
            <a:endParaRPr lang="en-LT"/>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534673" y="3301108"/>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390289"/>
            <a:ext cx="685015" cy="792770"/>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265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(2)</a:t>
            </a:r>
            <a:endParaRPr lang="en-LT" sz="320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733437912"/>
              </p:ext>
            </p:extLst>
          </p:nvPr>
        </p:nvGraphicFramePr>
        <p:xfrm>
          <a:off x="848635" y="916099"/>
          <a:ext cx="9157528" cy="5941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10783922" y="2620218"/>
            <a:ext cx="634476" cy="808782"/>
          </a:xfrm>
          <a:prstGeom prst="rect">
            <a:avLst/>
          </a:prstGeom>
        </p:spPr>
      </p:pic>
      <p:sp>
        <p:nvSpPr>
          <p:cNvPr id="6" name="Text Placeholder 5">
            <a:extLst>
              <a:ext uri="{FF2B5EF4-FFF2-40B4-BE49-F238E27FC236}">
                <a16:creationId xmlns:a16="http://schemas.microsoft.com/office/drawing/2014/main" id="{DA6E0762-2CA1-A845-9341-7E9BACD8C0BD}"/>
              </a:ext>
            </a:extLst>
          </p:cNvPr>
          <p:cNvSpPr txBox="1">
            <a:spLocks/>
          </p:cNvSpPr>
          <p:nvPr/>
        </p:nvSpPr>
        <p:spPr>
          <a:xfrm>
            <a:off x="10016424" y="3431923"/>
            <a:ext cx="2175576" cy="910252"/>
          </a:xfrm>
          <a:prstGeom prst="rect">
            <a:avLst/>
          </a:prstGeom>
        </p:spPr>
        <p:txBody>
          <a:bodyPr vert="horz" lIns="91440" tIns="45720" rIns="91440" bIns="45720" rtlCol="0">
            <a:normAutofit/>
          </a:bodyPr>
          <a:lstStyle>
            <a:lvl1pPr marL="0" indent="0" algn="ctr" defTabSz="914400" rtl="0" eaLnBrk="1" latinLnBrk="0" hangingPunct="1">
              <a:lnSpc>
                <a:spcPts val="1140"/>
              </a:lnSpc>
              <a:spcBef>
                <a:spcPts val="1000"/>
              </a:spcBef>
              <a:buFont typeface="Arial" panose="020B0604020202020204" pitchFamily="34" charset="0"/>
              <a:buNone/>
              <a:defRPr sz="12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lt-LT"/>
              <a:t>Projekto vykdytojas turi turėti </a:t>
            </a:r>
            <a:r>
              <a:rPr lang="lt-LT" b="1"/>
              <a:t>KREDITO</a:t>
            </a:r>
            <a:r>
              <a:rPr lang="lt-LT"/>
              <a:t> įstaigoje specialiai projektui atidarytą sąskaitą</a:t>
            </a:r>
            <a:endParaRPr lang="en-LT" dirty="0"/>
          </a:p>
        </p:txBody>
      </p:sp>
    </p:spTree>
    <p:extLst>
      <p:ext uri="{BB962C8B-B14F-4D97-AF65-F5344CB8AC3E}">
        <p14:creationId xmlns:p14="http://schemas.microsoft.com/office/powerpoint/2010/main" val="167643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1329872" y="637495"/>
            <a:ext cx="4184189" cy="4278750"/>
          </a:xfrm>
        </p:spPr>
        <p:txBody>
          <a:bodyPr>
            <a:normAutofit/>
          </a:bodyPr>
          <a:lstStyle/>
          <a:p>
            <a:r>
              <a:rPr lang="lt-LT" dirty="0"/>
              <a:t>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3286" y="2923426"/>
            <a:ext cx="5157926" cy="3790195"/>
          </a:xfrm>
        </p:spPr>
        <p:txBody>
          <a:bodyPr>
            <a:noAutofit/>
          </a:bodyPr>
          <a:lstStyle/>
          <a:p>
            <a:pPr marL="342900" indent="-342900">
              <a:buFont typeface="Wingdings" panose="05000000000000000000" pitchFamily="2" charset="2"/>
              <a:buChar char="§"/>
            </a:pPr>
            <a:r>
              <a:rPr lang="lt-LT" sz="2000" dirty="0"/>
              <a:t>Veiklos ataskaitą</a:t>
            </a:r>
          </a:p>
          <a:p>
            <a:pPr marL="342900" indent="-342900">
              <a:buFont typeface="Wingdings" panose="05000000000000000000" pitchFamily="2" charset="2"/>
              <a:buChar char="§"/>
            </a:pPr>
            <a:r>
              <a:rPr lang="lt-LT" sz="2000" dirty="0"/>
              <a:t>Sutartį(-</a:t>
            </a:r>
            <a:r>
              <a:rPr lang="lt-LT" sz="2000" dirty="0" err="1"/>
              <a:t>is</a:t>
            </a:r>
            <a:r>
              <a:rPr lang="lt-LT" sz="2000" dirty="0"/>
              <a:t>) su tiekėju(-</a:t>
            </a:r>
            <a:r>
              <a:rPr lang="lt-LT" sz="2000" dirty="0" err="1"/>
              <a:t>ais</a:t>
            </a:r>
            <a:r>
              <a:rPr lang="lt-LT" sz="2000" dirty="0"/>
              <a:t>)</a:t>
            </a:r>
          </a:p>
          <a:p>
            <a:pPr marL="342900" indent="-342900">
              <a:buFont typeface="Wingdings" panose="05000000000000000000" pitchFamily="2" charset="2"/>
              <a:buChar char="§"/>
            </a:pPr>
            <a:r>
              <a:rPr lang="lt-LT" sz="2000" dirty="0"/>
              <a:t>PVM sąskaitas faktūras</a:t>
            </a:r>
          </a:p>
          <a:p>
            <a:pPr marL="342900" indent="-342900">
              <a:buFont typeface="Wingdings" panose="05000000000000000000" pitchFamily="2" charset="2"/>
              <a:buChar char="§"/>
            </a:pPr>
            <a:r>
              <a:rPr lang="lt-LT" sz="2000" dirty="0"/>
              <a:t>PVM sąskaitų faktūrų apmokėjimo dokumentus</a:t>
            </a:r>
          </a:p>
          <a:p>
            <a:pPr algn="r"/>
            <a:r>
              <a:rPr lang="lt-LT" sz="1400" dirty="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3286" y="1277417"/>
            <a:ext cx="5157926" cy="1353388"/>
          </a:xfrm>
        </p:spPr>
        <p:txBody>
          <a:bodyPr>
            <a:noAutofit/>
          </a:bodyPr>
          <a:lstStyle/>
          <a:p>
            <a:r>
              <a:rPr lang="lt-LT" sz="2400" dirty="0"/>
              <a:t>Per </a:t>
            </a:r>
            <a:r>
              <a:rPr lang="lt-LT" sz="2400" b="1" dirty="0"/>
              <a:t>140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3877156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a:br>
            <a:r>
              <a:rPr lang="lt-LT"/>
              <a:t>Veiklos ataskaita su išlaidomis avansui padengti</a:t>
            </a:r>
            <a:br>
              <a:rPr lang="lt-LT"/>
            </a:br>
            <a:endParaRPr lang="lt-LT"/>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569258" y="2407298"/>
            <a:ext cx="5738236" cy="3909525"/>
          </a:xfrm>
        </p:spPr>
        <p:txBody>
          <a:bodyPr>
            <a:noAutofit/>
          </a:bodyPr>
          <a:lstStyle/>
          <a:p>
            <a:r>
              <a:rPr lang="lt-LT" sz="2400"/>
              <a:t>Veiklos ataskaitą kartu su mokėjimo prašymu, kuriame </a:t>
            </a:r>
            <a:r>
              <a:rPr lang="lt-LT" sz="2400" u="sng"/>
              <a:t>d</a:t>
            </a:r>
            <a:r>
              <a:rPr lang="lt-LT" sz="2500" u="sng"/>
              <a:t>eklaruojamos</a:t>
            </a:r>
            <a:r>
              <a:rPr lang="lt-LT" sz="2500"/>
              <a:t> išlaidos.</a:t>
            </a:r>
          </a:p>
          <a:p>
            <a:endParaRPr lang="lt-LT" sz="2500"/>
          </a:p>
          <a:p>
            <a:r>
              <a:rPr lang="lt-LT" sz="2500"/>
              <a:t>Deklaruojamų išlaidų dydis turi būti, toks, kad būtų galima padengti avanso dalį, kuri viršija 30 proc. projekto avanso.  </a:t>
            </a:r>
          </a:p>
          <a:p>
            <a:endParaRPr lang="lt-LT" sz="2500"/>
          </a:p>
          <a:p>
            <a:endParaRPr lang="lt-LT" sz="2500"/>
          </a:p>
          <a:p>
            <a:endParaRPr lang="lt-LT" sz="1400"/>
          </a:p>
          <a:p>
            <a:pPr algn="r"/>
            <a:r>
              <a:rPr lang="lt-LT" sz="140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r>
              <a:rPr lang="lt-LT" sz="2400" dirty="0"/>
              <a:t>Per </a:t>
            </a:r>
            <a:r>
              <a:rPr lang="lt-LT" sz="2400" b="1" dirty="0"/>
              <a:t>70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400926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CD00"/>
                </a:solidFill>
              </a:ln>
              <a:highlight>
                <a:srgbClr val="EEE730"/>
              </a:highlight>
            </a:endParaRPr>
          </a:p>
        </p:txBody>
      </p:sp>
      <p:sp>
        <p:nvSpPr>
          <p:cNvPr id="7" name="TextBox 6">
            <a:extLst>
              <a:ext uri="{FF2B5EF4-FFF2-40B4-BE49-F238E27FC236}">
                <a16:creationId xmlns:a16="http://schemas.microsoft.com/office/drawing/2014/main" id="{DD0F1919-B6E8-33E6-0742-A178EFB2DAE1}"/>
              </a:ext>
            </a:extLst>
          </p:cNvPr>
          <p:cNvSpPr txBox="1"/>
          <p:nvPr/>
        </p:nvSpPr>
        <p:spPr>
          <a:xfrm>
            <a:off x="1002229" y="1662740"/>
            <a:ext cx="5687532" cy="4401205"/>
          </a:xfrm>
          <a:prstGeom prst="rect">
            <a:avLst/>
          </a:prstGeom>
          <a:noFill/>
        </p:spPr>
        <p:txBody>
          <a:bodyPr wrap="square">
            <a:spAutoFit/>
          </a:bodyPr>
          <a:lstStyle/>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pirkimo ir pirkimo procedūrų dokumentai;</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sutartys su tiekėjais, sutarčių pakeitimai ir pildomi susitarimai;</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nuomos ar finansinės nuomos (lizingo) sutartys;</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prekių perdavimo–priėmimo aktai (jei numatyti sutartyje su tiekėju);</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prekių vežimo dokumentai (CMR);</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įrangos naujumą įrodantys dokumentai (tiekėjo deklaracija ar pan.);</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įsigyto </a:t>
            </a:r>
            <a:r>
              <a:rPr lang="lt-LT" sz="1750">
                <a:solidFill>
                  <a:srgbClr val="302857"/>
                </a:solidFill>
                <a:latin typeface="Verdana" panose="020B0604030504040204" pitchFamily="34" charset="0"/>
                <a:ea typeface="Verdana" panose="020B0604030504040204" pitchFamily="34" charset="0"/>
              </a:rPr>
              <a:t>turto draudimo </a:t>
            </a:r>
            <a:r>
              <a:rPr lang="lt-LT" sz="1750" dirty="0">
                <a:solidFill>
                  <a:srgbClr val="302857"/>
                </a:solidFill>
                <a:latin typeface="Verdana" panose="020B0604030504040204" pitchFamily="34" charset="0"/>
                <a:ea typeface="Verdana" panose="020B0604030504040204" pitchFamily="34" charset="0"/>
              </a:rPr>
              <a:t>ir draudimo apmokėjimo dokumentai;</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įvedimo į eksploataciją aktai; </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sąskaitos faktūros ar lygiaverčiai įrodomieji dokumentai;</a:t>
            </a:r>
          </a:p>
          <a:p>
            <a:pPr marL="285750" indent="-285750">
              <a:buFont typeface="Arial" panose="020B0604020202020204" pitchFamily="34" charset="0"/>
              <a:buChar char="•"/>
            </a:pPr>
            <a:r>
              <a:rPr lang="lt-LT" sz="1750" dirty="0">
                <a:solidFill>
                  <a:srgbClr val="302857"/>
                </a:solidFill>
                <a:latin typeface="Verdana" panose="020B0604030504040204" pitchFamily="34" charset="0"/>
                <a:ea typeface="Verdana" panose="020B0604030504040204" pitchFamily="34" charset="0"/>
              </a:rPr>
              <a:t>išlaidų apmokėjimo dokumentai.</a:t>
            </a:r>
          </a:p>
        </p:txBody>
      </p:sp>
      <p:sp>
        <p:nvSpPr>
          <p:cNvPr id="3" name="TextBox 2">
            <a:extLst>
              <a:ext uri="{FF2B5EF4-FFF2-40B4-BE49-F238E27FC236}">
                <a16:creationId xmlns:a16="http://schemas.microsoft.com/office/drawing/2014/main" id="{8905E83E-704D-9F15-A0AD-17FF7BD9223B}"/>
              </a:ext>
            </a:extLst>
          </p:cNvPr>
          <p:cNvSpPr txBox="1"/>
          <p:nvPr/>
        </p:nvSpPr>
        <p:spPr>
          <a:xfrm>
            <a:off x="7448121" y="151179"/>
            <a:ext cx="4715483" cy="6555641"/>
          </a:xfrm>
          <a:prstGeom prst="rect">
            <a:avLst/>
          </a:prstGeom>
          <a:noFill/>
        </p:spPr>
        <p:txBody>
          <a:bodyPr wrap="square">
            <a:spAutoFit/>
          </a:bodyPr>
          <a:lstStyle/>
          <a:p>
            <a:pPr indent="457200" algn="just">
              <a:tabLst>
                <a:tab pos="228600" algn="l"/>
              </a:tabLst>
            </a:pPr>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8.7. Tinkamos finansuoti projekto išlaidos pagal Reglamento (ES) Nr. 651/2014 38 straipsnį yra papildomos investicinės išlaidos, būtinos aukštesniam EVE lygiui pasiekti. Jos nustatomos, investicines išlaidas lyginant su investicinėmis išlaidomis pagal priešingos padėties scenarijų, kurios būtų vykdomos, jei pagalba nebūtų teikiama, taip:</a:t>
            </a:r>
          </a:p>
          <a:p>
            <a:pPr indent="457200" algn="just">
              <a:tabLst>
                <a:tab pos="228600" algn="l"/>
              </a:tabLst>
            </a:pPr>
            <a:endPar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indent="457200" algn="just">
              <a:tabLst>
                <a:tab pos="228600" algn="l"/>
              </a:tabLst>
            </a:pPr>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8.7.1. Kai pagal priešingos padėties scenarijų numatoma mažesnio EVE investicija, atitinkanti įprastą komercinę praktiką atitinkamame sektoriuje arba pagal atitinkamą veiklą, tinkamas finansuoti išlaidas sudaro investicijos, kuriai skiriama valstybės pagalba, išlaidų ir mažesnio EVE investicijos išlaidų.;</a:t>
            </a:r>
          </a:p>
          <a:p>
            <a:pPr indent="457200" algn="just"/>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8.7.2. Kai pagal priešingos padėties scenarijų numatoma tokia pati investicija, kuri bus vykdoma vėliau, tinkamas finansuoti išlaidas sudaro investicijos, kuriai skiriama valstybės pagalba, išlaidų ir vėlesnės investicijos išlaidų grynosios dabartinės vertės skirtumas, diskontuotas iki to momento, kai bus vykdoma remiama investicija.</a:t>
            </a:r>
          </a:p>
          <a:p>
            <a:pPr indent="457200" algn="just"/>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8.7.3. Kai pagal priešingos padėties scenarijų esami įrenginiai ir įranga būtų toliau eksploatuojami, tinkamas finansuoti išlaidas sudaro investicijos, kuriai skiriama valstybės pagalba, išlaidų ir investicijos į esamo įrenginio ir įrangos techninę priežiūrą, remontą ir modernizavimą išlaidų grynosios dabartinės vertės skirtumas, diskontuotas iki to momento, kai bus vykdoma remiama investicija.</a:t>
            </a:r>
          </a:p>
          <a:p>
            <a:pPr indent="457200" algn="just"/>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8.7.4. Įrangos, kuriai taikomos išperkamosios nuomos sutartys, atveju tinkamos finansuoti išlaidos yra įrangos išperkamosios nuomos, kuriai skiriama valstybės pagalba, ir mažesnio EVE įrangos, kuri būtų nuomojama nesant pagalbos, išperkamosios nuomos grynosios dabartinės vertės skirtumas. Išperkamosios nuomos išlaidos neapima išlaidų, susijusių su įrenginių arba įrangos eksploatavimu (išlaidų degalams, draudimo, techninės priežiūros, kitų vartojimo reikmenų išlaidų), neatsižvelgiant į tai, ar jos yra išperkamosios nuomos sutarties dalis. </a:t>
            </a:r>
          </a:p>
          <a:p>
            <a:pPr indent="457200" algn="just"/>
            <a:endPar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indent="457200" algn="just"/>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8.8. Visais PFSA 8.7 papunktyje išvardytais atvejais priešingos padėties scenarijus atitinka investicijas, kurių gamybos pajėgumas ir naudingumo laikotarpis yra panašūs ir kurios atitinka jau galiojančius ES standartus. Priešingos padėties scenarijus turi būti patikimas atsižvelgiant į teisinius reikalavimus, rinkos sąlygas ir paskatas, teikiamas taikant ES apyvartinių taršos leidimų prekybos sistemą.</a:t>
            </a:r>
          </a:p>
          <a:p>
            <a:r>
              <a:rPr lang="lt-LT" sz="10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8.9. Kai investicijas sudaro aiškiai identifikuojamos investicijos, kuriomis siekiama tik padidinti EVE ir nėra mažesnio EVE investicijų pagal priešingos padėties scenarijų, tinkamos finansuoti išlaidos yra visos investicinės išlaidos.</a:t>
            </a:r>
            <a:endParaRPr lang="lt-LT" sz="1000" dirty="0">
              <a:solidFill>
                <a:schemeClr val="bg1"/>
              </a:solidFill>
            </a:endParaRPr>
          </a:p>
        </p:txBody>
      </p:sp>
    </p:spTree>
    <p:extLst>
      <p:ext uri="{BB962C8B-B14F-4D97-AF65-F5344CB8AC3E}">
        <p14:creationId xmlns:p14="http://schemas.microsoft.com/office/powerpoint/2010/main" val="3514735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DBA42AC-416E-48F7-B8AD-1520555DF712}"/>
              </a:ext>
            </a:extLst>
          </p:cNvPr>
          <p:cNvSpPr>
            <a:spLocks noGrp="1"/>
          </p:cNvSpPr>
          <p:nvPr>
            <p:ph type="title"/>
          </p:nvPr>
        </p:nvSpPr>
        <p:spPr>
          <a:xfrm>
            <a:off x="6965245" y="1650794"/>
            <a:ext cx="5050190" cy="3241938"/>
          </a:xfrm>
        </p:spPr>
        <p:txBody>
          <a:bodyPr>
            <a:normAutofit/>
          </a:bodyPr>
          <a:lstStyle/>
          <a:p>
            <a:r>
              <a:rPr lang="pt-BR" sz="2400" b="1" dirty="0">
                <a:solidFill>
                  <a:srgbClr val="0E103D"/>
                </a:solidFill>
              </a:rPr>
              <a:t>Veiklos ataskaitos formą galite</a:t>
            </a:r>
            <a:r>
              <a:rPr lang="lt-LT" sz="2400" b="1" dirty="0">
                <a:solidFill>
                  <a:srgbClr val="0E103D"/>
                </a:solidFill>
              </a:rPr>
              <a:t> </a:t>
            </a:r>
            <a:r>
              <a:rPr lang="pt-BR" sz="2400" b="1" dirty="0">
                <a:solidFill>
                  <a:srgbClr val="0E103D"/>
                </a:solidFill>
              </a:rPr>
              <a:t>rasti:</a:t>
            </a:r>
            <a:br>
              <a:rPr lang="pt-BR" sz="2400" b="1" dirty="0">
                <a:solidFill>
                  <a:srgbClr val="0E103D"/>
                </a:solidFill>
              </a:rPr>
            </a:br>
            <a:br>
              <a:rPr lang="pt-BR" sz="2400" b="1" dirty="0">
                <a:solidFill>
                  <a:srgbClr val="0E103D"/>
                </a:solidFill>
              </a:rPr>
            </a:br>
            <a:r>
              <a:rPr lang="pt-BR" sz="2400" b="1" dirty="0">
                <a:solidFill>
                  <a:srgbClr val="0E103D"/>
                </a:solidFill>
                <a:hlinkClick r:id="rId3"/>
              </a:rPr>
              <a:t>https://inovacijuagentura.lt/finansavimo-kvietimai/eve-pramonei2.html?lang=lt</a:t>
            </a:r>
            <a:r>
              <a:rPr lang="lt-LT" sz="2400" b="1" dirty="0">
                <a:solidFill>
                  <a:srgbClr val="0E103D"/>
                </a:solidFill>
              </a:rPr>
              <a:t> </a:t>
            </a:r>
            <a:endParaRPr lang="lt-LT" dirty="0">
              <a:solidFill>
                <a:srgbClr val="0E103D"/>
              </a:solidFill>
            </a:endParaRPr>
          </a:p>
        </p:txBody>
      </p:sp>
      <p:sp>
        <p:nvSpPr>
          <p:cNvPr id="4" name="Teksto vietos rezervavimo ženklas 3">
            <a:extLst>
              <a:ext uri="{FF2B5EF4-FFF2-40B4-BE49-F238E27FC236}">
                <a16:creationId xmlns:a16="http://schemas.microsoft.com/office/drawing/2014/main" id="{90D23271-31B9-9623-5EAD-66ECFF30FA71}"/>
              </a:ext>
            </a:extLst>
          </p:cNvPr>
          <p:cNvSpPr>
            <a:spLocks noGrp="1"/>
          </p:cNvSpPr>
          <p:nvPr>
            <p:ph type="body" sz="half" idx="2"/>
          </p:nvPr>
        </p:nvSpPr>
        <p:spPr>
          <a:xfrm>
            <a:off x="436209" y="2804287"/>
            <a:ext cx="5976515" cy="2483556"/>
          </a:xfrm>
        </p:spPr>
        <p:txBody>
          <a:bodyPr>
            <a:normAutofit/>
          </a:bodyPr>
          <a:lstStyle/>
          <a:p>
            <a:pPr algn="just">
              <a:buClr>
                <a:schemeClr val="accent2"/>
              </a:buClr>
            </a:pPr>
            <a:r>
              <a:rPr lang="lt-LT" sz="2400" b="1" dirty="0">
                <a:solidFill>
                  <a:srgbClr val="0E103D"/>
                </a:solidFill>
              </a:rPr>
              <a:t>Veiklos</a:t>
            </a:r>
            <a:r>
              <a:rPr lang="en-US" sz="2400" b="1" dirty="0">
                <a:solidFill>
                  <a:srgbClr val="0E103D"/>
                </a:solidFill>
              </a:rPr>
              <a:t> </a:t>
            </a:r>
            <a:r>
              <a:rPr lang="lt-LT" sz="2400" b="1" dirty="0">
                <a:solidFill>
                  <a:srgbClr val="0E103D"/>
                </a:solidFill>
              </a:rPr>
              <a:t>ataskaita</a:t>
            </a:r>
            <a:r>
              <a:rPr lang="en-US" sz="2400" b="1" dirty="0">
                <a:solidFill>
                  <a:srgbClr val="0E103D"/>
                </a:solidFill>
              </a:rPr>
              <a:t> ir </a:t>
            </a:r>
            <a:r>
              <a:rPr lang="lt-LT" sz="2400" b="1" dirty="0">
                <a:solidFill>
                  <a:srgbClr val="0E103D"/>
                </a:solidFill>
              </a:rPr>
              <a:t>jos</a:t>
            </a:r>
            <a:r>
              <a:rPr lang="en-US" sz="2400" b="1" dirty="0">
                <a:solidFill>
                  <a:srgbClr val="0E103D"/>
                </a:solidFill>
              </a:rPr>
              <a:t> </a:t>
            </a:r>
            <a:r>
              <a:rPr lang="lt-LT" sz="2400" b="1" dirty="0">
                <a:solidFill>
                  <a:srgbClr val="0E103D"/>
                </a:solidFill>
              </a:rPr>
              <a:t>pildymas</a:t>
            </a:r>
            <a:endParaRPr lang="lt-LT" sz="2400" dirty="0">
              <a:solidFill>
                <a:srgbClr val="0E103D"/>
              </a:solidFill>
            </a:endParaRPr>
          </a:p>
        </p:txBody>
      </p:sp>
    </p:spTree>
    <p:extLst>
      <p:ext uri="{BB962C8B-B14F-4D97-AF65-F5344CB8AC3E}">
        <p14:creationId xmlns:p14="http://schemas.microsoft.com/office/powerpoint/2010/main" val="3383613229"/>
      </p:ext>
    </p:extLst>
  </p:cSld>
  <p:clrMapOvr>
    <a:masterClrMapping/>
  </p:clrMapOvr>
</p:sld>
</file>

<file path=ppt/theme/theme1.xml><?xml version="1.0" encoding="utf-8"?>
<a:theme xmlns:a="http://schemas.openxmlformats.org/drawingml/2006/main" name="Office Theme">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fa2b46d-e0e5-4105-8197-5a0c810b9da7">
      <Terms xmlns="http://schemas.microsoft.com/office/infopath/2007/PartnerControls"/>
    </lcf76f155ced4ddcb4097134ff3c332f>
    <TaxCatchAll xmlns="7ed14601-a767-49df-87ac-319a5ad53e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F02DF6-39D1-4A2E-B3B5-F8E4AA9672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d14601-a767-49df-87ac-319a5ad53ef2"/>
    <ds:schemaRef ds:uri="8fa2b46d-e0e5-4105-8197-5a0c810b9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D7E167C-ACF3-437A-9EE3-EFB1CBF1E366}">
  <ds:schemaRefs>
    <ds:schemaRef ds:uri="http://schemas.microsoft.com/office/2006/documentManagement/types"/>
    <ds:schemaRef ds:uri="113f093c-f0d1-43c0-b7ae-b42bd9f0685e"/>
    <ds:schemaRef ds:uri="e46c6cd9-06e4-4088-b464-7016d6a1050e"/>
    <ds:schemaRef ds:uri="http://schemas.microsoft.com/office/2006/metadata/properties"/>
    <ds:schemaRef ds:uri="http://www.w3.org/XML/1998/namespace"/>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 ds:uri="8fa2b46d-e0e5-4105-8197-5a0c810b9da7"/>
    <ds:schemaRef ds:uri="7ed14601-a767-49df-87ac-319a5ad53ef2"/>
  </ds:schemaRefs>
</ds:datastoreItem>
</file>

<file path=customXml/itemProps3.xml><?xml version="1.0" encoding="utf-8"?>
<ds:datastoreItem xmlns:ds="http://schemas.openxmlformats.org/officeDocument/2006/customXml" ds:itemID="{B5BFF1B8-BC88-4259-841C-028026AFF8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3397</TotalTime>
  <Words>1083</Words>
  <Application>Microsoft Office PowerPoint</Application>
  <PresentationFormat>Widescreen</PresentationFormat>
  <Paragraphs>74</Paragraphs>
  <Slides>10</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Office Theme</vt:lpstr>
      <vt:lpstr>Kvietimo „EVE pramonei“ Nr. 02-056-K projektų sutarčių vykdymas (veiklos ataskaitų mokėjimo prašymų teikimas)</vt:lpstr>
      <vt:lpstr>PowerPoint Presentation</vt:lpstr>
      <vt:lpstr>Bendroji išlaidų tinkamumo finansuoti informacija </vt:lpstr>
      <vt:lpstr>Projekto avansas ir jo mokėjimo tvarka (1)</vt:lpstr>
      <vt:lpstr>Projekto avansas ir jo mokėjimo tvarka (2)</vt:lpstr>
      <vt:lpstr>Veiklų vykdymo pradžią pagrindžiantys dokumentai</vt:lpstr>
      <vt:lpstr> Veiklos ataskaita su išlaidomis avansui padengti </vt:lpstr>
      <vt:lpstr>PowerPoint Presentation</vt:lpstr>
      <vt:lpstr>Veiklos ataskaitos formą galite rasti:  https://inovacijuagentura.lt/finansavimo-kvietimai/eve-pramonei2.html?lang=lt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Vaiva Stankute</dc:creator>
  <cp:lastModifiedBy>Eligija Barkutė</cp:lastModifiedBy>
  <cp:revision>315</cp:revision>
  <dcterms:created xsi:type="dcterms:W3CDTF">2022-02-22T17:04:52Z</dcterms:created>
  <dcterms:modified xsi:type="dcterms:W3CDTF">2024-09-11T09:03:29Z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