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1.xml" ContentType="application/vnd.openxmlformats-officedocument.themeOverr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91" r:id="rId5"/>
  </p:sldMasterIdLst>
  <p:notesMasterIdLst>
    <p:notesMasterId r:id="rId33"/>
  </p:notesMasterIdLst>
  <p:sldIdLst>
    <p:sldId id="356" r:id="rId6"/>
    <p:sldId id="290" r:id="rId7"/>
    <p:sldId id="368" r:id="rId8"/>
    <p:sldId id="392" r:id="rId9"/>
    <p:sldId id="372" r:id="rId10"/>
    <p:sldId id="374" r:id="rId11"/>
    <p:sldId id="360" r:id="rId12"/>
    <p:sldId id="376" r:id="rId13"/>
    <p:sldId id="379" r:id="rId14"/>
    <p:sldId id="381" r:id="rId15"/>
    <p:sldId id="313" r:id="rId16"/>
    <p:sldId id="383" r:id="rId17"/>
    <p:sldId id="354" r:id="rId18"/>
    <p:sldId id="385" r:id="rId19"/>
    <p:sldId id="386" r:id="rId20"/>
    <p:sldId id="319" r:id="rId21"/>
    <p:sldId id="286" r:id="rId22"/>
    <p:sldId id="338" r:id="rId23"/>
    <p:sldId id="387" r:id="rId24"/>
    <p:sldId id="339" r:id="rId25"/>
    <p:sldId id="340" r:id="rId26"/>
    <p:sldId id="388" r:id="rId27"/>
    <p:sldId id="390" r:id="rId28"/>
    <p:sldId id="391" r:id="rId29"/>
    <p:sldId id="315" r:id="rId30"/>
    <p:sldId id="306" r:id="rId31"/>
    <p:sldId id="287" r:id="rId32"/>
  </p:sldIdLst>
  <p:sldSz cx="12192000" cy="6858000"/>
  <p:notesSz cx="6858000" cy="9144000"/>
  <p:defaultTextStyle>
    <a:defPPr>
      <a:defRPr lang="en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234A1C0-9BFE-83AD-C2DF-F2A8227AB618}" name="Eglė Kelminskė" initials="EK" userId="S::E.Kelminske@inovacijuagentura.lt::f8bc86c0-8012-4ba9-bf79-befbc78ea16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2857"/>
    <a:srgbClr val="041B3D"/>
    <a:srgbClr val="EEE730"/>
    <a:srgbClr val="0B0D32"/>
    <a:srgbClr val="33CC33"/>
    <a:srgbClr val="302757"/>
    <a:srgbClr val="0E103D"/>
    <a:srgbClr val="0B0916"/>
    <a:srgbClr val="000000"/>
    <a:srgbClr val="8C5F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44A9069-1121-47DC-B372-C05469AFFC27}" v="1" dt="2023-11-16T07:50:24.41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5847" autoAdjust="0"/>
  </p:normalViewPr>
  <p:slideViewPr>
    <p:cSldViewPr snapToGrid="0" snapToObjects="1">
      <p:cViewPr varScale="1">
        <p:scale>
          <a:sx n="59" d="100"/>
          <a:sy n="59" d="100"/>
        </p:scale>
        <p:origin x="872" y="60"/>
      </p:cViewPr>
      <p:guideLst/>
    </p:cSldViewPr>
  </p:slideViewPr>
  <p:outlineViewPr>
    <p:cViewPr>
      <p:scale>
        <a:sx n="33" d="100"/>
        <a:sy n="33" d="100"/>
      </p:scale>
      <p:origin x="0" y="-739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microsoft.com/office/2015/10/relationships/revisionInfo" Target="revisionInfo.xml"/><Relationship Id="rId21" Type="http://schemas.openxmlformats.org/officeDocument/2006/relationships/slide" Target="slides/slide16.xml"/><Relationship Id="rId34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notesMaster" Target="notesMasters/notesMaster1.xml"/><Relationship Id="rId38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tableStyles" Target="tableStyles.xml"/><Relationship Id="rId40" Type="http://schemas.microsoft.com/office/2018/10/relationships/authors" Target="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viewProps" Target="viewProp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glė Kelminskė" userId="f8bc86c0-8012-4ba9-bf79-befbc78ea165" providerId="ADAL" clId="{899C7D1F-0A8C-45C2-905C-E5E8660F0FA0}"/>
    <pc:docChg chg="undo redo custSel modSld">
      <pc:chgData name="Eglė Kelminskė" userId="f8bc86c0-8012-4ba9-bf79-befbc78ea165" providerId="ADAL" clId="{899C7D1F-0A8C-45C2-905C-E5E8660F0FA0}" dt="2023-10-15T17:22:24.753" v="628" actId="20577"/>
      <pc:docMkLst>
        <pc:docMk/>
      </pc:docMkLst>
      <pc:sldChg chg="modSp mod">
        <pc:chgData name="Eglė Kelminskė" userId="f8bc86c0-8012-4ba9-bf79-befbc78ea165" providerId="ADAL" clId="{899C7D1F-0A8C-45C2-905C-E5E8660F0FA0}" dt="2023-10-15T17:22:24.753" v="628" actId="20577"/>
        <pc:sldMkLst>
          <pc:docMk/>
          <pc:sldMk cId="4021972834" sldId="290"/>
        </pc:sldMkLst>
        <pc:spChg chg="mod">
          <ac:chgData name="Eglė Kelminskė" userId="f8bc86c0-8012-4ba9-bf79-befbc78ea165" providerId="ADAL" clId="{899C7D1F-0A8C-45C2-905C-E5E8660F0FA0}" dt="2023-10-15T17:22:24.753" v="628" actId="20577"/>
          <ac:spMkLst>
            <pc:docMk/>
            <pc:sldMk cId="4021972834" sldId="290"/>
            <ac:spMk id="4" creationId="{6F0573B7-61AB-EE1B-69FD-F0CBE4EADBCA}"/>
          </ac:spMkLst>
        </pc:spChg>
        <pc:spChg chg="mod">
          <ac:chgData name="Eglė Kelminskė" userId="f8bc86c0-8012-4ba9-bf79-befbc78ea165" providerId="ADAL" clId="{899C7D1F-0A8C-45C2-905C-E5E8660F0FA0}" dt="2023-10-15T10:24:51.405" v="492" actId="1076"/>
          <ac:spMkLst>
            <pc:docMk/>
            <pc:sldMk cId="4021972834" sldId="290"/>
            <ac:spMk id="6" creationId="{F965F447-1BD6-4B07-D94F-0538BE4B8043}"/>
          </ac:spMkLst>
        </pc:spChg>
      </pc:sldChg>
      <pc:sldChg chg="modSp mod">
        <pc:chgData name="Eglė Kelminskė" userId="f8bc86c0-8012-4ba9-bf79-befbc78ea165" providerId="ADAL" clId="{899C7D1F-0A8C-45C2-905C-E5E8660F0FA0}" dt="2023-10-15T10:31:01.388" v="504" actId="20577"/>
        <pc:sldMkLst>
          <pc:docMk/>
          <pc:sldMk cId="2770011490" sldId="313"/>
        </pc:sldMkLst>
        <pc:spChg chg="mod">
          <ac:chgData name="Eglė Kelminskė" userId="f8bc86c0-8012-4ba9-bf79-befbc78ea165" providerId="ADAL" clId="{899C7D1F-0A8C-45C2-905C-E5E8660F0FA0}" dt="2023-10-15T10:31:01.388" v="504" actId="20577"/>
          <ac:spMkLst>
            <pc:docMk/>
            <pc:sldMk cId="2770011490" sldId="313"/>
            <ac:spMk id="18" creationId="{98412BC5-99AA-85E6-65CA-FCFEFE02A09C}"/>
          </ac:spMkLst>
        </pc:spChg>
      </pc:sldChg>
      <pc:sldChg chg="modSp mod">
        <pc:chgData name="Eglė Kelminskė" userId="f8bc86c0-8012-4ba9-bf79-befbc78ea165" providerId="ADAL" clId="{899C7D1F-0A8C-45C2-905C-E5E8660F0FA0}" dt="2023-10-15T10:44:31.855" v="509" actId="1076"/>
        <pc:sldMkLst>
          <pc:docMk/>
          <pc:sldMk cId="765286823" sldId="319"/>
        </pc:sldMkLst>
        <pc:spChg chg="mod">
          <ac:chgData name="Eglė Kelminskė" userId="f8bc86c0-8012-4ba9-bf79-befbc78ea165" providerId="ADAL" clId="{899C7D1F-0A8C-45C2-905C-E5E8660F0FA0}" dt="2023-10-15T10:44:31.855" v="509" actId="1076"/>
          <ac:spMkLst>
            <pc:docMk/>
            <pc:sldMk cId="765286823" sldId="319"/>
            <ac:spMk id="2" creationId="{CF69814A-2DE7-01C4-4E6F-D4B07943018C}"/>
          </ac:spMkLst>
        </pc:spChg>
      </pc:sldChg>
      <pc:sldChg chg="modSp mod">
        <pc:chgData name="Eglė Kelminskė" userId="f8bc86c0-8012-4ba9-bf79-befbc78ea165" providerId="ADAL" clId="{899C7D1F-0A8C-45C2-905C-E5E8660F0FA0}" dt="2023-10-13T13:44:24.721" v="33" actId="20577"/>
        <pc:sldMkLst>
          <pc:docMk/>
          <pc:sldMk cId="2297436165" sldId="339"/>
        </pc:sldMkLst>
        <pc:spChg chg="mod">
          <ac:chgData name="Eglė Kelminskė" userId="f8bc86c0-8012-4ba9-bf79-befbc78ea165" providerId="ADAL" clId="{899C7D1F-0A8C-45C2-905C-E5E8660F0FA0}" dt="2023-10-13T13:11:50.797" v="31" actId="20577"/>
          <ac:spMkLst>
            <pc:docMk/>
            <pc:sldMk cId="2297436165" sldId="339"/>
            <ac:spMk id="28" creationId="{00000000-0000-0000-0000-000000000000}"/>
          </ac:spMkLst>
        </pc:spChg>
        <pc:spChg chg="mod">
          <ac:chgData name="Eglė Kelminskė" userId="f8bc86c0-8012-4ba9-bf79-befbc78ea165" providerId="ADAL" clId="{899C7D1F-0A8C-45C2-905C-E5E8660F0FA0}" dt="2023-10-13T13:44:24.721" v="33" actId="20577"/>
          <ac:spMkLst>
            <pc:docMk/>
            <pc:sldMk cId="2297436165" sldId="339"/>
            <ac:spMk id="29" creationId="{00000000-0000-0000-0000-000000000000}"/>
          </ac:spMkLst>
        </pc:spChg>
      </pc:sldChg>
      <pc:sldChg chg="modSp mod">
        <pc:chgData name="Eglė Kelminskė" userId="f8bc86c0-8012-4ba9-bf79-befbc78ea165" providerId="ADAL" clId="{899C7D1F-0A8C-45C2-905C-E5E8660F0FA0}" dt="2023-10-15T11:39:59.409" v="580" actId="6549"/>
        <pc:sldMkLst>
          <pc:docMk/>
          <pc:sldMk cId="985030853" sldId="354"/>
        </pc:sldMkLst>
        <pc:spChg chg="mod">
          <ac:chgData name="Eglė Kelminskė" userId="f8bc86c0-8012-4ba9-bf79-befbc78ea165" providerId="ADAL" clId="{899C7D1F-0A8C-45C2-905C-E5E8660F0FA0}" dt="2023-10-13T12:18:55.993" v="21" actId="20577"/>
          <ac:spMkLst>
            <pc:docMk/>
            <pc:sldMk cId="985030853" sldId="354"/>
            <ac:spMk id="2" creationId="{0DD1EAA4-A3FD-78A5-4C32-A7C782F59293}"/>
          </ac:spMkLst>
        </pc:spChg>
        <pc:spChg chg="mod">
          <ac:chgData name="Eglė Kelminskė" userId="f8bc86c0-8012-4ba9-bf79-befbc78ea165" providerId="ADAL" clId="{899C7D1F-0A8C-45C2-905C-E5E8660F0FA0}" dt="2023-10-15T11:39:59.409" v="580" actId="6549"/>
          <ac:spMkLst>
            <pc:docMk/>
            <pc:sldMk cId="985030853" sldId="354"/>
            <ac:spMk id="9" creationId="{A86F4B9F-18EC-7AE1-4492-9D0218381BFF}"/>
          </ac:spMkLst>
        </pc:spChg>
        <pc:spChg chg="mod">
          <ac:chgData name="Eglė Kelminskė" userId="f8bc86c0-8012-4ba9-bf79-befbc78ea165" providerId="ADAL" clId="{899C7D1F-0A8C-45C2-905C-E5E8660F0FA0}" dt="2023-10-13T11:46:58.112" v="19" actId="20577"/>
          <ac:spMkLst>
            <pc:docMk/>
            <pc:sldMk cId="985030853" sldId="354"/>
            <ac:spMk id="12" creationId="{2EC94C87-A315-D624-9EA0-D82871A8BEA9}"/>
          </ac:spMkLst>
        </pc:spChg>
      </pc:sldChg>
      <pc:sldChg chg="modSp mod">
        <pc:chgData name="Eglė Kelminskė" userId="f8bc86c0-8012-4ba9-bf79-befbc78ea165" providerId="ADAL" clId="{899C7D1F-0A8C-45C2-905C-E5E8660F0FA0}" dt="2023-10-13T10:03:04.600" v="1" actId="113"/>
        <pc:sldMkLst>
          <pc:docMk/>
          <pc:sldMk cId="280963039" sldId="372"/>
        </pc:sldMkLst>
        <pc:spChg chg="mod">
          <ac:chgData name="Eglė Kelminskė" userId="f8bc86c0-8012-4ba9-bf79-befbc78ea165" providerId="ADAL" clId="{899C7D1F-0A8C-45C2-905C-E5E8660F0FA0}" dt="2023-10-13T10:03:04.600" v="1" actId="113"/>
          <ac:spMkLst>
            <pc:docMk/>
            <pc:sldMk cId="280963039" sldId="372"/>
            <ac:spMk id="22" creationId="{DE972092-F954-93E1-7CE5-3DCCF9A55469}"/>
          </ac:spMkLst>
        </pc:spChg>
      </pc:sldChg>
      <pc:sldChg chg="modSp mod">
        <pc:chgData name="Eglė Kelminskė" userId="f8bc86c0-8012-4ba9-bf79-befbc78ea165" providerId="ADAL" clId="{899C7D1F-0A8C-45C2-905C-E5E8660F0FA0}" dt="2023-10-13T10:27:57.021" v="3" actId="20577"/>
        <pc:sldMkLst>
          <pc:docMk/>
          <pc:sldMk cId="1108964479" sldId="379"/>
        </pc:sldMkLst>
        <pc:spChg chg="mod">
          <ac:chgData name="Eglė Kelminskė" userId="f8bc86c0-8012-4ba9-bf79-befbc78ea165" providerId="ADAL" clId="{899C7D1F-0A8C-45C2-905C-E5E8660F0FA0}" dt="2023-10-13T10:27:57.021" v="3" actId="20577"/>
          <ac:spMkLst>
            <pc:docMk/>
            <pc:sldMk cId="1108964479" sldId="379"/>
            <ac:spMk id="6" creationId="{49EFC77F-CEAA-DBF9-6206-F2D5057660D2}"/>
          </ac:spMkLst>
        </pc:spChg>
      </pc:sldChg>
      <pc:sldChg chg="delSp modSp mod">
        <pc:chgData name="Eglė Kelminskė" userId="f8bc86c0-8012-4ba9-bf79-befbc78ea165" providerId="ADAL" clId="{899C7D1F-0A8C-45C2-905C-E5E8660F0FA0}" dt="2023-10-15T10:42:35.855" v="506" actId="12"/>
        <pc:sldMkLst>
          <pc:docMk/>
          <pc:sldMk cId="3141385066" sldId="385"/>
        </pc:sldMkLst>
        <pc:spChg chg="mod">
          <ac:chgData name="Eglė Kelminskė" userId="f8bc86c0-8012-4ba9-bf79-befbc78ea165" providerId="ADAL" clId="{899C7D1F-0A8C-45C2-905C-E5E8660F0FA0}" dt="2023-10-15T10:26:16.305" v="493" actId="20577"/>
          <ac:spMkLst>
            <pc:docMk/>
            <pc:sldMk cId="3141385066" sldId="385"/>
            <ac:spMk id="9" creationId="{A7E9D315-166A-2338-F83D-98EAC580F976}"/>
          </ac:spMkLst>
        </pc:spChg>
        <pc:spChg chg="mod">
          <ac:chgData name="Eglė Kelminskė" userId="f8bc86c0-8012-4ba9-bf79-befbc78ea165" providerId="ADAL" clId="{899C7D1F-0A8C-45C2-905C-E5E8660F0FA0}" dt="2023-10-15T10:12:07.655" v="481" actId="1076"/>
          <ac:spMkLst>
            <pc:docMk/>
            <pc:sldMk cId="3141385066" sldId="385"/>
            <ac:spMk id="10" creationId="{00ED452B-5309-E14A-58AF-E1847DD9272E}"/>
          </ac:spMkLst>
        </pc:spChg>
        <pc:spChg chg="del">
          <ac:chgData name="Eglė Kelminskė" userId="f8bc86c0-8012-4ba9-bf79-befbc78ea165" providerId="ADAL" clId="{899C7D1F-0A8C-45C2-905C-E5E8660F0FA0}" dt="2023-10-15T10:05:48.770" v="441" actId="478"/>
          <ac:spMkLst>
            <pc:docMk/>
            <pc:sldMk cId="3141385066" sldId="385"/>
            <ac:spMk id="12" creationId="{B9CCF463-3DC6-91A3-C201-22C25A63D72A}"/>
          </ac:spMkLst>
        </pc:spChg>
        <pc:spChg chg="mod">
          <ac:chgData name="Eglė Kelminskė" userId="f8bc86c0-8012-4ba9-bf79-befbc78ea165" providerId="ADAL" clId="{899C7D1F-0A8C-45C2-905C-E5E8660F0FA0}" dt="2023-10-15T10:24:02.415" v="490" actId="14100"/>
          <ac:spMkLst>
            <pc:docMk/>
            <pc:sldMk cId="3141385066" sldId="385"/>
            <ac:spMk id="15" creationId="{5DBE997F-78E5-FB98-CD7C-695EAFE810FD}"/>
          </ac:spMkLst>
        </pc:spChg>
        <pc:spChg chg="mod">
          <ac:chgData name="Eglė Kelminskė" userId="f8bc86c0-8012-4ba9-bf79-befbc78ea165" providerId="ADAL" clId="{899C7D1F-0A8C-45C2-905C-E5E8660F0FA0}" dt="2023-10-15T10:11:23.605" v="476" actId="1076"/>
          <ac:spMkLst>
            <pc:docMk/>
            <pc:sldMk cId="3141385066" sldId="385"/>
            <ac:spMk id="27" creationId="{4A62D9DB-F545-89F9-04E4-80E966ECF37C}"/>
          </ac:spMkLst>
        </pc:spChg>
        <pc:spChg chg="mod">
          <ac:chgData name="Eglė Kelminskė" userId="f8bc86c0-8012-4ba9-bf79-befbc78ea165" providerId="ADAL" clId="{899C7D1F-0A8C-45C2-905C-E5E8660F0FA0}" dt="2023-10-15T10:11:29.656" v="477" actId="1076"/>
          <ac:spMkLst>
            <pc:docMk/>
            <pc:sldMk cId="3141385066" sldId="385"/>
            <ac:spMk id="28" creationId="{AC389D0E-8237-69B0-74D9-2218F59D52A1}"/>
          </ac:spMkLst>
        </pc:spChg>
        <pc:spChg chg="mod">
          <ac:chgData name="Eglė Kelminskė" userId="f8bc86c0-8012-4ba9-bf79-befbc78ea165" providerId="ADAL" clId="{899C7D1F-0A8C-45C2-905C-E5E8660F0FA0}" dt="2023-10-15T10:26:35.675" v="494" actId="6549"/>
          <ac:spMkLst>
            <pc:docMk/>
            <pc:sldMk cId="3141385066" sldId="385"/>
            <ac:spMk id="29" creationId="{D518B290-4637-D439-E9C5-26395840644A}"/>
          </ac:spMkLst>
        </pc:spChg>
        <pc:spChg chg="mod">
          <ac:chgData name="Eglė Kelminskė" userId="f8bc86c0-8012-4ba9-bf79-befbc78ea165" providerId="ADAL" clId="{899C7D1F-0A8C-45C2-905C-E5E8660F0FA0}" dt="2023-10-15T10:10:41.595" v="472" actId="1076"/>
          <ac:spMkLst>
            <pc:docMk/>
            <pc:sldMk cId="3141385066" sldId="385"/>
            <ac:spMk id="30" creationId="{7CD3212A-7299-C48B-FA6C-F2F7ED2DF0D8}"/>
          </ac:spMkLst>
        </pc:spChg>
        <pc:spChg chg="mod">
          <ac:chgData name="Eglė Kelminskė" userId="f8bc86c0-8012-4ba9-bf79-befbc78ea165" providerId="ADAL" clId="{899C7D1F-0A8C-45C2-905C-E5E8660F0FA0}" dt="2023-10-15T10:42:35.855" v="506" actId="12"/>
          <ac:spMkLst>
            <pc:docMk/>
            <pc:sldMk cId="3141385066" sldId="385"/>
            <ac:spMk id="31" creationId="{1CB908D5-5852-6087-1698-627DFE748606}"/>
          </ac:spMkLst>
        </pc:spChg>
        <pc:spChg chg="mod">
          <ac:chgData name="Eglė Kelminskė" userId="f8bc86c0-8012-4ba9-bf79-befbc78ea165" providerId="ADAL" clId="{899C7D1F-0A8C-45C2-905C-E5E8660F0FA0}" dt="2023-10-15T10:07:02.776" v="463" actId="1076"/>
          <ac:spMkLst>
            <pc:docMk/>
            <pc:sldMk cId="3141385066" sldId="385"/>
            <ac:spMk id="32" creationId="{E259F07A-1AE9-918C-BA71-6754EE8C2FD6}"/>
          </ac:spMkLst>
        </pc:spChg>
        <pc:spChg chg="del">
          <ac:chgData name="Eglė Kelminskė" userId="f8bc86c0-8012-4ba9-bf79-befbc78ea165" providerId="ADAL" clId="{899C7D1F-0A8C-45C2-905C-E5E8660F0FA0}" dt="2023-10-15T10:05:51.996" v="443" actId="478"/>
          <ac:spMkLst>
            <pc:docMk/>
            <pc:sldMk cId="3141385066" sldId="385"/>
            <ac:spMk id="33" creationId="{1F3F4D03-6C47-DFB3-6136-143C1677050B}"/>
          </ac:spMkLst>
        </pc:spChg>
        <pc:spChg chg="del">
          <ac:chgData name="Eglė Kelminskė" userId="f8bc86c0-8012-4ba9-bf79-befbc78ea165" providerId="ADAL" clId="{899C7D1F-0A8C-45C2-905C-E5E8660F0FA0}" dt="2023-10-15T10:05:52.685" v="444" actId="478"/>
          <ac:spMkLst>
            <pc:docMk/>
            <pc:sldMk cId="3141385066" sldId="385"/>
            <ac:spMk id="34" creationId="{A5885837-E68B-A597-9EF2-F079AB2F16D1}"/>
          </ac:spMkLst>
        </pc:spChg>
        <pc:picChg chg="mod">
          <ac:chgData name="Eglė Kelminskė" userId="f8bc86c0-8012-4ba9-bf79-befbc78ea165" providerId="ADAL" clId="{899C7D1F-0A8C-45C2-905C-E5E8660F0FA0}" dt="2023-10-15T10:07:45.546" v="466" actId="1076"/>
          <ac:picMkLst>
            <pc:docMk/>
            <pc:sldMk cId="3141385066" sldId="385"/>
            <ac:picMk id="16" creationId="{25BE0A11-B508-F166-F6AB-01812015AD82}"/>
          </ac:picMkLst>
        </pc:picChg>
        <pc:picChg chg="mod">
          <ac:chgData name="Eglė Kelminskė" userId="f8bc86c0-8012-4ba9-bf79-befbc78ea165" providerId="ADAL" clId="{899C7D1F-0A8C-45C2-905C-E5E8660F0FA0}" dt="2023-10-15T10:11:36.455" v="478" actId="1076"/>
          <ac:picMkLst>
            <pc:docMk/>
            <pc:sldMk cId="3141385066" sldId="385"/>
            <ac:picMk id="20" creationId="{142EB34D-2093-A4A0-0D79-A5A200249C31}"/>
          </ac:picMkLst>
        </pc:picChg>
        <pc:picChg chg="mod">
          <ac:chgData name="Eglė Kelminskė" userId="f8bc86c0-8012-4ba9-bf79-befbc78ea165" providerId="ADAL" clId="{899C7D1F-0A8C-45C2-905C-E5E8660F0FA0}" dt="2023-10-15T10:11:38.102" v="479" actId="1076"/>
          <ac:picMkLst>
            <pc:docMk/>
            <pc:sldMk cId="3141385066" sldId="385"/>
            <ac:picMk id="22" creationId="{71990DE0-A6C1-A730-E9A8-DFFFC13A3B80}"/>
          </ac:picMkLst>
        </pc:picChg>
        <pc:picChg chg="del">
          <ac:chgData name="Eglė Kelminskė" userId="f8bc86c0-8012-4ba9-bf79-befbc78ea165" providerId="ADAL" clId="{899C7D1F-0A8C-45C2-905C-E5E8660F0FA0}" dt="2023-10-15T10:05:49.646" v="442" actId="478"/>
          <ac:picMkLst>
            <pc:docMk/>
            <pc:sldMk cId="3141385066" sldId="385"/>
            <ac:picMk id="26" creationId="{2799E152-9210-504E-6B16-8FAEBD246A6B}"/>
          </ac:picMkLst>
        </pc:picChg>
      </pc:sldChg>
      <pc:sldChg chg="modSp mod">
        <pc:chgData name="Eglė Kelminskė" userId="f8bc86c0-8012-4ba9-bf79-befbc78ea165" providerId="ADAL" clId="{899C7D1F-0A8C-45C2-905C-E5E8660F0FA0}" dt="2023-10-13T14:05:41.139" v="440" actId="20577"/>
        <pc:sldMkLst>
          <pc:docMk/>
          <pc:sldMk cId="3900236537" sldId="387"/>
        </pc:sldMkLst>
        <pc:graphicFrameChg chg="modGraphic">
          <ac:chgData name="Eglė Kelminskė" userId="f8bc86c0-8012-4ba9-bf79-befbc78ea165" providerId="ADAL" clId="{899C7D1F-0A8C-45C2-905C-E5E8660F0FA0}" dt="2023-10-13T14:05:41.139" v="440" actId="20577"/>
          <ac:graphicFrameMkLst>
            <pc:docMk/>
            <pc:sldMk cId="3900236537" sldId="387"/>
            <ac:graphicFrameMk id="5" creationId="{4A0916B5-1D3E-8A4E-ADE0-9067C2E7B001}"/>
          </ac:graphicFrameMkLst>
        </pc:graphicFrameChg>
      </pc:sldChg>
    </pc:docChg>
  </pc:docChgLst>
  <pc:docChgLst>
    <pc:chgData name="Eglė Kelminskė" userId="f8bc86c0-8012-4ba9-bf79-befbc78ea165" providerId="ADAL" clId="{C44A9069-1121-47DC-B372-C05469AFFC27}"/>
    <pc:docChg chg="custSel modSld">
      <pc:chgData name="Eglė Kelminskė" userId="f8bc86c0-8012-4ba9-bf79-befbc78ea165" providerId="ADAL" clId="{C44A9069-1121-47DC-B372-C05469AFFC27}" dt="2023-11-16T08:06:54.872" v="250" actId="6549"/>
      <pc:docMkLst>
        <pc:docMk/>
      </pc:docMkLst>
      <pc:sldChg chg="modSp mod">
        <pc:chgData name="Eglė Kelminskė" userId="f8bc86c0-8012-4ba9-bf79-befbc78ea165" providerId="ADAL" clId="{C44A9069-1121-47DC-B372-C05469AFFC27}" dt="2023-11-16T07:44:12.047" v="34" actId="20577"/>
        <pc:sldMkLst>
          <pc:docMk/>
          <pc:sldMk cId="2164755547" sldId="381"/>
        </pc:sldMkLst>
        <pc:spChg chg="mod">
          <ac:chgData name="Eglė Kelminskė" userId="f8bc86c0-8012-4ba9-bf79-befbc78ea165" providerId="ADAL" clId="{C44A9069-1121-47DC-B372-C05469AFFC27}" dt="2023-11-16T07:44:12.047" v="34" actId="20577"/>
          <ac:spMkLst>
            <pc:docMk/>
            <pc:sldMk cId="2164755547" sldId="381"/>
            <ac:spMk id="12" creationId="{6672B9DA-A760-686F-4289-CAB65605F2F6}"/>
          </ac:spMkLst>
        </pc:spChg>
      </pc:sldChg>
      <pc:sldChg chg="modSp mod">
        <pc:chgData name="Eglė Kelminskė" userId="f8bc86c0-8012-4ba9-bf79-befbc78ea165" providerId="ADAL" clId="{C44A9069-1121-47DC-B372-C05469AFFC27}" dt="2023-11-16T08:00:07.797" v="151" actId="207"/>
        <pc:sldMkLst>
          <pc:docMk/>
          <pc:sldMk cId="1027776494" sldId="388"/>
        </pc:sldMkLst>
        <pc:spChg chg="mod">
          <ac:chgData name="Eglė Kelminskė" userId="f8bc86c0-8012-4ba9-bf79-befbc78ea165" providerId="ADAL" clId="{C44A9069-1121-47DC-B372-C05469AFFC27}" dt="2023-11-16T07:56:34.766" v="149" actId="1076"/>
          <ac:spMkLst>
            <pc:docMk/>
            <pc:sldMk cId="1027776494" sldId="388"/>
            <ac:spMk id="5" creationId="{1838557E-6663-7AE2-E999-605B3CD08D18}"/>
          </ac:spMkLst>
        </pc:spChg>
        <pc:spChg chg="mod">
          <ac:chgData name="Eglė Kelminskė" userId="f8bc86c0-8012-4ba9-bf79-befbc78ea165" providerId="ADAL" clId="{C44A9069-1121-47DC-B372-C05469AFFC27}" dt="2023-11-16T08:00:07.797" v="151" actId="207"/>
          <ac:spMkLst>
            <pc:docMk/>
            <pc:sldMk cId="1027776494" sldId="388"/>
            <ac:spMk id="11" creationId="{74D5F7F7-5292-F60B-BD57-992013943634}"/>
          </ac:spMkLst>
        </pc:spChg>
        <pc:spChg chg="mod">
          <ac:chgData name="Eglė Kelminskė" userId="f8bc86c0-8012-4ba9-bf79-befbc78ea165" providerId="ADAL" clId="{C44A9069-1121-47DC-B372-C05469AFFC27}" dt="2023-11-16T07:51:23.861" v="147" actId="20577"/>
          <ac:spMkLst>
            <pc:docMk/>
            <pc:sldMk cId="1027776494" sldId="388"/>
            <ac:spMk id="13" creationId="{53A76EE4-6EEA-6566-1EA6-4EFB8D24BA44}"/>
          </ac:spMkLst>
        </pc:spChg>
        <pc:picChg chg="mod">
          <ac:chgData name="Eglė Kelminskė" userId="f8bc86c0-8012-4ba9-bf79-befbc78ea165" providerId="ADAL" clId="{C44A9069-1121-47DC-B372-C05469AFFC27}" dt="2023-11-16T07:46:51.557" v="95" actId="1076"/>
          <ac:picMkLst>
            <pc:docMk/>
            <pc:sldMk cId="1027776494" sldId="388"/>
            <ac:picMk id="10" creationId="{4E01EA34-0ACE-CC60-B654-84FFDD4003C0}"/>
          </ac:picMkLst>
        </pc:picChg>
      </pc:sldChg>
      <pc:sldChg chg="modSp mod">
        <pc:chgData name="Eglė Kelminskė" userId="f8bc86c0-8012-4ba9-bf79-befbc78ea165" providerId="ADAL" clId="{C44A9069-1121-47DC-B372-C05469AFFC27}" dt="2023-11-16T08:06:54.872" v="250" actId="6549"/>
        <pc:sldMkLst>
          <pc:docMk/>
          <pc:sldMk cId="2238060993" sldId="390"/>
        </pc:sldMkLst>
        <pc:spChg chg="mod">
          <ac:chgData name="Eglė Kelminskė" userId="f8bc86c0-8012-4ba9-bf79-befbc78ea165" providerId="ADAL" clId="{C44A9069-1121-47DC-B372-C05469AFFC27}" dt="2023-11-16T08:06:54.872" v="250" actId="6549"/>
          <ac:spMkLst>
            <pc:docMk/>
            <pc:sldMk cId="2238060993" sldId="390"/>
            <ac:spMk id="5" creationId="{951E377C-6288-81BE-15F2-0F997FBF6FFA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defRPr>
          </a:pPr>
          <a:endParaRPr lang="lt-LT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87A-6D49-932F-13EE1A167B8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39E2-A64C-B91D-1E48A1A9BC9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87A-6D49-932F-13EE1A167B8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87A-6D49-932F-13EE1A167B89}"/>
              </c:ext>
            </c:extLst>
          </c:dPt>
          <c:cat>
            <c:strRef>
              <c:f>Sheet1!$A$2:$A$5</c:f>
              <c:strCache>
                <c:ptCount val="4"/>
                <c:pt idx="0">
                  <c:v>Teksas1</c:v>
                </c:pt>
                <c:pt idx="1">
                  <c:v>Teksas2</c:v>
                </c:pt>
                <c:pt idx="2">
                  <c:v>Teksas3</c:v>
                </c:pt>
                <c:pt idx="3">
                  <c:v>Teksas14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0.1</c:v>
                </c:pt>
                <c:pt idx="1">
                  <c:v>0.4</c:v>
                </c:pt>
                <c:pt idx="2">
                  <c:v>0.25</c:v>
                </c:pt>
                <c:pt idx="3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9E2-A64C-B91D-1E48A1A9BC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defRPr>
          </a:pPr>
          <a:endParaRPr lang="lt-L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lt-L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rgbClr val="302757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defRPr>
          </a:pPr>
          <a:endParaRPr lang="lt-LT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730-4B4A-90C5-3A0B578C805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39E2-A64C-B91D-1E48A1A9BC9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730-4B4A-90C5-3A0B578C805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730-4B4A-90C5-3A0B578C8055}"/>
              </c:ext>
            </c:extLst>
          </c:dPt>
          <c:cat>
            <c:strRef>
              <c:f>Sheet1!$A$2:$A$5</c:f>
              <c:strCache>
                <c:ptCount val="4"/>
                <c:pt idx="0">
                  <c:v>Teksas1</c:v>
                </c:pt>
                <c:pt idx="1">
                  <c:v>Teksas2</c:v>
                </c:pt>
                <c:pt idx="2">
                  <c:v>Teksas3</c:v>
                </c:pt>
                <c:pt idx="3">
                  <c:v>Teksas14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0.1</c:v>
                </c:pt>
                <c:pt idx="1">
                  <c:v>0.4</c:v>
                </c:pt>
                <c:pt idx="2">
                  <c:v>0.25</c:v>
                </c:pt>
                <c:pt idx="3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9E2-A64C-B91D-1E48A1A9BC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rgbClr val="302757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defRPr>
          </a:pPr>
          <a:endParaRPr lang="lt-L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lt-LT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lt-L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Tekstas 1</c:v>
                </c:pt>
                <c:pt idx="1">
                  <c:v>Tekstas 2</c:v>
                </c:pt>
                <c:pt idx="2">
                  <c:v>Tekstas 3</c:v>
                </c:pt>
                <c:pt idx="3">
                  <c:v>Tekstas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 formatCode="0%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2C9-D348-83CA-2EB763199A7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8C5FBE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lt-L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Tekstas 1</c:v>
                </c:pt>
                <c:pt idx="1">
                  <c:v>Tekstas 2</c:v>
                </c:pt>
                <c:pt idx="2">
                  <c:v>Tekstas 3</c:v>
                </c:pt>
                <c:pt idx="3">
                  <c:v>Tekstas 4</c:v>
                </c:pt>
              </c:strCache>
            </c:strRef>
          </c:cat>
          <c:val>
            <c:numRef>
              <c:f>Sheet1!$C$2:$C$5</c:f>
              <c:numCache>
                <c:formatCode>0%</c:formatCode>
                <c:ptCount val="4"/>
                <c:pt idx="1">
                  <c:v>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2C9-D348-83CA-2EB763199A7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lt-L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Tekstas 1</c:v>
                </c:pt>
                <c:pt idx="1">
                  <c:v>Tekstas 2</c:v>
                </c:pt>
                <c:pt idx="2">
                  <c:v>Tekstas 3</c:v>
                </c:pt>
                <c:pt idx="3">
                  <c:v>Tekstas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2" formatCode="0%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2C9-D348-83CA-2EB763199A70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32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lt-L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Tekstas 1</c:v>
                </c:pt>
                <c:pt idx="1">
                  <c:v>Tekstas 2</c:v>
                </c:pt>
                <c:pt idx="2">
                  <c:v>Tekstas 3</c:v>
                </c:pt>
                <c:pt idx="3">
                  <c:v>Tekstas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3" formatCode="0%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2C9-D348-83CA-2EB763199A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74"/>
        <c:axId val="661620096"/>
        <c:axId val="661473104"/>
      </c:barChart>
      <c:catAx>
        <c:axId val="66162009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  <c:crossAx val="661473104"/>
        <c:crosses val="autoZero"/>
        <c:auto val="1"/>
        <c:lblAlgn val="ctr"/>
        <c:lblOffset val="100"/>
        <c:noMultiLvlLbl val="0"/>
      </c:catAx>
      <c:valAx>
        <c:axId val="661473104"/>
        <c:scaling>
          <c:orientation val="minMax"/>
        </c:scaling>
        <c:delete val="1"/>
        <c:axPos val="l"/>
        <c:numFmt formatCode="0%" sourceLinked="1"/>
        <c:majorTickMark val="out"/>
        <c:minorTickMark val="none"/>
        <c:tickLblPos val="nextTo"/>
        <c:crossAx val="6616200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lt-LT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rgbClr val="302757"/>
                    </a:solidFill>
                    <a:latin typeface="+mn-lt"/>
                    <a:ea typeface="+mn-ea"/>
                    <a:cs typeface="+mn-cs"/>
                  </a:defRPr>
                </a:pPr>
                <a:endParaRPr lang="lt-L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Tekstas 1</c:v>
                </c:pt>
                <c:pt idx="1">
                  <c:v>Tekstas 2</c:v>
                </c:pt>
                <c:pt idx="2">
                  <c:v>Tekstas 3</c:v>
                </c:pt>
                <c:pt idx="3">
                  <c:v>Tekstas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 formatCode="0%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2C9-D348-83CA-2EB763199A7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8C5FBE"/>
            </a:solidFill>
            <a:ln>
              <a:noFill/>
            </a:ln>
            <a:effectLst/>
          </c:spPr>
          <c:invertIfNegative val="0"/>
          <c:dLbls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rgbClr val="302757"/>
                    </a:solidFill>
                    <a:latin typeface="+mn-lt"/>
                    <a:ea typeface="+mn-ea"/>
                    <a:cs typeface="+mn-cs"/>
                  </a:defRPr>
                </a:pPr>
                <a:endParaRPr lang="lt-L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Tekstas 1</c:v>
                </c:pt>
                <c:pt idx="1">
                  <c:v>Tekstas 2</c:v>
                </c:pt>
                <c:pt idx="2">
                  <c:v>Tekstas 3</c:v>
                </c:pt>
                <c:pt idx="3">
                  <c:v>Tekstas 4</c:v>
                </c:pt>
              </c:strCache>
            </c:strRef>
          </c:cat>
          <c:val>
            <c:numRef>
              <c:f>Sheet1!$C$2:$C$5</c:f>
              <c:numCache>
                <c:formatCode>0%</c:formatCode>
                <c:ptCount val="4"/>
                <c:pt idx="1">
                  <c:v>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2C9-D348-83CA-2EB763199A7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rgbClr val="302757"/>
                    </a:solidFill>
                    <a:latin typeface="+mn-lt"/>
                    <a:ea typeface="+mn-ea"/>
                    <a:cs typeface="+mn-cs"/>
                  </a:defRPr>
                </a:pPr>
                <a:endParaRPr lang="lt-L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Tekstas 1</c:v>
                </c:pt>
                <c:pt idx="1">
                  <c:v>Tekstas 2</c:v>
                </c:pt>
                <c:pt idx="2">
                  <c:v>Tekstas 3</c:v>
                </c:pt>
                <c:pt idx="3">
                  <c:v>Tekstas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2" formatCode="0%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2C9-D348-83CA-2EB763199A70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32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rgbClr val="302757"/>
                    </a:solidFill>
                    <a:latin typeface="+mn-lt"/>
                    <a:ea typeface="+mn-ea"/>
                    <a:cs typeface="+mn-cs"/>
                  </a:defRPr>
                </a:pPr>
                <a:endParaRPr lang="lt-L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Tekstas 1</c:v>
                </c:pt>
                <c:pt idx="1">
                  <c:v>Tekstas 2</c:v>
                </c:pt>
                <c:pt idx="2">
                  <c:v>Tekstas 3</c:v>
                </c:pt>
                <c:pt idx="3">
                  <c:v>Tekstas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3" formatCode="0%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2C9-D348-83CA-2EB763199A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74"/>
        <c:axId val="661620096"/>
        <c:axId val="661473104"/>
      </c:barChart>
      <c:catAx>
        <c:axId val="66162009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302757"/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  <c:crossAx val="661473104"/>
        <c:crosses val="autoZero"/>
        <c:auto val="1"/>
        <c:lblAlgn val="ctr"/>
        <c:lblOffset val="100"/>
        <c:noMultiLvlLbl val="0"/>
      </c:catAx>
      <c:valAx>
        <c:axId val="661473104"/>
        <c:scaling>
          <c:orientation val="minMax"/>
        </c:scaling>
        <c:delete val="1"/>
        <c:axPos val="l"/>
        <c:numFmt formatCode="0%" sourceLinked="1"/>
        <c:majorTickMark val="out"/>
        <c:minorTickMark val="none"/>
        <c:tickLblPos val="nextTo"/>
        <c:crossAx val="6616200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lt-LT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3136333746383452E-4"/>
          <c:y val="4.0973842740429723E-5"/>
          <c:w val="0.84552593208034099"/>
          <c:h val="0.80093946293002061"/>
        </c:manualLayout>
      </c:layout>
      <c:pie3DChart>
        <c:varyColors val="1"/>
        <c:ser>
          <c:idx val="0"/>
          <c:order val="0"/>
          <c:spPr>
            <a:ln>
              <a:solidFill>
                <a:srgbClr val="EEE730"/>
              </a:solidFill>
            </a:ln>
            <a:effectLst>
              <a:outerShdw blurRad="88900" sx="102000" sy="102000" algn="ctr" rotWithShape="0">
                <a:srgbClr val="000000">
                  <a:lumMod val="95000"/>
                  <a:lumOff val="5000"/>
                  <a:alpha val="10000"/>
                </a:srgbClr>
              </a:outerShdw>
            </a:effectLst>
          </c:spPr>
          <c:explosion val="8"/>
          <c:dPt>
            <c:idx val="0"/>
            <c:bubble3D val="0"/>
            <c:spPr>
              <a:solidFill>
                <a:schemeClr val="accent1">
                  <a:tint val="65000"/>
                </a:schemeClr>
              </a:solidFill>
              <a:ln>
                <a:solidFill>
                  <a:srgbClr val="EEE730"/>
                </a:solidFill>
              </a:ln>
              <a:effectLst>
                <a:outerShdw blurRad="88900" sx="102000" sy="102000" algn="ctr" rotWithShape="0">
                  <a:srgbClr val="000000">
                    <a:lumMod val="95000"/>
                    <a:lumOff val="5000"/>
                    <a:alpha val="10000"/>
                  </a:srgb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  <a:contourClr>
                  <a:srgbClr val="EEE73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CE59-4925-B51F-C2C5277483A0}"/>
              </c:ext>
            </c:extLst>
          </c:dPt>
          <c:dPt>
            <c:idx val="1"/>
            <c:bubble3D val="0"/>
            <c:explosion val="9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srgbClr val="000000">
                    <a:lumMod val="95000"/>
                    <a:lumOff val="5000"/>
                    <a:alpha val="10000"/>
                  </a:srgb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CE59-4925-B51F-C2C5277483A0}"/>
              </c:ext>
            </c:extLst>
          </c:dPt>
          <c:dPt>
            <c:idx val="2"/>
            <c:bubble3D val="0"/>
            <c:spPr>
              <a:solidFill>
                <a:schemeClr val="accent1">
                  <a:shade val="65000"/>
                </a:schemeClr>
              </a:solidFill>
              <a:ln>
                <a:solidFill>
                  <a:srgbClr val="EEE730"/>
                </a:solidFill>
              </a:ln>
              <a:effectLst>
                <a:outerShdw blurRad="88900" sx="102000" sy="102000" algn="ctr" rotWithShape="0">
                  <a:srgbClr val="000000">
                    <a:lumMod val="95000"/>
                    <a:lumOff val="5000"/>
                    <a:alpha val="10000"/>
                  </a:srgb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  <a:contourClr>
                  <a:srgbClr val="EEE73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CE59-4925-B51F-C2C5277483A0}"/>
              </c:ext>
            </c:extLst>
          </c:dPt>
          <c:dLbls>
            <c:dLbl>
              <c:idx val="0"/>
              <c:layout>
                <c:manualLayout>
                  <c:x val="-0.21510696650807121"/>
                  <c:y val="0.10025796346261848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B142CDA3-83C6-4EA9-87F6-5D33D9B69802}" type="CATEGORYNAME">
                      <a:rPr lang="lt-LT" sz="140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[KATEGORIJOS PAVADINIMAS]</a:t>
                    </a:fld>
                    <a:r>
                      <a:rPr lang="lt-LT" sz="1400" baseline="0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
</a:t>
                    </a:r>
                    <a:fld id="{51C7F346-46A7-439E-8F3C-D2DDA97E5A79}" type="PERCENTAGE">
                      <a:rPr lang="lt-LT" sz="1400" baseline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[PROCENTAI]</a:t>
                    </a:fld>
                    <a:endParaRPr lang="lt-LT" sz="1400" baseline="0" dirty="0">
                      <a:solidFill>
                        <a:schemeClr val="bg1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lt-LT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4315424610052"/>
                      <c:h val="0.18334513063915786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CE59-4925-B51F-C2C5277483A0}"/>
                </c:ext>
              </c:extLst>
            </c:dLbl>
            <c:dLbl>
              <c:idx val="1"/>
              <c:layout>
                <c:manualLayout>
                  <c:x val="-0.22595960941308066"/>
                  <c:y val="-0.3052862881648650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6BBF0690-16EB-404D-B3BE-D27B0C337AFE}" type="CATEGORYNAME">
                      <a:rPr lang="en-US" sz="140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[KATEGORIJOS PAVADINIMAS]</a:t>
                    </a:fld>
                    <a:r>
                      <a:rPr lang="en-US" sz="1400" baseline="0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
</a:t>
                    </a:r>
                    <a:fld id="{D6801FFD-FD48-48BC-A1CB-FCA6C797929E}" type="PERCENTAGE">
                      <a:rPr lang="en-US" sz="1400" baseline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[PROCENTAI]</a:t>
                    </a:fld>
                    <a:endParaRPr lang="en-US" sz="1400" baseline="0" dirty="0">
                      <a:solidFill>
                        <a:schemeClr val="bg1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lt-LT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683895297713389"/>
                      <c:h val="0.1273403240761073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CE59-4925-B51F-C2C5277483A0}"/>
                </c:ext>
              </c:extLst>
            </c:dLbl>
            <c:dLbl>
              <c:idx val="2"/>
              <c:layout>
                <c:manualLayout>
                  <c:x val="0.12641008279366017"/>
                  <c:y val="8.2208617706931983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E58D8FDA-A505-4A20-98BD-2D1BF967AAF9}" type="CATEGORYNAME">
                      <a:rPr lang="lt-LT" sz="140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[KATEGORIJOS PAVADINIMAS]</a:t>
                    </a:fld>
                    <a:r>
                      <a:rPr lang="lt-LT" sz="1400" baseline="0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
</a:t>
                    </a:r>
                    <a:fld id="{9C1FFA4E-BAAF-4294-9B7C-A12320E5312D}" type="PERCENTAGE">
                      <a:rPr lang="lt-LT" sz="1400" baseline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[PROCENTAI]</a:t>
                    </a:fld>
                    <a:endParaRPr lang="lt-LT" sz="1400" baseline="0" dirty="0">
                      <a:solidFill>
                        <a:schemeClr val="bg1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lt-LT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691105661111525"/>
                      <c:h val="0.17935256912127789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CE59-4925-B51F-C2C5277483A0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Lapas1!$A$5:$A$7</c:f>
              <c:strCache>
                <c:ptCount val="3"/>
                <c:pt idx="0">
                  <c:v>Akmenės r. sav.</c:v>
                </c:pt>
                <c:pt idx="1">
                  <c:v>Jonavos r. sav.</c:v>
                </c:pt>
                <c:pt idx="2">
                  <c:v>Mažeikių r. sav.</c:v>
                </c:pt>
              </c:strCache>
            </c:strRef>
          </c:cat>
          <c:val>
            <c:numRef>
              <c:f>Lapas1!$B$5:$B$7</c:f>
              <c:numCache>
                <c:formatCode>0%</c:formatCode>
                <c:ptCount val="3"/>
                <c:pt idx="0">
                  <c:v>0.28358208955223879</c:v>
                </c:pt>
                <c:pt idx="1">
                  <c:v>0.31343283582089554</c:v>
                </c:pt>
                <c:pt idx="2">
                  <c:v>0.40298507462686567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E59-4925-B51F-C2C5277483A0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lt-LT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withinLinearReversed" id="21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5D5DB7-94DF-4AB6-9852-9FC7FB8273C0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66C2D2D-5FEE-44FB-969F-B3A7AF28CFDA}">
      <dgm:prSet phldrT="[Tekstas]" custT="1"/>
      <dgm:spPr>
        <a:solidFill>
          <a:srgbClr val="EEE730"/>
        </a:solidFill>
      </dgm:spPr>
      <dgm:t>
        <a:bodyPr/>
        <a:lstStyle/>
        <a:p>
          <a:pPr algn="l">
            <a:buFont typeface="Wingdings" panose="05000000000000000000" pitchFamily="2" charset="2"/>
            <a:buChar char="ü"/>
          </a:pPr>
          <a:r>
            <a:rPr lang="lt-LT" sz="2400" b="0" dirty="0">
              <a:solidFill>
                <a:srgbClr val="302857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rPr>
            <a:t>Vertinama pagal Aprašo</a:t>
          </a:r>
          <a:r>
            <a:rPr lang="en-US" sz="2400" b="0" dirty="0">
              <a:solidFill>
                <a:srgbClr val="302857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rPr>
            <a:t> </a:t>
          </a:r>
          <a:r>
            <a:rPr lang="lt-LT" sz="2400" b="0" dirty="0">
              <a:solidFill>
                <a:srgbClr val="302857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rPr>
            <a:t>9</a:t>
          </a:r>
          <a:r>
            <a:rPr lang="en-US" sz="2400" b="0" dirty="0">
              <a:solidFill>
                <a:srgbClr val="302857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rPr>
            <a:t> </a:t>
          </a:r>
          <a:r>
            <a:rPr lang="en-US" sz="2400" b="0" dirty="0" err="1">
              <a:solidFill>
                <a:srgbClr val="302857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rPr>
            <a:t>dalyje</a:t>
          </a:r>
          <a:r>
            <a:rPr lang="en-US" sz="2400" b="0" dirty="0">
              <a:solidFill>
                <a:srgbClr val="302857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rPr>
            <a:t> </a:t>
          </a:r>
          <a:r>
            <a:rPr lang="lt-LT" sz="2400" b="0" dirty="0">
              <a:solidFill>
                <a:srgbClr val="302857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rPr>
            <a:t>pateiktą metodiką</a:t>
          </a:r>
          <a:r>
            <a:rPr lang="en-US" sz="2400" b="0" dirty="0">
              <a:solidFill>
                <a:srgbClr val="302857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rPr>
            <a:t> – </a:t>
          </a:r>
          <a:r>
            <a:rPr lang="lt-LT" sz="2400" b="1" dirty="0">
              <a:solidFill>
                <a:srgbClr val="302857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rPr>
            <a:t>4 specialiuosius ir 3</a:t>
          </a:r>
          <a:r>
            <a:rPr lang="en-US" sz="2400" b="1" dirty="0">
              <a:solidFill>
                <a:srgbClr val="302857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rPr>
            <a:t> </a:t>
          </a:r>
          <a:r>
            <a:rPr lang="en-US" sz="2400" b="1" dirty="0" err="1">
              <a:solidFill>
                <a:srgbClr val="302857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rPr>
            <a:t>prioritetinius</a:t>
          </a:r>
          <a:r>
            <a:rPr lang="en-US" sz="2400" b="1" dirty="0">
              <a:solidFill>
                <a:srgbClr val="302857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rPr>
            <a:t> </a:t>
          </a:r>
          <a:r>
            <a:rPr lang="en-US" sz="2400" b="1" dirty="0" err="1">
              <a:solidFill>
                <a:srgbClr val="302857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rPr>
            <a:t>kriterijus</a:t>
          </a:r>
          <a:endParaRPr lang="en-US" sz="2400" b="1" dirty="0">
            <a:solidFill>
              <a:srgbClr val="302857"/>
            </a:solidFill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4615E7DD-1F08-4BAB-9551-70D2DB9EFC9B}" type="parTrans" cxnId="{F31249AA-601A-4756-AE5A-0C36DABEE869}">
      <dgm:prSet/>
      <dgm:spPr/>
      <dgm:t>
        <a:bodyPr/>
        <a:lstStyle/>
        <a:p>
          <a:endParaRPr lang="en-US"/>
        </a:p>
      </dgm:t>
    </dgm:pt>
    <dgm:pt modelId="{6DABC08D-AB07-41DC-8E48-B72BE21BDF5D}" type="sibTrans" cxnId="{F31249AA-601A-4756-AE5A-0C36DABEE869}">
      <dgm:prSet/>
      <dgm:spPr/>
      <dgm:t>
        <a:bodyPr/>
        <a:lstStyle/>
        <a:p>
          <a:endParaRPr lang="en-US"/>
        </a:p>
      </dgm:t>
    </dgm:pt>
    <dgm:pt modelId="{537DE56F-B842-4F0C-BA31-0A8AB72290C1}">
      <dgm:prSet phldrT="[Tekstas]" custT="1"/>
      <dgm:spPr/>
      <dgm:t>
        <a:bodyPr/>
        <a:lstStyle/>
        <a:p>
          <a:pPr algn="l">
            <a:buFont typeface="Wingdings" panose="05000000000000000000" pitchFamily="2" charset="2"/>
            <a:buChar char="ü"/>
          </a:pPr>
          <a:r>
            <a:rPr lang="lt-LT" sz="2400" b="0" dirty="0">
              <a:solidFill>
                <a:srgbClr val="302857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rPr>
            <a:t>Projektas nefinansuojamas, </a:t>
          </a:r>
          <a:r>
            <a:rPr lang="en-US" sz="2400" b="0" dirty="0" err="1">
              <a:solidFill>
                <a:srgbClr val="302857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rPr>
            <a:t>jei</a:t>
          </a:r>
          <a:r>
            <a:rPr lang="en-US" sz="2400" b="0" dirty="0">
              <a:solidFill>
                <a:srgbClr val="302857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rPr>
            <a:t> </a:t>
          </a:r>
          <a:r>
            <a:rPr lang="lt-LT" sz="2400" b="1" dirty="0">
              <a:solidFill>
                <a:srgbClr val="302857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rPr>
            <a:t>su</a:t>
          </a:r>
          <a:r>
            <a:rPr lang="en-US" sz="2400" b="1" dirty="0" err="1">
              <a:solidFill>
                <a:srgbClr val="302857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rPr>
            <a:t>renka</a:t>
          </a:r>
          <a:r>
            <a:rPr lang="lt-LT" sz="2400" b="1" dirty="0">
              <a:solidFill>
                <a:srgbClr val="302857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rPr>
            <a:t> mažiau nei </a:t>
          </a:r>
          <a:r>
            <a:rPr lang="en-US" sz="2400" b="1" dirty="0">
              <a:solidFill>
                <a:srgbClr val="302857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rPr>
            <a:t>4</a:t>
          </a:r>
          <a:r>
            <a:rPr lang="lt-LT" sz="2400" b="1" dirty="0">
              <a:solidFill>
                <a:srgbClr val="302857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rPr>
            <a:t>0 balų </a:t>
          </a:r>
          <a:r>
            <a:rPr lang="lt-LT" sz="2400" b="0" dirty="0">
              <a:solidFill>
                <a:srgbClr val="302857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rPr>
            <a:t>(prioritetiniai kriterijai)</a:t>
          </a:r>
          <a:endParaRPr lang="en-US" sz="2400" b="0" dirty="0">
            <a:solidFill>
              <a:srgbClr val="302857"/>
            </a:solidFill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8F1AACA4-3443-4911-90C8-38DDCF5307AB}" type="parTrans" cxnId="{D36BA040-48B2-4DAA-99FC-39D5FD5B4D8A}">
      <dgm:prSet/>
      <dgm:spPr/>
      <dgm:t>
        <a:bodyPr/>
        <a:lstStyle/>
        <a:p>
          <a:endParaRPr lang="en-US"/>
        </a:p>
      </dgm:t>
    </dgm:pt>
    <dgm:pt modelId="{E8D889C4-F322-4ACA-8D88-B4837B2DEF86}" type="sibTrans" cxnId="{D36BA040-48B2-4DAA-99FC-39D5FD5B4D8A}">
      <dgm:prSet/>
      <dgm:spPr/>
      <dgm:t>
        <a:bodyPr/>
        <a:lstStyle/>
        <a:p>
          <a:endParaRPr lang="en-US"/>
        </a:p>
      </dgm:t>
    </dgm:pt>
    <dgm:pt modelId="{BA84E742-99C1-4D2C-9F88-70579803E966}">
      <dgm:prSet custT="1"/>
      <dgm:spPr/>
      <dgm:t>
        <a:bodyPr/>
        <a:lstStyle/>
        <a:p>
          <a:pPr algn="l"/>
          <a:r>
            <a:rPr lang="lt-LT" sz="2400" b="0" dirty="0">
              <a:solidFill>
                <a:srgbClr val="302857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rPr>
            <a:t>Projektai atrenkami konkurso būdu, t. y. </a:t>
          </a:r>
          <a:r>
            <a:rPr lang="lt-LT" sz="2400" b="1" dirty="0">
              <a:solidFill>
                <a:srgbClr val="302857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rPr>
            <a:t>finansuojami surinkusieji daugiausiai balų</a:t>
          </a:r>
        </a:p>
      </dgm:t>
    </dgm:pt>
    <dgm:pt modelId="{C0EEB2F0-D16E-420B-A2FD-1ED05EF01D31}" type="parTrans" cxnId="{01751873-45EE-4D19-BB30-1F62BEAA6438}">
      <dgm:prSet/>
      <dgm:spPr/>
      <dgm:t>
        <a:bodyPr/>
        <a:lstStyle/>
        <a:p>
          <a:endParaRPr lang="en-US"/>
        </a:p>
      </dgm:t>
    </dgm:pt>
    <dgm:pt modelId="{AF78A52D-F15D-419F-9F13-6B730D8D56E6}" type="sibTrans" cxnId="{01751873-45EE-4D19-BB30-1F62BEAA6438}">
      <dgm:prSet/>
      <dgm:spPr/>
      <dgm:t>
        <a:bodyPr/>
        <a:lstStyle/>
        <a:p>
          <a:endParaRPr lang="en-US"/>
        </a:p>
      </dgm:t>
    </dgm:pt>
    <dgm:pt modelId="{0A7C95BD-628F-4C41-B158-7D9253AF2CE0}" type="pres">
      <dgm:prSet presAssocID="{2D5D5DB7-94DF-4AB6-9852-9FC7FB8273C0}" presName="Name0" presStyleCnt="0">
        <dgm:presLayoutVars>
          <dgm:chMax val="7"/>
          <dgm:chPref val="7"/>
          <dgm:dir/>
        </dgm:presLayoutVars>
      </dgm:prSet>
      <dgm:spPr/>
    </dgm:pt>
    <dgm:pt modelId="{8F4E5982-9DB7-4C48-890F-16EC2A2B4028}" type="pres">
      <dgm:prSet presAssocID="{2D5D5DB7-94DF-4AB6-9852-9FC7FB8273C0}" presName="Name1" presStyleCnt="0"/>
      <dgm:spPr/>
    </dgm:pt>
    <dgm:pt modelId="{8F51242A-4785-454F-A3DA-9DD8F1D62AFF}" type="pres">
      <dgm:prSet presAssocID="{2D5D5DB7-94DF-4AB6-9852-9FC7FB8273C0}" presName="cycle" presStyleCnt="0"/>
      <dgm:spPr/>
    </dgm:pt>
    <dgm:pt modelId="{8DC9E1D0-F00E-42AC-AB2B-26709DE81D92}" type="pres">
      <dgm:prSet presAssocID="{2D5D5DB7-94DF-4AB6-9852-9FC7FB8273C0}" presName="srcNode" presStyleLbl="node1" presStyleIdx="0" presStyleCnt="3"/>
      <dgm:spPr/>
    </dgm:pt>
    <dgm:pt modelId="{6B505D90-9164-4074-B7A7-34338B2F2701}" type="pres">
      <dgm:prSet presAssocID="{2D5D5DB7-94DF-4AB6-9852-9FC7FB8273C0}" presName="conn" presStyleLbl="parChTrans1D2" presStyleIdx="0" presStyleCnt="1"/>
      <dgm:spPr/>
    </dgm:pt>
    <dgm:pt modelId="{115D4B85-9CDB-4EC4-B746-C08BD27534D6}" type="pres">
      <dgm:prSet presAssocID="{2D5D5DB7-94DF-4AB6-9852-9FC7FB8273C0}" presName="extraNode" presStyleLbl="node1" presStyleIdx="0" presStyleCnt="3"/>
      <dgm:spPr/>
    </dgm:pt>
    <dgm:pt modelId="{59F38E58-3544-48F0-916E-96E963A63699}" type="pres">
      <dgm:prSet presAssocID="{2D5D5DB7-94DF-4AB6-9852-9FC7FB8273C0}" presName="dstNode" presStyleLbl="node1" presStyleIdx="0" presStyleCnt="3"/>
      <dgm:spPr/>
    </dgm:pt>
    <dgm:pt modelId="{3DBC2AC8-0775-45CC-9389-A595A508B616}" type="pres">
      <dgm:prSet presAssocID="{766C2D2D-5FEE-44FB-969F-B3A7AF28CFDA}" presName="text_1" presStyleLbl="node1" presStyleIdx="0" presStyleCnt="3">
        <dgm:presLayoutVars>
          <dgm:bulletEnabled val="1"/>
        </dgm:presLayoutVars>
      </dgm:prSet>
      <dgm:spPr/>
    </dgm:pt>
    <dgm:pt modelId="{EF3BCD43-51C2-40D4-A3AB-CF5AA261630B}" type="pres">
      <dgm:prSet presAssocID="{766C2D2D-5FEE-44FB-969F-B3A7AF28CFDA}" presName="accent_1" presStyleCnt="0"/>
      <dgm:spPr/>
    </dgm:pt>
    <dgm:pt modelId="{DA539E79-215F-4152-A462-E8B09280B10C}" type="pres">
      <dgm:prSet presAssocID="{766C2D2D-5FEE-44FB-969F-B3A7AF28CFDA}" presName="accentRepeatNode" presStyleLbl="solidFgAcc1" presStyleIdx="0" presStyleCnt="3"/>
      <dgm:spPr>
        <a:prstGeom prst="rect">
          <a:avLst/>
        </a:prstGeom>
      </dgm:spPr>
    </dgm:pt>
    <dgm:pt modelId="{AE520D91-6A04-40BC-92C3-B973F9C21F1B}" type="pres">
      <dgm:prSet presAssocID="{537DE56F-B842-4F0C-BA31-0A8AB72290C1}" presName="text_2" presStyleLbl="node1" presStyleIdx="1" presStyleCnt="3">
        <dgm:presLayoutVars>
          <dgm:bulletEnabled val="1"/>
        </dgm:presLayoutVars>
      </dgm:prSet>
      <dgm:spPr/>
    </dgm:pt>
    <dgm:pt modelId="{3A9C6322-2B1B-4361-A265-55F0E5D29B34}" type="pres">
      <dgm:prSet presAssocID="{537DE56F-B842-4F0C-BA31-0A8AB72290C1}" presName="accent_2" presStyleCnt="0"/>
      <dgm:spPr/>
    </dgm:pt>
    <dgm:pt modelId="{3F08EC01-1AFF-4F20-8E23-5D8E1046E7CA}" type="pres">
      <dgm:prSet presAssocID="{537DE56F-B842-4F0C-BA31-0A8AB72290C1}" presName="accentRepeatNode" presStyleLbl="solidFgAcc1" presStyleIdx="1" presStyleCnt="3"/>
      <dgm:spPr>
        <a:prstGeom prst="rect">
          <a:avLst/>
        </a:prstGeom>
      </dgm:spPr>
    </dgm:pt>
    <dgm:pt modelId="{9E1C656E-1CC7-48CE-BA71-B5508099B9DD}" type="pres">
      <dgm:prSet presAssocID="{BA84E742-99C1-4D2C-9F88-70579803E966}" presName="text_3" presStyleLbl="node1" presStyleIdx="2" presStyleCnt="3">
        <dgm:presLayoutVars>
          <dgm:bulletEnabled val="1"/>
        </dgm:presLayoutVars>
      </dgm:prSet>
      <dgm:spPr/>
    </dgm:pt>
    <dgm:pt modelId="{29C188D0-D1CC-4967-BCC5-E8E89FB4F0D2}" type="pres">
      <dgm:prSet presAssocID="{BA84E742-99C1-4D2C-9F88-70579803E966}" presName="accent_3" presStyleCnt="0"/>
      <dgm:spPr/>
    </dgm:pt>
    <dgm:pt modelId="{E08BF8DF-855E-41D9-8CEB-FDC44EC38BE7}" type="pres">
      <dgm:prSet presAssocID="{BA84E742-99C1-4D2C-9F88-70579803E966}" presName="accentRepeatNode" presStyleLbl="solidFgAcc1" presStyleIdx="2" presStyleCnt="3"/>
      <dgm:spPr>
        <a:prstGeom prst="rect">
          <a:avLst/>
        </a:prstGeom>
      </dgm:spPr>
    </dgm:pt>
  </dgm:ptLst>
  <dgm:cxnLst>
    <dgm:cxn modelId="{D36BA040-48B2-4DAA-99FC-39D5FD5B4D8A}" srcId="{2D5D5DB7-94DF-4AB6-9852-9FC7FB8273C0}" destId="{537DE56F-B842-4F0C-BA31-0A8AB72290C1}" srcOrd="1" destOrd="0" parTransId="{8F1AACA4-3443-4911-90C8-38DDCF5307AB}" sibTransId="{E8D889C4-F322-4ACA-8D88-B4837B2DEF86}"/>
    <dgm:cxn modelId="{83402661-A44A-42E0-A7EB-2D3B447156D5}" type="presOf" srcId="{2D5D5DB7-94DF-4AB6-9852-9FC7FB8273C0}" destId="{0A7C95BD-628F-4C41-B158-7D9253AF2CE0}" srcOrd="0" destOrd="0" presId="urn:microsoft.com/office/officeart/2008/layout/VerticalCurvedList"/>
    <dgm:cxn modelId="{986EB944-4236-4992-9A23-50E9B8F45977}" type="presOf" srcId="{BA84E742-99C1-4D2C-9F88-70579803E966}" destId="{9E1C656E-1CC7-48CE-BA71-B5508099B9DD}" srcOrd="0" destOrd="0" presId="urn:microsoft.com/office/officeart/2008/layout/VerticalCurvedList"/>
    <dgm:cxn modelId="{01751873-45EE-4D19-BB30-1F62BEAA6438}" srcId="{2D5D5DB7-94DF-4AB6-9852-9FC7FB8273C0}" destId="{BA84E742-99C1-4D2C-9F88-70579803E966}" srcOrd="2" destOrd="0" parTransId="{C0EEB2F0-D16E-420B-A2FD-1ED05EF01D31}" sibTransId="{AF78A52D-F15D-419F-9F13-6B730D8D56E6}"/>
    <dgm:cxn modelId="{E4DB6982-23E8-46AF-AC32-CC5C0CA50F67}" type="presOf" srcId="{537DE56F-B842-4F0C-BA31-0A8AB72290C1}" destId="{AE520D91-6A04-40BC-92C3-B973F9C21F1B}" srcOrd="0" destOrd="0" presId="urn:microsoft.com/office/officeart/2008/layout/VerticalCurvedList"/>
    <dgm:cxn modelId="{4E5FBC9D-72EF-4AA8-9B0D-857461804DA8}" type="presOf" srcId="{6DABC08D-AB07-41DC-8E48-B72BE21BDF5D}" destId="{6B505D90-9164-4074-B7A7-34338B2F2701}" srcOrd="0" destOrd="0" presId="urn:microsoft.com/office/officeart/2008/layout/VerticalCurvedList"/>
    <dgm:cxn modelId="{F31249AA-601A-4756-AE5A-0C36DABEE869}" srcId="{2D5D5DB7-94DF-4AB6-9852-9FC7FB8273C0}" destId="{766C2D2D-5FEE-44FB-969F-B3A7AF28CFDA}" srcOrd="0" destOrd="0" parTransId="{4615E7DD-1F08-4BAB-9551-70D2DB9EFC9B}" sibTransId="{6DABC08D-AB07-41DC-8E48-B72BE21BDF5D}"/>
    <dgm:cxn modelId="{4501D3AF-A130-4E78-8CCD-7DCDB59FEF93}" type="presOf" srcId="{766C2D2D-5FEE-44FB-969F-B3A7AF28CFDA}" destId="{3DBC2AC8-0775-45CC-9389-A595A508B616}" srcOrd="0" destOrd="0" presId="urn:microsoft.com/office/officeart/2008/layout/VerticalCurvedList"/>
    <dgm:cxn modelId="{5351DCEF-B2E2-47C6-99D7-F61752990432}" type="presParOf" srcId="{0A7C95BD-628F-4C41-B158-7D9253AF2CE0}" destId="{8F4E5982-9DB7-4C48-890F-16EC2A2B4028}" srcOrd="0" destOrd="0" presId="urn:microsoft.com/office/officeart/2008/layout/VerticalCurvedList"/>
    <dgm:cxn modelId="{9372C029-FF69-43D2-AE99-D59685333545}" type="presParOf" srcId="{8F4E5982-9DB7-4C48-890F-16EC2A2B4028}" destId="{8F51242A-4785-454F-A3DA-9DD8F1D62AFF}" srcOrd="0" destOrd="0" presId="urn:microsoft.com/office/officeart/2008/layout/VerticalCurvedList"/>
    <dgm:cxn modelId="{D53EA5E0-FBB7-415B-AFBD-46EB38307688}" type="presParOf" srcId="{8F51242A-4785-454F-A3DA-9DD8F1D62AFF}" destId="{8DC9E1D0-F00E-42AC-AB2B-26709DE81D92}" srcOrd="0" destOrd="0" presId="urn:microsoft.com/office/officeart/2008/layout/VerticalCurvedList"/>
    <dgm:cxn modelId="{336156CD-10AD-4762-9D2E-557D27F64D91}" type="presParOf" srcId="{8F51242A-4785-454F-A3DA-9DD8F1D62AFF}" destId="{6B505D90-9164-4074-B7A7-34338B2F2701}" srcOrd="1" destOrd="0" presId="urn:microsoft.com/office/officeart/2008/layout/VerticalCurvedList"/>
    <dgm:cxn modelId="{5FEDD046-1A8F-4938-AD84-9129A23CF318}" type="presParOf" srcId="{8F51242A-4785-454F-A3DA-9DD8F1D62AFF}" destId="{115D4B85-9CDB-4EC4-B746-C08BD27534D6}" srcOrd="2" destOrd="0" presId="urn:microsoft.com/office/officeart/2008/layout/VerticalCurvedList"/>
    <dgm:cxn modelId="{E68F2B93-29AF-46BB-AC49-7B31521024BF}" type="presParOf" srcId="{8F51242A-4785-454F-A3DA-9DD8F1D62AFF}" destId="{59F38E58-3544-48F0-916E-96E963A63699}" srcOrd="3" destOrd="0" presId="urn:microsoft.com/office/officeart/2008/layout/VerticalCurvedList"/>
    <dgm:cxn modelId="{FAFBB063-0B71-416E-BB84-BA24B0595A31}" type="presParOf" srcId="{8F4E5982-9DB7-4C48-890F-16EC2A2B4028}" destId="{3DBC2AC8-0775-45CC-9389-A595A508B616}" srcOrd="1" destOrd="0" presId="urn:microsoft.com/office/officeart/2008/layout/VerticalCurvedList"/>
    <dgm:cxn modelId="{BD9177FC-05F8-4DFB-9CB5-D9847D6F7CC1}" type="presParOf" srcId="{8F4E5982-9DB7-4C48-890F-16EC2A2B4028}" destId="{EF3BCD43-51C2-40D4-A3AB-CF5AA261630B}" srcOrd="2" destOrd="0" presId="urn:microsoft.com/office/officeart/2008/layout/VerticalCurvedList"/>
    <dgm:cxn modelId="{F6A82A76-36FD-456A-A843-49F2A55CB78D}" type="presParOf" srcId="{EF3BCD43-51C2-40D4-A3AB-CF5AA261630B}" destId="{DA539E79-215F-4152-A462-E8B09280B10C}" srcOrd="0" destOrd="0" presId="urn:microsoft.com/office/officeart/2008/layout/VerticalCurvedList"/>
    <dgm:cxn modelId="{20366415-EE20-44D5-B0F9-64CCF016DDB7}" type="presParOf" srcId="{8F4E5982-9DB7-4C48-890F-16EC2A2B4028}" destId="{AE520D91-6A04-40BC-92C3-B973F9C21F1B}" srcOrd="3" destOrd="0" presId="urn:microsoft.com/office/officeart/2008/layout/VerticalCurvedList"/>
    <dgm:cxn modelId="{7B267B32-5AD6-4B98-A24A-5376340586F0}" type="presParOf" srcId="{8F4E5982-9DB7-4C48-890F-16EC2A2B4028}" destId="{3A9C6322-2B1B-4361-A265-55F0E5D29B34}" srcOrd="4" destOrd="0" presId="urn:microsoft.com/office/officeart/2008/layout/VerticalCurvedList"/>
    <dgm:cxn modelId="{BA3F4B59-7874-460E-A1C6-5796A72C7E72}" type="presParOf" srcId="{3A9C6322-2B1B-4361-A265-55F0E5D29B34}" destId="{3F08EC01-1AFF-4F20-8E23-5D8E1046E7CA}" srcOrd="0" destOrd="0" presId="urn:microsoft.com/office/officeart/2008/layout/VerticalCurvedList"/>
    <dgm:cxn modelId="{516BE30B-FAB3-449E-94DF-57EAC911F14D}" type="presParOf" srcId="{8F4E5982-9DB7-4C48-890F-16EC2A2B4028}" destId="{9E1C656E-1CC7-48CE-BA71-B5508099B9DD}" srcOrd="5" destOrd="0" presId="urn:microsoft.com/office/officeart/2008/layout/VerticalCurvedList"/>
    <dgm:cxn modelId="{C553232D-5368-4A8F-959E-3ACE2D877D00}" type="presParOf" srcId="{8F4E5982-9DB7-4C48-890F-16EC2A2B4028}" destId="{29C188D0-D1CC-4967-BCC5-E8E89FB4F0D2}" srcOrd="6" destOrd="0" presId="urn:microsoft.com/office/officeart/2008/layout/VerticalCurvedList"/>
    <dgm:cxn modelId="{A5701CE9-62E6-40BA-B787-3F9AD422A831}" type="presParOf" srcId="{29C188D0-D1CC-4967-BCC5-E8E89FB4F0D2}" destId="{E08BF8DF-855E-41D9-8CEB-FDC44EC38BE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505D90-9164-4074-B7A7-34338B2F2701}">
      <dsp:nvSpPr>
        <dsp:cNvPr id="0" name=""/>
        <dsp:cNvSpPr/>
      </dsp:nvSpPr>
      <dsp:spPr>
        <a:xfrm>
          <a:off x="-6125176" y="-937410"/>
          <a:ext cx="7293488" cy="7293488"/>
        </a:xfrm>
        <a:prstGeom prst="blockArc">
          <a:avLst>
            <a:gd name="adj1" fmla="val 18900000"/>
            <a:gd name="adj2" fmla="val 2700000"/>
            <a:gd name="adj3" fmla="val 296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BC2AC8-0775-45CC-9389-A595A508B616}">
      <dsp:nvSpPr>
        <dsp:cNvPr id="0" name=""/>
        <dsp:cNvSpPr/>
      </dsp:nvSpPr>
      <dsp:spPr>
        <a:xfrm>
          <a:off x="752110" y="541866"/>
          <a:ext cx="9216319" cy="1083733"/>
        </a:xfrm>
        <a:prstGeom prst="rect">
          <a:avLst/>
        </a:prstGeom>
        <a:solidFill>
          <a:srgbClr val="EEE73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0213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lt-LT" sz="2400" b="0" kern="1200" dirty="0">
              <a:solidFill>
                <a:srgbClr val="302857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rPr>
            <a:t>Vertinama pagal Aprašo</a:t>
          </a:r>
          <a:r>
            <a:rPr lang="en-US" sz="2400" b="0" kern="1200" dirty="0">
              <a:solidFill>
                <a:srgbClr val="302857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rPr>
            <a:t> </a:t>
          </a:r>
          <a:r>
            <a:rPr lang="lt-LT" sz="2400" b="0" kern="1200" dirty="0">
              <a:solidFill>
                <a:srgbClr val="302857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rPr>
            <a:t>9</a:t>
          </a:r>
          <a:r>
            <a:rPr lang="en-US" sz="2400" b="0" kern="1200" dirty="0">
              <a:solidFill>
                <a:srgbClr val="302857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rPr>
            <a:t> </a:t>
          </a:r>
          <a:r>
            <a:rPr lang="en-US" sz="2400" b="0" kern="1200" dirty="0" err="1">
              <a:solidFill>
                <a:srgbClr val="302857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rPr>
            <a:t>dalyje</a:t>
          </a:r>
          <a:r>
            <a:rPr lang="en-US" sz="2400" b="0" kern="1200" dirty="0">
              <a:solidFill>
                <a:srgbClr val="302857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rPr>
            <a:t> </a:t>
          </a:r>
          <a:r>
            <a:rPr lang="lt-LT" sz="2400" b="0" kern="1200" dirty="0">
              <a:solidFill>
                <a:srgbClr val="302857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rPr>
            <a:t>pateiktą metodiką</a:t>
          </a:r>
          <a:r>
            <a:rPr lang="en-US" sz="2400" b="0" kern="1200" dirty="0">
              <a:solidFill>
                <a:srgbClr val="302857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rPr>
            <a:t> – </a:t>
          </a:r>
          <a:r>
            <a:rPr lang="lt-LT" sz="2400" b="1" kern="1200" dirty="0">
              <a:solidFill>
                <a:srgbClr val="302857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rPr>
            <a:t>4 specialiuosius ir 3</a:t>
          </a:r>
          <a:r>
            <a:rPr lang="en-US" sz="2400" b="1" kern="1200" dirty="0">
              <a:solidFill>
                <a:srgbClr val="302857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rPr>
            <a:t> </a:t>
          </a:r>
          <a:r>
            <a:rPr lang="en-US" sz="2400" b="1" kern="1200" dirty="0" err="1">
              <a:solidFill>
                <a:srgbClr val="302857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rPr>
            <a:t>prioritetinius</a:t>
          </a:r>
          <a:r>
            <a:rPr lang="en-US" sz="2400" b="1" kern="1200" dirty="0">
              <a:solidFill>
                <a:srgbClr val="302857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rPr>
            <a:t> </a:t>
          </a:r>
          <a:r>
            <a:rPr lang="en-US" sz="2400" b="1" kern="1200" dirty="0" err="1">
              <a:solidFill>
                <a:srgbClr val="302857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rPr>
            <a:t>kriterijus</a:t>
          </a:r>
          <a:endParaRPr lang="en-US" sz="2400" b="1" kern="1200" dirty="0">
            <a:solidFill>
              <a:srgbClr val="302857"/>
            </a:solidFill>
            <a:latin typeface="Verdana" panose="020B0604030504040204" pitchFamily="34" charset="0"/>
            <a:ea typeface="Verdana" panose="020B0604030504040204" pitchFamily="34" charset="0"/>
          </a:endParaRPr>
        </a:p>
      </dsp:txBody>
      <dsp:txXfrm>
        <a:off x="752110" y="541866"/>
        <a:ext cx="9216319" cy="1083733"/>
      </dsp:txXfrm>
    </dsp:sp>
    <dsp:sp modelId="{DA539E79-215F-4152-A462-E8B09280B10C}">
      <dsp:nvSpPr>
        <dsp:cNvPr id="0" name=""/>
        <dsp:cNvSpPr/>
      </dsp:nvSpPr>
      <dsp:spPr>
        <a:xfrm>
          <a:off x="74777" y="406400"/>
          <a:ext cx="1354666" cy="135466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520D91-6A04-40BC-92C3-B973F9C21F1B}">
      <dsp:nvSpPr>
        <dsp:cNvPr id="0" name=""/>
        <dsp:cNvSpPr/>
      </dsp:nvSpPr>
      <dsp:spPr>
        <a:xfrm>
          <a:off x="1146048" y="2167466"/>
          <a:ext cx="8822382" cy="108373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0213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lt-LT" sz="2400" b="0" kern="1200" dirty="0">
              <a:solidFill>
                <a:srgbClr val="302857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rPr>
            <a:t>Projektas nefinansuojamas, </a:t>
          </a:r>
          <a:r>
            <a:rPr lang="en-US" sz="2400" b="0" kern="1200" dirty="0" err="1">
              <a:solidFill>
                <a:srgbClr val="302857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rPr>
            <a:t>jei</a:t>
          </a:r>
          <a:r>
            <a:rPr lang="en-US" sz="2400" b="0" kern="1200" dirty="0">
              <a:solidFill>
                <a:srgbClr val="302857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rPr>
            <a:t> </a:t>
          </a:r>
          <a:r>
            <a:rPr lang="lt-LT" sz="2400" b="1" kern="1200" dirty="0">
              <a:solidFill>
                <a:srgbClr val="302857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rPr>
            <a:t>su</a:t>
          </a:r>
          <a:r>
            <a:rPr lang="en-US" sz="2400" b="1" kern="1200" dirty="0" err="1">
              <a:solidFill>
                <a:srgbClr val="302857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rPr>
            <a:t>renka</a:t>
          </a:r>
          <a:r>
            <a:rPr lang="lt-LT" sz="2400" b="1" kern="1200" dirty="0">
              <a:solidFill>
                <a:srgbClr val="302857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rPr>
            <a:t> mažiau nei </a:t>
          </a:r>
          <a:r>
            <a:rPr lang="en-US" sz="2400" b="1" kern="1200" dirty="0">
              <a:solidFill>
                <a:srgbClr val="302857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rPr>
            <a:t>4</a:t>
          </a:r>
          <a:r>
            <a:rPr lang="lt-LT" sz="2400" b="1" kern="1200" dirty="0">
              <a:solidFill>
                <a:srgbClr val="302857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rPr>
            <a:t>0 balų </a:t>
          </a:r>
          <a:r>
            <a:rPr lang="lt-LT" sz="2400" b="0" kern="1200" dirty="0">
              <a:solidFill>
                <a:srgbClr val="302857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rPr>
            <a:t>(prioritetiniai kriterijai)</a:t>
          </a:r>
          <a:endParaRPr lang="en-US" sz="2400" b="0" kern="1200" dirty="0">
            <a:solidFill>
              <a:srgbClr val="302857"/>
            </a:solidFill>
            <a:latin typeface="Verdana" panose="020B0604030504040204" pitchFamily="34" charset="0"/>
            <a:ea typeface="Verdana" panose="020B0604030504040204" pitchFamily="34" charset="0"/>
          </a:endParaRPr>
        </a:p>
      </dsp:txBody>
      <dsp:txXfrm>
        <a:off x="1146048" y="2167466"/>
        <a:ext cx="8822382" cy="1083733"/>
      </dsp:txXfrm>
    </dsp:sp>
    <dsp:sp modelId="{3F08EC01-1AFF-4F20-8E23-5D8E1046E7CA}">
      <dsp:nvSpPr>
        <dsp:cNvPr id="0" name=""/>
        <dsp:cNvSpPr/>
      </dsp:nvSpPr>
      <dsp:spPr>
        <a:xfrm>
          <a:off x="468714" y="2032000"/>
          <a:ext cx="1354666" cy="135466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1C656E-1CC7-48CE-BA71-B5508099B9DD}">
      <dsp:nvSpPr>
        <dsp:cNvPr id="0" name=""/>
        <dsp:cNvSpPr/>
      </dsp:nvSpPr>
      <dsp:spPr>
        <a:xfrm>
          <a:off x="752110" y="3793066"/>
          <a:ext cx="9216319" cy="108373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0213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t-LT" sz="2400" b="0" kern="1200" dirty="0">
              <a:solidFill>
                <a:srgbClr val="302857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rPr>
            <a:t>Projektai atrenkami konkurso būdu, t. y. </a:t>
          </a:r>
          <a:r>
            <a:rPr lang="lt-LT" sz="2400" b="1" kern="1200" dirty="0">
              <a:solidFill>
                <a:srgbClr val="302857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rPr>
            <a:t>finansuojami surinkusieji daugiausiai balų</a:t>
          </a:r>
        </a:p>
      </dsp:txBody>
      <dsp:txXfrm>
        <a:off x="752110" y="3793066"/>
        <a:ext cx="9216319" cy="1083733"/>
      </dsp:txXfrm>
    </dsp:sp>
    <dsp:sp modelId="{E08BF8DF-855E-41D9-8CEB-FDC44EC38BE7}">
      <dsp:nvSpPr>
        <dsp:cNvPr id="0" name=""/>
        <dsp:cNvSpPr/>
      </dsp:nvSpPr>
      <dsp:spPr>
        <a:xfrm>
          <a:off x="74777" y="3657600"/>
          <a:ext cx="1354666" cy="135466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L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914D05-6312-B645-AF2D-08D1D49843E3}" type="datetimeFigureOut">
              <a:rPr lang="en-LT" smtClean="0"/>
              <a:t>11/16/2023</a:t>
            </a:fld>
            <a:endParaRPr lang="en-L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L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46C219-D0CB-0346-AF46-782F1007A959}" type="slidenum">
              <a:rPr lang="en-LT" smtClean="0"/>
              <a:t>‹#›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22487365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46C219-D0CB-0346-AF46-782F1007A959}" type="slidenum">
              <a:rPr lang="en-LT" smtClean="0"/>
              <a:t>2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5643494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46C219-D0CB-0346-AF46-782F1007A959}" type="slidenum">
              <a:rPr lang="en-LT" smtClean="0"/>
              <a:t>25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2793136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46C219-D0CB-0346-AF46-782F1007A959}" type="slidenum">
              <a:rPr lang="en-LT" smtClean="0"/>
              <a:t>3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13644430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46C219-D0CB-0346-AF46-782F1007A959}" type="slidenum">
              <a:rPr lang="en-LT" smtClean="0"/>
              <a:t>5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11641886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46C219-D0CB-0346-AF46-782F1007A959}" type="slidenum">
              <a:rPr lang="en-LT" smtClean="0"/>
              <a:t>6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32619907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46C219-D0CB-0346-AF46-782F1007A959}" type="slidenum">
              <a:rPr lang="en-LT" smtClean="0"/>
              <a:t>11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213462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46C219-D0CB-0346-AF46-782F1007A959}" type="slidenum">
              <a:rPr lang="en-LT" smtClean="0"/>
              <a:t>12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20309732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46C219-D0CB-0346-AF46-782F1007A959}" type="slidenum">
              <a:rPr lang="en-LT" smtClean="0"/>
              <a:t>13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21702910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30CFA-805A-4FD3-B3A0-DAAA5993DA17}" type="slidenum">
              <a:rPr lang="en-US" noProof="0" smtClean="0"/>
              <a:t>20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4147523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lt-LT" dirty="0"/>
              <a:t>Laba kaip sekas</a:t>
            </a:r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46C219-D0CB-0346-AF46-782F1007A959}" type="slidenum">
              <a:rPr lang="en-LT" smtClean="0"/>
              <a:t>23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2265043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hart" Target="../charts/chart2.xml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hart" Target="../charts/chart4.xml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vadinimo skaidrė">
    <p:bg>
      <p:bgPr>
        <a:solidFill>
          <a:srgbClr val="30275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A01CA-B547-A442-ACFC-3D6CF3FAB36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38842" y="1426464"/>
            <a:ext cx="5587652" cy="1341926"/>
          </a:xfrm>
        </p:spPr>
        <p:txBody>
          <a:bodyPr anchor="b">
            <a:noAutofit/>
          </a:bodyPr>
          <a:lstStyle>
            <a:lvl1pPr algn="l"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GB" dirty="0" err="1"/>
              <a:t>Pavadinimas</a:t>
            </a:r>
            <a:br>
              <a:rPr lang="en-GB" dirty="0"/>
            </a:br>
            <a:r>
              <a:rPr lang="en-GB" dirty="0"/>
              <a:t>per dvi </a:t>
            </a:r>
            <a:r>
              <a:rPr lang="en-GB" dirty="0" err="1"/>
              <a:t>eilutes</a:t>
            </a:r>
            <a:endParaRPr lang="en-LT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44E1B9-1882-0D43-9CCA-96C02141891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67150" y="3087408"/>
            <a:ext cx="4697381" cy="749369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t-LT" dirty="0"/>
              <a:t>Vardas Pavardė, pareigos</a:t>
            </a:r>
            <a:endParaRPr lang="en-LT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5721D86-5173-894E-A667-5600F60703E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6993" y="5573949"/>
            <a:ext cx="2075060" cy="86642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B25FC2F-8608-E94C-ADBD-A880E7B7DAD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97694" y="1005855"/>
            <a:ext cx="3904034" cy="488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776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0168374-565B-0941-81B9-7CBAE2945087}"/>
              </a:ext>
            </a:extLst>
          </p:cNvPr>
          <p:cNvSpPr/>
          <p:nvPr userDrawn="1"/>
        </p:nvSpPr>
        <p:spPr>
          <a:xfrm>
            <a:off x="6677940" y="0"/>
            <a:ext cx="5514060" cy="6858000"/>
          </a:xfrm>
          <a:prstGeom prst="rect">
            <a:avLst/>
          </a:prstGeom>
          <a:solidFill>
            <a:srgbClr val="3027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T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20E444-E3F9-0148-A523-2F263BB7B9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29872" y="637495"/>
            <a:ext cx="4184189" cy="2791506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3500"/>
            </a:lvl1pPr>
          </a:lstStyle>
          <a:p>
            <a:r>
              <a:rPr lang="en-GB" dirty="0" err="1"/>
              <a:t>Temos</a:t>
            </a:r>
            <a:r>
              <a:rPr lang="en-GB" dirty="0"/>
              <a:t> </a:t>
            </a:r>
            <a:r>
              <a:rPr lang="en-GB" dirty="0" err="1"/>
              <a:t>pavadinimas</a:t>
            </a:r>
            <a:r>
              <a:rPr lang="en-GB" dirty="0"/>
              <a:t> business</a:t>
            </a:r>
            <a:endParaRPr lang="en-LT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60C4B2-6137-D948-9403-5A742964DC6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8494" y="364935"/>
            <a:ext cx="313724" cy="395293"/>
          </a:xfrm>
          <a:prstGeom prst="rect">
            <a:avLst/>
          </a:prstGeom>
        </p:spPr>
      </p:pic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C7124E3A-97A3-8944-B35B-874803A7F9F5}"/>
              </a:ext>
            </a:extLst>
          </p:cNvPr>
          <p:cNvSpPr>
            <a:spLocks noGrp="1"/>
          </p:cNvSpPr>
          <p:nvPr>
            <p:ph type="body" sz="half" idx="10" hasCustomPrompt="1"/>
          </p:nvPr>
        </p:nvSpPr>
        <p:spPr>
          <a:xfrm>
            <a:off x="1329872" y="3687052"/>
            <a:ext cx="4053786" cy="2533453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ipsum,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eleifend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In </a:t>
            </a: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nunc</a:t>
            </a:r>
            <a:r>
              <a:rPr lang="en-GB" dirty="0"/>
              <a:t>, </a:t>
            </a:r>
            <a:r>
              <a:rPr lang="en-GB" dirty="0" err="1"/>
              <a:t>scelerisque</a:t>
            </a:r>
            <a:r>
              <a:rPr lang="en-GB" dirty="0"/>
              <a:t> non </a:t>
            </a:r>
            <a:r>
              <a:rPr lang="en-GB" dirty="0" err="1"/>
              <a:t>massa</a:t>
            </a:r>
            <a:r>
              <a:rPr lang="en-GB" dirty="0"/>
              <a:t> </a:t>
            </a:r>
            <a:r>
              <a:rPr lang="en-GB" dirty="0" err="1"/>
              <a:t>quis</a:t>
            </a:r>
            <a:r>
              <a:rPr lang="en-GB" dirty="0"/>
              <a:t>, </a:t>
            </a:r>
            <a:r>
              <a:rPr lang="en-GB" dirty="0" err="1"/>
              <a:t>bibendum</a:t>
            </a:r>
            <a:r>
              <a:rPr lang="en-GB" dirty="0"/>
              <a:t> </a:t>
            </a:r>
            <a:r>
              <a:rPr lang="en-GB" dirty="0" err="1"/>
              <a:t>suscipit</a:t>
            </a:r>
            <a:r>
              <a:rPr lang="en-GB" dirty="0"/>
              <a:t> </a:t>
            </a:r>
            <a:r>
              <a:rPr lang="en-GB" dirty="0" err="1"/>
              <a:t>risus</a:t>
            </a:r>
            <a:r>
              <a:rPr lang="en-GB" dirty="0"/>
              <a:t>.</a:t>
            </a:r>
          </a:p>
          <a:p>
            <a:pPr lvl="0"/>
            <a:r>
              <a:rPr lang="en-GB" dirty="0" err="1"/>
              <a:t>Pellentesque</a:t>
            </a:r>
            <a:r>
              <a:rPr lang="en-GB" dirty="0"/>
              <a:t> habitant </a:t>
            </a:r>
            <a:r>
              <a:rPr lang="en-GB" dirty="0" err="1"/>
              <a:t>morbi</a:t>
            </a:r>
            <a:r>
              <a:rPr lang="en-GB" dirty="0"/>
              <a:t> </a:t>
            </a:r>
            <a:r>
              <a:rPr lang="en-GB" dirty="0" err="1"/>
              <a:t>tristique</a:t>
            </a:r>
            <a:r>
              <a:rPr lang="en-GB" dirty="0"/>
              <a:t> </a:t>
            </a:r>
            <a:r>
              <a:rPr lang="en-GB" dirty="0" err="1"/>
              <a:t>senectus</a:t>
            </a:r>
            <a:r>
              <a:rPr lang="en-GB" dirty="0"/>
              <a:t> et </a:t>
            </a:r>
            <a:r>
              <a:rPr lang="en-GB" dirty="0" err="1"/>
              <a:t>netus</a:t>
            </a:r>
            <a:r>
              <a:rPr lang="en-GB" dirty="0"/>
              <a:t> et </a:t>
            </a:r>
            <a:r>
              <a:rPr lang="en-GB" dirty="0" err="1"/>
              <a:t>malesuada</a:t>
            </a:r>
            <a:r>
              <a:rPr lang="en-GB" dirty="0"/>
              <a:t> fames ac </a:t>
            </a:r>
            <a:r>
              <a:rPr lang="en-GB" dirty="0" err="1"/>
              <a:t>turpis</a:t>
            </a:r>
            <a:r>
              <a:rPr lang="en-GB" dirty="0"/>
              <a:t> </a:t>
            </a:r>
            <a:r>
              <a:rPr lang="en-GB" dirty="0" err="1"/>
              <a:t>egestas</a:t>
            </a:r>
            <a:r>
              <a:rPr lang="en-GB" dirty="0"/>
              <a:t> </a:t>
            </a:r>
            <a:r>
              <a:rPr lang="en-GB" dirty="0" err="1"/>
              <a:t>pretium</a:t>
            </a:r>
            <a:r>
              <a:rPr lang="en-GB" dirty="0"/>
              <a:t> </a:t>
            </a:r>
            <a:r>
              <a:rPr lang="en-GB" dirty="0" err="1"/>
              <a:t>blandit</a:t>
            </a:r>
            <a:r>
              <a:rPr lang="en-GB" dirty="0"/>
              <a:t>.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3F8E7FE5-75F6-D54A-B074-844081BCADAB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7854784" y="1805678"/>
            <a:ext cx="3615000" cy="3315331"/>
          </a:xfrm>
        </p:spPr>
        <p:txBody>
          <a:bodyPr>
            <a:normAutofit/>
          </a:bodyPr>
          <a:lstStyle>
            <a:lvl1pPr marL="171450" marR="0" indent="-17145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EEE730"/>
              </a:buClr>
              <a:buSzPct val="100000"/>
              <a:buFont typeface="Wingdings" pitchFamily="2" charset="2"/>
              <a:buChar char="§"/>
              <a:tabLst/>
              <a:defRPr sz="12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Lorem ipsum</a:t>
            </a:r>
          </a:p>
          <a:p>
            <a:pPr lvl="0"/>
            <a:r>
              <a:rPr lang="en-GB" dirty="0"/>
              <a:t>Lorem ipsum</a:t>
            </a:r>
          </a:p>
          <a:p>
            <a:pPr lvl="0"/>
            <a:r>
              <a:rPr lang="en-GB" dirty="0"/>
              <a:t>Lorem ipsum</a:t>
            </a:r>
          </a:p>
          <a:p>
            <a:pPr lvl="0"/>
            <a:r>
              <a:rPr lang="en-GB" dirty="0"/>
              <a:t>Lorem ipsum</a:t>
            </a:r>
          </a:p>
          <a:p>
            <a:pPr lvl="0"/>
            <a:r>
              <a:rPr lang="en-GB" dirty="0"/>
              <a:t>Lorem ipsum</a:t>
            </a:r>
          </a:p>
          <a:p>
            <a:pPr lvl="0"/>
            <a:r>
              <a:rPr lang="en-GB" dirty="0"/>
              <a:t>Lorem ipsum</a:t>
            </a:r>
          </a:p>
          <a:p>
            <a:pPr lvl="0"/>
            <a:r>
              <a:rPr lang="en-GB" dirty="0"/>
              <a:t>Lorem ipsum</a:t>
            </a:r>
          </a:p>
          <a:p>
            <a:pPr lvl="0"/>
            <a:r>
              <a:rPr lang="en-GB" dirty="0"/>
              <a:t>Lorem ipsum</a:t>
            </a:r>
          </a:p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4873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691CCE7-3107-EB4C-9FC6-80047657FFC7}"/>
              </a:ext>
            </a:extLst>
          </p:cNvPr>
          <p:cNvSpPr/>
          <p:nvPr userDrawn="1"/>
        </p:nvSpPr>
        <p:spPr>
          <a:xfrm>
            <a:off x="5845200" y="2542166"/>
            <a:ext cx="5207856" cy="2563586"/>
          </a:xfrm>
          <a:prstGeom prst="rect">
            <a:avLst/>
          </a:prstGeom>
          <a:solidFill>
            <a:srgbClr val="EEE7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T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20E444-E3F9-0148-A523-2F263BB7B9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29872" y="637495"/>
            <a:ext cx="4184189" cy="2791506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3500"/>
            </a:lvl1pPr>
          </a:lstStyle>
          <a:p>
            <a:r>
              <a:rPr lang="en-GB" dirty="0" err="1"/>
              <a:t>Lentelių</a:t>
            </a:r>
            <a:br>
              <a:rPr lang="en-GB" dirty="0"/>
            </a:br>
            <a:r>
              <a:rPr lang="en-GB" dirty="0" err="1"/>
              <a:t>dizainas</a:t>
            </a:r>
            <a:endParaRPr lang="en-LT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60C4B2-6137-D948-9403-5A742964DC6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8494" y="364935"/>
            <a:ext cx="313724" cy="395293"/>
          </a:xfrm>
          <a:prstGeom prst="rect">
            <a:avLst/>
          </a:prstGeom>
        </p:spPr>
      </p:pic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BB32303E-C892-1A47-86FC-30EAE92B7901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720121047"/>
              </p:ext>
            </p:extLst>
          </p:nvPr>
        </p:nvGraphicFramePr>
        <p:xfrm>
          <a:off x="5756709" y="2484375"/>
          <a:ext cx="5207856" cy="253724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735952">
                  <a:extLst>
                    <a:ext uri="{9D8B030D-6E8A-4147-A177-3AD203B41FA5}">
                      <a16:colId xmlns:a16="http://schemas.microsoft.com/office/drawing/2014/main" val="3585830869"/>
                    </a:ext>
                  </a:extLst>
                </a:gridCol>
                <a:gridCol w="1735952">
                  <a:extLst>
                    <a:ext uri="{9D8B030D-6E8A-4147-A177-3AD203B41FA5}">
                      <a16:colId xmlns:a16="http://schemas.microsoft.com/office/drawing/2014/main" val="3611816430"/>
                    </a:ext>
                  </a:extLst>
                </a:gridCol>
                <a:gridCol w="1735952">
                  <a:extLst>
                    <a:ext uri="{9D8B030D-6E8A-4147-A177-3AD203B41FA5}">
                      <a16:colId xmlns:a16="http://schemas.microsoft.com/office/drawing/2014/main" val="1240010381"/>
                    </a:ext>
                  </a:extLst>
                </a:gridCol>
              </a:tblGrid>
              <a:tr h="507448">
                <a:tc>
                  <a:txBody>
                    <a:bodyPr/>
                    <a:lstStyle/>
                    <a:p>
                      <a:r>
                        <a:rPr lang="en-LT" sz="1000" b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Lorem ipsum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275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LT" sz="1000" b="0" dirty="0">
                          <a:ln>
                            <a:noFill/>
                          </a:ln>
                          <a:solidFill>
                            <a:srgbClr val="302757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Lorem ipsum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73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LT" sz="1000" b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Lorem ipsum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27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1591149"/>
                  </a:ext>
                </a:extLst>
              </a:tr>
              <a:tr h="507448">
                <a:tc>
                  <a:txBody>
                    <a:bodyPr/>
                    <a:lstStyle/>
                    <a:p>
                      <a:r>
                        <a:rPr lang="en-LT" sz="1000" dirty="0">
                          <a:ln>
                            <a:noFill/>
                          </a:ln>
                          <a:solidFill>
                            <a:srgbClr val="302757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Lorem ipsum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LT" sz="1000" dirty="0">
                          <a:ln>
                            <a:noFill/>
                          </a:ln>
                          <a:solidFill>
                            <a:srgbClr val="302757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Lorem ipsum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LT" sz="1000" dirty="0">
                          <a:ln>
                            <a:noFill/>
                          </a:ln>
                          <a:solidFill>
                            <a:srgbClr val="302757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Lorem ipsum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5054526"/>
                  </a:ext>
                </a:extLst>
              </a:tr>
              <a:tr h="50744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LT" sz="1000" dirty="0">
                          <a:ln>
                            <a:noFill/>
                          </a:ln>
                          <a:solidFill>
                            <a:srgbClr val="302757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Lorem ipsum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LT" sz="1000" dirty="0">
                          <a:ln>
                            <a:noFill/>
                          </a:ln>
                          <a:solidFill>
                            <a:srgbClr val="302757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Lorem ipsum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LT" sz="1000" dirty="0">
                          <a:ln>
                            <a:noFill/>
                          </a:ln>
                          <a:solidFill>
                            <a:srgbClr val="302757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Lorem ipsum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3480404"/>
                  </a:ext>
                </a:extLst>
              </a:tr>
              <a:tr h="50744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LT" sz="1000" dirty="0">
                          <a:ln>
                            <a:noFill/>
                          </a:ln>
                          <a:solidFill>
                            <a:srgbClr val="302757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Lorem ipsum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LT" sz="1000" dirty="0">
                          <a:ln>
                            <a:noFill/>
                          </a:ln>
                          <a:solidFill>
                            <a:srgbClr val="302757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Lorem ipsum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LT" sz="1000" dirty="0">
                          <a:ln>
                            <a:noFill/>
                          </a:ln>
                          <a:solidFill>
                            <a:srgbClr val="302757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Lorem ipsum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2385993"/>
                  </a:ext>
                </a:extLst>
              </a:tr>
              <a:tr h="50744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LT" sz="1000" dirty="0">
                          <a:ln>
                            <a:noFill/>
                          </a:ln>
                          <a:solidFill>
                            <a:srgbClr val="302757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Lorem ipsum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LT" sz="1000" dirty="0">
                          <a:ln>
                            <a:noFill/>
                          </a:ln>
                          <a:solidFill>
                            <a:srgbClr val="302757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Lorem ipsum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LT" sz="1000" dirty="0">
                          <a:ln>
                            <a:noFill/>
                          </a:ln>
                          <a:solidFill>
                            <a:srgbClr val="302757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Lorem ipsum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251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46084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content theme">
    <p:bg>
      <p:bgPr>
        <a:solidFill>
          <a:srgbClr val="30275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A01CA-B547-A442-ACFC-3D6CF3FAB36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329872" y="1486754"/>
            <a:ext cx="5587652" cy="1341926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GB" dirty="0" err="1"/>
              <a:t>Pavadinimas</a:t>
            </a:r>
            <a:br>
              <a:rPr lang="en-GB" dirty="0"/>
            </a:br>
            <a:r>
              <a:rPr lang="en-GB" dirty="0"/>
              <a:t>per dvi </a:t>
            </a:r>
            <a:r>
              <a:rPr lang="en-GB" dirty="0" err="1"/>
              <a:t>eilutes</a:t>
            </a:r>
            <a:endParaRPr lang="en-LT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B25FC2F-8608-E94C-ADBD-A880E7B7DAD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97694" y="1005855"/>
            <a:ext cx="3904034" cy="488004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EAFD233-017A-9C42-80C3-B9D7DF2673D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08494" y="358014"/>
            <a:ext cx="313725" cy="395293"/>
          </a:xfrm>
          <a:prstGeom prst="rect">
            <a:avLst/>
          </a:prstGeom>
        </p:spPr>
      </p:pic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E7ADD6BD-4A4D-854D-85EE-FEAF60690FEB}"/>
              </a:ext>
            </a:extLst>
          </p:cNvPr>
          <p:cNvSpPr>
            <a:spLocks noGrp="1"/>
          </p:cNvSpPr>
          <p:nvPr>
            <p:ph type="body" sz="half" idx="10" hasCustomPrompt="1"/>
          </p:nvPr>
        </p:nvSpPr>
        <p:spPr>
          <a:xfrm>
            <a:off x="1329872" y="3429000"/>
            <a:ext cx="4053786" cy="2533453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ipsum,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eleifend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In </a:t>
            </a: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nunc</a:t>
            </a:r>
            <a:r>
              <a:rPr lang="en-GB" dirty="0"/>
              <a:t>, </a:t>
            </a:r>
            <a:r>
              <a:rPr lang="en-GB" dirty="0" err="1"/>
              <a:t>scelerisque</a:t>
            </a:r>
            <a:r>
              <a:rPr lang="en-GB" dirty="0"/>
              <a:t> non </a:t>
            </a:r>
            <a:r>
              <a:rPr lang="en-GB" dirty="0" err="1"/>
              <a:t>massa</a:t>
            </a:r>
            <a:r>
              <a:rPr lang="en-GB" dirty="0"/>
              <a:t> </a:t>
            </a:r>
            <a:r>
              <a:rPr lang="en-GB" dirty="0" err="1"/>
              <a:t>quis</a:t>
            </a:r>
            <a:r>
              <a:rPr lang="en-GB" dirty="0"/>
              <a:t>, </a:t>
            </a:r>
            <a:r>
              <a:rPr lang="en-GB" dirty="0" err="1"/>
              <a:t>bibendum</a:t>
            </a:r>
            <a:r>
              <a:rPr lang="en-GB" dirty="0"/>
              <a:t> </a:t>
            </a:r>
            <a:r>
              <a:rPr lang="en-GB" dirty="0" err="1"/>
              <a:t>suscipit</a:t>
            </a:r>
            <a:r>
              <a:rPr lang="en-GB" dirty="0"/>
              <a:t> </a:t>
            </a:r>
            <a:r>
              <a:rPr lang="en-GB" dirty="0" err="1"/>
              <a:t>risus</a:t>
            </a:r>
            <a:r>
              <a:rPr lang="en-GB" dirty="0"/>
              <a:t>.</a:t>
            </a:r>
          </a:p>
          <a:p>
            <a:pPr lvl="0"/>
            <a:r>
              <a:rPr lang="en-GB" dirty="0" err="1"/>
              <a:t>Pellentesque</a:t>
            </a:r>
            <a:r>
              <a:rPr lang="en-GB" dirty="0"/>
              <a:t> habitant </a:t>
            </a:r>
            <a:r>
              <a:rPr lang="en-GB" dirty="0" err="1"/>
              <a:t>morbi</a:t>
            </a:r>
            <a:r>
              <a:rPr lang="en-GB" dirty="0"/>
              <a:t> </a:t>
            </a:r>
            <a:r>
              <a:rPr lang="en-GB" dirty="0" err="1"/>
              <a:t>tristique</a:t>
            </a:r>
            <a:r>
              <a:rPr lang="en-GB" dirty="0"/>
              <a:t> </a:t>
            </a:r>
            <a:r>
              <a:rPr lang="en-GB" dirty="0" err="1"/>
              <a:t>senectus</a:t>
            </a:r>
            <a:r>
              <a:rPr lang="en-GB" dirty="0"/>
              <a:t> et </a:t>
            </a:r>
            <a:r>
              <a:rPr lang="en-GB" dirty="0" err="1"/>
              <a:t>netus</a:t>
            </a:r>
            <a:r>
              <a:rPr lang="en-GB" dirty="0"/>
              <a:t> et </a:t>
            </a:r>
            <a:r>
              <a:rPr lang="en-GB" dirty="0" err="1"/>
              <a:t>malesuada</a:t>
            </a:r>
            <a:r>
              <a:rPr lang="en-GB" dirty="0"/>
              <a:t> fames ac </a:t>
            </a:r>
            <a:r>
              <a:rPr lang="en-GB" dirty="0" err="1"/>
              <a:t>turpis</a:t>
            </a:r>
            <a:r>
              <a:rPr lang="en-GB" dirty="0"/>
              <a:t> </a:t>
            </a:r>
            <a:r>
              <a:rPr lang="en-GB" dirty="0" err="1"/>
              <a:t>egestas</a:t>
            </a:r>
            <a:r>
              <a:rPr lang="en-GB" dirty="0"/>
              <a:t> </a:t>
            </a:r>
            <a:r>
              <a:rPr lang="en-GB" dirty="0" err="1"/>
              <a:t>pretium</a:t>
            </a:r>
            <a:r>
              <a:rPr lang="en-GB" dirty="0"/>
              <a:t> </a:t>
            </a:r>
            <a:r>
              <a:rPr lang="en-GB" dirty="0" err="1"/>
              <a:t>blandit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389018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bulletpoint para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20E444-E3F9-0148-A523-2F263BB7B9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29872" y="637495"/>
            <a:ext cx="4184189" cy="2791506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3500"/>
            </a:lvl1pPr>
          </a:lstStyle>
          <a:p>
            <a:r>
              <a:rPr lang="en-GB" dirty="0" err="1"/>
              <a:t>Temos</a:t>
            </a:r>
            <a:r>
              <a:rPr lang="en-GB" dirty="0"/>
              <a:t> </a:t>
            </a:r>
            <a:r>
              <a:rPr lang="en-GB" dirty="0" err="1"/>
              <a:t>pavadinimas</a:t>
            </a:r>
            <a:r>
              <a:rPr lang="en-GB" dirty="0"/>
              <a:t> business</a:t>
            </a:r>
            <a:endParaRPr lang="en-LT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60C4B2-6137-D948-9403-5A742964DC6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8494" y="364935"/>
            <a:ext cx="313724" cy="395293"/>
          </a:xfrm>
          <a:prstGeom prst="rect">
            <a:avLst/>
          </a:prstGeom>
        </p:spPr>
      </p:pic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3F8E7FE5-75F6-D54A-B074-844081BCADAB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329871" y="3675872"/>
            <a:ext cx="4357495" cy="2473719"/>
          </a:xfrm>
        </p:spPr>
        <p:txBody>
          <a:bodyPr>
            <a:normAutofit/>
          </a:bodyPr>
          <a:lstStyle>
            <a:lvl1pPr marL="171450" marR="0" indent="-17145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EEE730"/>
              </a:buClr>
              <a:buSzPct val="100000"/>
              <a:buFont typeface="Wingdings" pitchFamily="2" charset="2"/>
              <a:buChar char="§"/>
              <a:tabLst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ipsum,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eleifend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In </a:t>
            </a: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nunc</a:t>
            </a:r>
            <a:r>
              <a:rPr lang="en-GB" dirty="0"/>
              <a:t>, </a:t>
            </a:r>
            <a:r>
              <a:rPr lang="en-GB" dirty="0" err="1"/>
              <a:t>scelerisque</a:t>
            </a:r>
            <a:r>
              <a:rPr lang="en-GB" dirty="0"/>
              <a:t> non </a:t>
            </a:r>
            <a:r>
              <a:rPr lang="en-GB" dirty="0" err="1"/>
              <a:t>massa</a:t>
            </a:r>
            <a:r>
              <a:rPr lang="en-GB" dirty="0"/>
              <a:t> </a:t>
            </a:r>
            <a:r>
              <a:rPr lang="en-GB" dirty="0" err="1"/>
              <a:t>quis</a:t>
            </a:r>
            <a:r>
              <a:rPr lang="en-GB" dirty="0"/>
              <a:t>, </a:t>
            </a:r>
            <a:r>
              <a:rPr lang="en-GB" dirty="0" err="1"/>
              <a:t>bibendum</a:t>
            </a:r>
            <a:r>
              <a:rPr lang="en-GB" dirty="0"/>
              <a:t> </a:t>
            </a:r>
            <a:r>
              <a:rPr lang="en-GB" dirty="0" err="1"/>
              <a:t>suscipit</a:t>
            </a:r>
            <a:r>
              <a:rPr lang="en-GB" dirty="0"/>
              <a:t> </a:t>
            </a:r>
            <a:r>
              <a:rPr lang="en-GB" dirty="0" err="1"/>
              <a:t>risus</a:t>
            </a:r>
            <a:r>
              <a:rPr lang="en-GB" dirty="0"/>
              <a:t>.</a:t>
            </a: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EEE730"/>
              </a:buClr>
              <a:buSzPct val="100000"/>
              <a:buFont typeface="Wingdings" pitchFamily="2" charset="2"/>
              <a:buChar char="§"/>
              <a:tabLst/>
              <a:defRPr/>
            </a:pPr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ipsum,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eleifend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In </a:t>
            </a: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nunc</a:t>
            </a:r>
            <a:r>
              <a:rPr lang="en-GB" dirty="0"/>
              <a:t>, </a:t>
            </a:r>
            <a:r>
              <a:rPr lang="en-GB" dirty="0" err="1"/>
              <a:t>scelerisque</a:t>
            </a:r>
            <a:r>
              <a:rPr lang="en-GB" dirty="0"/>
              <a:t> non </a:t>
            </a:r>
            <a:r>
              <a:rPr lang="en-GB" dirty="0" err="1"/>
              <a:t>massa</a:t>
            </a:r>
            <a:r>
              <a:rPr lang="en-GB" dirty="0"/>
              <a:t> </a:t>
            </a:r>
            <a:r>
              <a:rPr lang="en-GB" dirty="0" err="1"/>
              <a:t>quis</a:t>
            </a:r>
            <a:r>
              <a:rPr lang="en-GB" dirty="0"/>
              <a:t>, </a:t>
            </a:r>
            <a:r>
              <a:rPr lang="en-GB" dirty="0" err="1"/>
              <a:t>bibendum</a:t>
            </a:r>
            <a:r>
              <a:rPr lang="en-GB" dirty="0"/>
              <a:t> </a:t>
            </a:r>
            <a:r>
              <a:rPr lang="en-GB" dirty="0" err="1"/>
              <a:t>suscipit</a:t>
            </a:r>
            <a:r>
              <a:rPr lang="en-GB" dirty="0"/>
              <a:t> </a:t>
            </a:r>
            <a:r>
              <a:rPr lang="en-GB" dirty="0" err="1"/>
              <a:t>risus</a:t>
            </a:r>
            <a:r>
              <a:rPr lang="en-GB" dirty="0"/>
              <a:t>.</a:t>
            </a:r>
          </a:p>
          <a:p>
            <a:pPr lvl="0"/>
            <a:endParaRPr lang="en-GB" dirty="0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90D0378E-E462-5D40-98A3-786D00E12A57}"/>
              </a:ext>
            </a:extLst>
          </p:cNvPr>
          <p:cNvSpPr>
            <a:spLocks noGrp="1"/>
          </p:cNvSpPr>
          <p:nvPr>
            <p:ph type="body" sz="half" idx="10" hasCustomPrompt="1"/>
          </p:nvPr>
        </p:nvSpPr>
        <p:spPr>
          <a:xfrm>
            <a:off x="6504636" y="3675871"/>
            <a:ext cx="4357495" cy="2473719"/>
          </a:xfrm>
        </p:spPr>
        <p:txBody>
          <a:bodyPr>
            <a:normAutofit/>
          </a:bodyPr>
          <a:lstStyle>
            <a:lvl1pPr marL="171450" marR="0" indent="-17145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EEE730"/>
              </a:buClr>
              <a:buSzPct val="100000"/>
              <a:buFont typeface="Wingdings" pitchFamily="2" charset="2"/>
              <a:buChar char="§"/>
              <a:tabLst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ipsum,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eleifend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In </a:t>
            </a: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nunc</a:t>
            </a:r>
            <a:r>
              <a:rPr lang="en-GB" dirty="0"/>
              <a:t>, </a:t>
            </a:r>
            <a:r>
              <a:rPr lang="en-GB" dirty="0" err="1"/>
              <a:t>scelerisque</a:t>
            </a:r>
            <a:r>
              <a:rPr lang="en-GB" dirty="0"/>
              <a:t> non </a:t>
            </a:r>
            <a:r>
              <a:rPr lang="en-GB" dirty="0" err="1"/>
              <a:t>massa</a:t>
            </a:r>
            <a:r>
              <a:rPr lang="en-GB" dirty="0"/>
              <a:t> </a:t>
            </a:r>
            <a:r>
              <a:rPr lang="en-GB" dirty="0" err="1"/>
              <a:t>quis</a:t>
            </a:r>
            <a:r>
              <a:rPr lang="en-GB" dirty="0"/>
              <a:t>, </a:t>
            </a:r>
            <a:r>
              <a:rPr lang="en-GB" dirty="0" err="1"/>
              <a:t>bibendum</a:t>
            </a:r>
            <a:r>
              <a:rPr lang="en-GB" dirty="0"/>
              <a:t> </a:t>
            </a:r>
            <a:r>
              <a:rPr lang="en-GB" dirty="0" err="1"/>
              <a:t>suscipit</a:t>
            </a:r>
            <a:r>
              <a:rPr lang="en-GB" dirty="0"/>
              <a:t> </a:t>
            </a:r>
            <a:r>
              <a:rPr lang="en-GB" dirty="0" err="1"/>
              <a:t>risus</a:t>
            </a:r>
            <a:r>
              <a:rPr lang="en-GB" dirty="0"/>
              <a:t>.</a:t>
            </a: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EEE730"/>
              </a:buClr>
              <a:buSzPct val="100000"/>
              <a:buFont typeface="Wingdings" pitchFamily="2" charset="2"/>
              <a:buChar char="§"/>
              <a:tabLst/>
              <a:defRPr/>
            </a:pPr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ipsum,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eleifend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In </a:t>
            </a: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nunc</a:t>
            </a:r>
            <a:r>
              <a:rPr lang="en-GB" dirty="0"/>
              <a:t>, </a:t>
            </a:r>
            <a:r>
              <a:rPr lang="en-GB" dirty="0" err="1"/>
              <a:t>scelerisque</a:t>
            </a:r>
            <a:r>
              <a:rPr lang="en-GB" dirty="0"/>
              <a:t> non </a:t>
            </a:r>
            <a:r>
              <a:rPr lang="en-GB" dirty="0" err="1"/>
              <a:t>massa</a:t>
            </a:r>
            <a:r>
              <a:rPr lang="en-GB" dirty="0"/>
              <a:t> </a:t>
            </a:r>
            <a:r>
              <a:rPr lang="en-GB" dirty="0" err="1"/>
              <a:t>quis</a:t>
            </a:r>
            <a:r>
              <a:rPr lang="en-GB" dirty="0"/>
              <a:t>, </a:t>
            </a:r>
            <a:r>
              <a:rPr lang="en-GB" dirty="0" err="1"/>
              <a:t>bibendum</a:t>
            </a:r>
            <a:r>
              <a:rPr lang="en-GB" dirty="0"/>
              <a:t> </a:t>
            </a:r>
            <a:r>
              <a:rPr lang="en-GB" dirty="0" err="1"/>
              <a:t>suscipit</a:t>
            </a:r>
            <a:r>
              <a:rPr lang="en-GB" dirty="0"/>
              <a:t> </a:t>
            </a:r>
            <a:r>
              <a:rPr lang="en-GB" dirty="0" err="1"/>
              <a:t>risus</a:t>
            </a:r>
            <a:r>
              <a:rPr lang="en-GB" dirty="0"/>
              <a:t>.</a:t>
            </a:r>
          </a:p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22563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itstics dark">
    <p:bg>
      <p:bgPr>
        <a:solidFill>
          <a:srgbClr val="30275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A01CA-B547-A442-ACFC-3D6CF3FAB36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84571" y="358014"/>
            <a:ext cx="5587652" cy="1341926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GB" dirty="0" err="1"/>
              <a:t>Statistikos</a:t>
            </a:r>
            <a:r>
              <a:rPr lang="en-GB" dirty="0"/>
              <a:t> </a:t>
            </a:r>
            <a:r>
              <a:rPr lang="en-GB" dirty="0" err="1"/>
              <a:t>duomenys</a:t>
            </a:r>
            <a:endParaRPr lang="en-LT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EAFD233-017A-9C42-80C3-B9D7DF2673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8494" y="358014"/>
            <a:ext cx="313725" cy="395293"/>
          </a:xfrm>
          <a:prstGeom prst="rect">
            <a:avLst/>
          </a:prstGeom>
        </p:spPr>
      </p:pic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E7ADD6BD-4A4D-854D-85EE-FEAF60690FEB}"/>
              </a:ext>
            </a:extLst>
          </p:cNvPr>
          <p:cNvSpPr>
            <a:spLocks noGrp="1"/>
          </p:cNvSpPr>
          <p:nvPr>
            <p:ph type="body" sz="half" idx="10" hasCustomPrompt="1"/>
          </p:nvPr>
        </p:nvSpPr>
        <p:spPr>
          <a:xfrm>
            <a:off x="4384571" y="2059763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ipsum,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eleifend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459A23B-0F27-3044-927F-E0ED558C84A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2570486" y="1964537"/>
            <a:ext cx="5060587" cy="73321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4E4DADB-04DF-8347-B6E7-7E8A658FF14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3866724" y="3027082"/>
            <a:ext cx="5060587" cy="73321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E547A0B-0083-1E44-A9DB-38B0BEBEDEE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2289133" y="4041556"/>
            <a:ext cx="5060587" cy="73321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8C83D74-3F5D-B442-AF71-763671140D1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3394451" y="5056706"/>
            <a:ext cx="5060587" cy="733210"/>
          </a:xfrm>
          <a:prstGeom prst="rect">
            <a:avLst/>
          </a:prstGeom>
        </p:spPr>
      </p:pic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534E0444-467E-1F48-9723-76B15FF379BA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4384571" y="3110645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ipsum,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eleifend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920053FD-1BCE-FD44-8B67-FE19AEC0D03E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4384571" y="4121146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ipsum,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eleifend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818B7215-47CD-6348-855A-50C9B9829008}"/>
              </a:ext>
            </a:extLst>
          </p:cNvPr>
          <p:cNvSpPr>
            <a:spLocks noGrp="1"/>
          </p:cNvSpPr>
          <p:nvPr>
            <p:ph type="body" sz="half" idx="13" hasCustomPrompt="1"/>
          </p:nvPr>
        </p:nvSpPr>
        <p:spPr>
          <a:xfrm>
            <a:off x="4384570" y="5131647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ipsum,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eleifend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2F70140A-D1B1-194E-A6F2-0136DC52A05A}"/>
              </a:ext>
            </a:extLst>
          </p:cNvPr>
          <p:cNvSpPr txBox="1">
            <a:spLocks/>
          </p:cNvSpPr>
          <p:nvPr userDrawn="1"/>
        </p:nvSpPr>
        <p:spPr>
          <a:xfrm>
            <a:off x="2939283" y="1720036"/>
            <a:ext cx="1341315" cy="9296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dirty="0"/>
              <a:t>78%</a:t>
            </a:r>
            <a:endParaRPr lang="en-LT" dirty="0"/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F79A2590-E6EE-0A42-91CB-F612C492DE01}"/>
              </a:ext>
            </a:extLst>
          </p:cNvPr>
          <p:cNvSpPr txBox="1">
            <a:spLocks/>
          </p:cNvSpPr>
          <p:nvPr userDrawn="1"/>
        </p:nvSpPr>
        <p:spPr>
          <a:xfrm>
            <a:off x="2939283" y="2782581"/>
            <a:ext cx="1341315" cy="9296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dirty="0"/>
              <a:t>33%</a:t>
            </a:r>
            <a:endParaRPr lang="en-LT" dirty="0"/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D68BCF95-5A33-9546-8DDB-E02B0B4F83DB}"/>
              </a:ext>
            </a:extLst>
          </p:cNvPr>
          <p:cNvSpPr txBox="1">
            <a:spLocks/>
          </p:cNvSpPr>
          <p:nvPr userDrawn="1"/>
        </p:nvSpPr>
        <p:spPr>
          <a:xfrm>
            <a:off x="2939283" y="3797055"/>
            <a:ext cx="1341315" cy="9296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dirty="0"/>
              <a:t>82%</a:t>
            </a:r>
            <a:endParaRPr lang="en-LT" dirty="0"/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C09F40E0-24F5-3D4F-A309-E113322D8130}"/>
              </a:ext>
            </a:extLst>
          </p:cNvPr>
          <p:cNvSpPr txBox="1">
            <a:spLocks/>
          </p:cNvSpPr>
          <p:nvPr userDrawn="1"/>
        </p:nvSpPr>
        <p:spPr>
          <a:xfrm>
            <a:off x="2939283" y="4812205"/>
            <a:ext cx="1341315" cy="9296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dirty="0"/>
              <a:t>54%</a:t>
            </a:r>
            <a:endParaRPr lang="en-LT" dirty="0"/>
          </a:p>
        </p:txBody>
      </p:sp>
    </p:spTree>
    <p:extLst>
      <p:ext uri="{BB962C8B-B14F-4D97-AF65-F5344CB8AC3E}">
        <p14:creationId xmlns:p14="http://schemas.microsoft.com/office/powerpoint/2010/main" val="7602411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itstics dark_blank">
    <p:bg>
      <p:bgPr>
        <a:solidFill>
          <a:srgbClr val="30275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A01CA-B547-A442-ACFC-3D6CF3FAB36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84571" y="358014"/>
            <a:ext cx="5587652" cy="1341926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GB" dirty="0" err="1"/>
              <a:t>Statistikos</a:t>
            </a:r>
            <a:r>
              <a:rPr lang="en-GB" dirty="0"/>
              <a:t> </a:t>
            </a:r>
            <a:r>
              <a:rPr lang="en-GB" dirty="0" err="1"/>
              <a:t>duomenys</a:t>
            </a:r>
            <a:endParaRPr lang="en-LT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EAFD233-017A-9C42-80C3-B9D7DF2673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8494" y="358014"/>
            <a:ext cx="313725" cy="395293"/>
          </a:xfrm>
          <a:prstGeom prst="rect">
            <a:avLst/>
          </a:prstGeom>
        </p:spPr>
      </p:pic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E7ADD6BD-4A4D-854D-85EE-FEAF60690FEB}"/>
              </a:ext>
            </a:extLst>
          </p:cNvPr>
          <p:cNvSpPr>
            <a:spLocks noGrp="1"/>
          </p:cNvSpPr>
          <p:nvPr>
            <p:ph type="body" sz="half" idx="10" hasCustomPrompt="1"/>
          </p:nvPr>
        </p:nvSpPr>
        <p:spPr>
          <a:xfrm>
            <a:off x="4384571" y="2059763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ipsum,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eleifend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534E0444-467E-1F48-9723-76B15FF379BA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4384571" y="3110645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ipsum,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eleifend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920053FD-1BCE-FD44-8B67-FE19AEC0D03E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4384571" y="4121146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ipsum,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eleifend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818B7215-47CD-6348-855A-50C9B9829008}"/>
              </a:ext>
            </a:extLst>
          </p:cNvPr>
          <p:cNvSpPr>
            <a:spLocks noGrp="1"/>
          </p:cNvSpPr>
          <p:nvPr>
            <p:ph type="body" sz="half" idx="13" hasCustomPrompt="1"/>
          </p:nvPr>
        </p:nvSpPr>
        <p:spPr>
          <a:xfrm>
            <a:off x="4384570" y="5131647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ipsum,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eleifend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7504572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itstics b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A01CA-B547-A442-ACFC-3D6CF3FAB36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84571" y="358014"/>
            <a:ext cx="5587652" cy="1341926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500">
                <a:solidFill>
                  <a:srgbClr val="302757"/>
                </a:solidFill>
              </a:defRPr>
            </a:lvl1pPr>
          </a:lstStyle>
          <a:p>
            <a:r>
              <a:rPr lang="en-GB" dirty="0" err="1"/>
              <a:t>Statistikos</a:t>
            </a:r>
            <a:r>
              <a:rPr lang="en-GB" dirty="0"/>
              <a:t> </a:t>
            </a:r>
            <a:r>
              <a:rPr lang="en-GB" dirty="0" err="1"/>
              <a:t>duomenys</a:t>
            </a:r>
            <a:endParaRPr lang="en-LT"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E7ADD6BD-4A4D-854D-85EE-FEAF60690FEB}"/>
              </a:ext>
            </a:extLst>
          </p:cNvPr>
          <p:cNvSpPr>
            <a:spLocks noGrp="1"/>
          </p:cNvSpPr>
          <p:nvPr>
            <p:ph type="body" sz="half" idx="10" hasCustomPrompt="1"/>
          </p:nvPr>
        </p:nvSpPr>
        <p:spPr>
          <a:xfrm>
            <a:off x="4384571" y="2059763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ipsum,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eleifend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534E0444-467E-1F48-9723-76B15FF379BA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4384571" y="3110645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ipsum,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eleifend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920053FD-1BCE-FD44-8B67-FE19AEC0D03E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4384571" y="4121146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ipsum,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eleifend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818B7215-47CD-6348-855A-50C9B9829008}"/>
              </a:ext>
            </a:extLst>
          </p:cNvPr>
          <p:cNvSpPr>
            <a:spLocks noGrp="1"/>
          </p:cNvSpPr>
          <p:nvPr>
            <p:ph type="body" sz="half" idx="13" hasCustomPrompt="1"/>
          </p:nvPr>
        </p:nvSpPr>
        <p:spPr>
          <a:xfrm>
            <a:off x="4384570" y="5131647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ipsum,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eleifend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2F70140A-D1B1-194E-A6F2-0136DC52A05A}"/>
              </a:ext>
            </a:extLst>
          </p:cNvPr>
          <p:cNvSpPr txBox="1">
            <a:spLocks/>
          </p:cNvSpPr>
          <p:nvPr userDrawn="1"/>
        </p:nvSpPr>
        <p:spPr>
          <a:xfrm>
            <a:off x="2939283" y="1720036"/>
            <a:ext cx="1341315" cy="9296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dirty="0">
                <a:solidFill>
                  <a:srgbClr val="302757"/>
                </a:solidFill>
              </a:rPr>
              <a:t>78%</a:t>
            </a:r>
            <a:endParaRPr lang="en-LT" dirty="0">
              <a:solidFill>
                <a:srgbClr val="302757"/>
              </a:solidFill>
            </a:endParaRP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F79A2590-E6EE-0A42-91CB-F612C492DE01}"/>
              </a:ext>
            </a:extLst>
          </p:cNvPr>
          <p:cNvSpPr txBox="1">
            <a:spLocks/>
          </p:cNvSpPr>
          <p:nvPr userDrawn="1"/>
        </p:nvSpPr>
        <p:spPr>
          <a:xfrm>
            <a:off x="2939283" y="2782581"/>
            <a:ext cx="1341315" cy="9296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dirty="0">
                <a:solidFill>
                  <a:srgbClr val="302757"/>
                </a:solidFill>
              </a:rPr>
              <a:t>33%</a:t>
            </a:r>
            <a:endParaRPr lang="en-LT" dirty="0">
              <a:solidFill>
                <a:srgbClr val="302757"/>
              </a:solidFill>
            </a:endParaRPr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D68BCF95-5A33-9546-8DDB-E02B0B4F83DB}"/>
              </a:ext>
            </a:extLst>
          </p:cNvPr>
          <p:cNvSpPr txBox="1">
            <a:spLocks/>
          </p:cNvSpPr>
          <p:nvPr userDrawn="1"/>
        </p:nvSpPr>
        <p:spPr>
          <a:xfrm>
            <a:off x="2939283" y="3797055"/>
            <a:ext cx="1341315" cy="9296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dirty="0">
                <a:solidFill>
                  <a:srgbClr val="302757"/>
                </a:solidFill>
              </a:rPr>
              <a:t>82%</a:t>
            </a:r>
            <a:endParaRPr lang="en-LT" dirty="0">
              <a:solidFill>
                <a:srgbClr val="302757"/>
              </a:solidFill>
            </a:endParaRPr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C09F40E0-24F5-3D4F-A309-E113322D8130}"/>
              </a:ext>
            </a:extLst>
          </p:cNvPr>
          <p:cNvSpPr txBox="1">
            <a:spLocks/>
          </p:cNvSpPr>
          <p:nvPr userDrawn="1"/>
        </p:nvSpPr>
        <p:spPr>
          <a:xfrm>
            <a:off x="2939283" y="4812205"/>
            <a:ext cx="1341315" cy="9296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dirty="0">
                <a:solidFill>
                  <a:srgbClr val="302757"/>
                </a:solidFill>
              </a:rPr>
              <a:t>54%</a:t>
            </a:r>
            <a:endParaRPr lang="en-LT" dirty="0">
              <a:solidFill>
                <a:srgbClr val="302757"/>
              </a:solidFill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21F1327-4B04-B34F-AF41-FE0C55EF9AC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8494" y="364935"/>
            <a:ext cx="313724" cy="39529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58E4654-267A-0C4B-8536-5CD689F6A43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815711" y="1956590"/>
            <a:ext cx="4305812" cy="73321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16EDD63-23B3-2542-A84B-7700E8DEA74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3111949" y="3031019"/>
            <a:ext cx="4305812" cy="73321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835A72E4-ECB6-D945-9FC5-77FC7872208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534358" y="4041556"/>
            <a:ext cx="4305812" cy="73321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0D50DF02-4458-C84A-A9AC-EB3436EAE0E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2640192" y="5056706"/>
            <a:ext cx="4305812" cy="733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6182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itstics bright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A01CA-B547-A442-ACFC-3D6CF3FAB36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84571" y="358014"/>
            <a:ext cx="5587652" cy="1341926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500">
                <a:solidFill>
                  <a:srgbClr val="302757"/>
                </a:solidFill>
              </a:defRPr>
            </a:lvl1pPr>
          </a:lstStyle>
          <a:p>
            <a:r>
              <a:rPr lang="en-GB" dirty="0" err="1"/>
              <a:t>Statistikos</a:t>
            </a:r>
            <a:r>
              <a:rPr lang="en-GB" dirty="0"/>
              <a:t> </a:t>
            </a:r>
            <a:r>
              <a:rPr lang="en-GB" dirty="0" err="1"/>
              <a:t>duomenys</a:t>
            </a:r>
            <a:endParaRPr lang="en-LT"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E7ADD6BD-4A4D-854D-85EE-FEAF60690FEB}"/>
              </a:ext>
            </a:extLst>
          </p:cNvPr>
          <p:cNvSpPr>
            <a:spLocks noGrp="1"/>
          </p:cNvSpPr>
          <p:nvPr>
            <p:ph type="body" sz="half" idx="10" hasCustomPrompt="1"/>
          </p:nvPr>
        </p:nvSpPr>
        <p:spPr>
          <a:xfrm>
            <a:off x="4384571" y="2059763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ipsum,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eleifend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534E0444-467E-1F48-9723-76B15FF379BA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4384571" y="3110645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ipsum,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eleifend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920053FD-1BCE-FD44-8B67-FE19AEC0D03E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4384571" y="4121146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ipsum,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eleifend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818B7215-47CD-6348-855A-50C9B9829008}"/>
              </a:ext>
            </a:extLst>
          </p:cNvPr>
          <p:cNvSpPr>
            <a:spLocks noGrp="1"/>
          </p:cNvSpPr>
          <p:nvPr>
            <p:ph type="body" sz="half" idx="13" hasCustomPrompt="1"/>
          </p:nvPr>
        </p:nvSpPr>
        <p:spPr>
          <a:xfrm>
            <a:off x="4384570" y="5131647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ipsum,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eleifend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21F1327-4B04-B34F-AF41-FE0C55EF9AC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8494" y="364935"/>
            <a:ext cx="313724" cy="39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0533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itstics dark-circle">
    <p:bg>
      <p:bgPr>
        <a:solidFill>
          <a:srgbClr val="30275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A01CA-B547-A442-ACFC-3D6CF3FAB36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195854" y="358014"/>
            <a:ext cx="5587652" cy="1341926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GB" dirty="0" err="1"/>
              <a:t>Statistikos</a:t>
            </a:r>
            <a:r>
              <a:rPr lang="en-GB" dirty="0"/>
              <a:t> </a:t>
            </a:r>
            <a:r>
              <a:rPr lang="en-GB" dirty="0" err="1"/>
              <a:t>duomenys</a:t>
            </a:r>
            <a:endParaRPr lang="en-LT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EAFD233-017A-9C42-80C3-B9D7DF2673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8494" y="358014"/>
            <a:ext cx="313725" cy="395293"/>
          </a:xfrm>
          <a:prstGeom prst="rect">
            <a:avLst/>
          </a:prstGeom>
        </p:spPr>
      </p:pic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E7ADD6BD-4A4D-854D-85EE-FEAF60690FEB}"/>
              </a:ext>
            </a:extLst>
          </p:cNvPr>
          <p:cNvSpPr>
            <a:spLocks noGrp="1"/>
          </p:cNvSpPr>
          <p:nvPr>
            <p:ph type="body" sz="half" idx="10" hasCustomPrompt="1"/>
          </p:nvPr>
        </p:nvSpPr>
        <p:spPr>
          <a:xfrm>
            <a:off x="6195854" y="2059763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ipsum,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eleifend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534E0444-467E-1F48-9723-76B15FF379BA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6195854" y="3110645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ipsum,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eleifend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920053FD-1BCE-FD44-8B67-FE19AEC0D03E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6195854" y="4121146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ipsum,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eleifend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818B7215-47CD-6348-855A-50C9B9829008}"/>
              </a:ext>
            </a:extLst>
          </p:cNvPr>
          <p:cNvSpPr>
            <a:spLocks noGrp="1"/>
          </p:cNvSpPr>
          <p:nvPr>
            <p:ph type="body" sz="half" idx="13" hasCustomPrompt="1"/>
          </p:nvPr>
        </p:nvSpPr>
        <p:spPr>
          <a:xfrm>
            <a:off x="6195853" y="5131647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ipsum,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eleifend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2F70140A-D1B1-194E-A6F2-0136DC52A05A}"/>
              </a:ext>
            </a:extLst>
          </p:cNvPr>
          <p:cNvSpPr txBox="1">
            <a:spLocks/>
          </p:cNvSpPr>
          <p:nvPr userDrawn="1"/>
        </p:nvSpPr>
        <p:spPr>
          <a:xfrm>
            <a:off x="4750566" y="1720036"/>
            <a:ext cx="1341315" cy="9296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dirty="0"/>
              <a:t>10%</a:t>
            </a:r>
            <a:endParaRPr lang="en-LT" dirty="0"/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F79A2590-E6EE-0A42-91CB-F612C492DE01}"/>
              </a:ext>
            </a:extLst>
          </p:cNvPr>
          <p:cNvSpPr txBox="1">
            <a:spLocks/>
          </p:cNvSpPr>
          <p:nvPr userDrawn="1"/>
        </p:nvSpPr>
        <p:spPr>
          <a:xfrm>
            <a:off x="4750566" y="2782581"/>
            <a:ext cx="1341315" cy="9296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dirty="0"/>
              <a:t>40%</a:t>
            </a:r>
            <a:endParaRPr lang="en-LT" dirty="0"/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D68BCF95-5A33-9546-8DDB-E02B0B4F83DB}"/>
              </a:ext>
            </a:extLst>
          </p:cNvPr>
          <p:cNvSpPr txBox="1">
            <a:spLocks/>
          </p:cNvSpPr>
          <p:nvPr userDrawn="1"/>
        </p:nvSpPr>
        <p:spPr>
          <a:xfrm>
            <a:off x="4750566" y="3797055"/>
            <a:ext cx="1341315" cy="9296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dirty="0"/>
              <a:t>25%</a:t>
            </a:r>
            <a:endParaRPr lang="en-LT" dirty="0"/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C09F40E0-24F5-3D4F-A309-E113322D8130}"/>
              </a:ext>
            </a:extLst>
          </p:cNvPr>
          <p:cNvSpPr txBox="1">
            <a:spLocks/>
          </p:cNvSpPr>
          <p:nvPr userDrawn="1"/>
        </p:nvSpPr>
        <p:spPr>
          <a:xfrm>
            <a:off x="4750566" y="4812205"/>
            <a:ext cx="1341315" cy="9296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dirty="0"/>
              <a:t>25%</a:t>
            </a:r>
            <a:endParaRPr lang="en-LT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AAEB978-A201-1E44-B111-2BFE76D3E234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174618653"/>
              </p:ext>
            </p:extLst>
          </p:nvPr>
        </p:nvGraphicFramePr>
        <p:xfrm>
          <a:off x="-170426" y="1921248"/>
          <a:ext cx="5372919" cy="35819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Title 1">
            <a:extLst>
              <a:ext uri="{FF2B5EF4-FFF2-40B4-BE49-F238E27FC236}">
                <a16:creationId xmlns:a16="http://schemas.microsoft.com/office/drawing/2014/main" id="{BB0F89A9-7F8E-814F-8AD4-ED4479EE6193}"/>
              </a:ext>
            </a:extLst>
          </p:cNvPr>
          <p:cNvSpPr txBox="1">
            <a:spLocks/>
          </p:cNvSpPr>
          <p:nvPr userDrawn="1"/>
        </p:nvSpPr>
        <p:spPr>
          <a:xfrm>
            <a:off x="2455628" y="2428860"/>
            <a:ext cx="796255" cy="52269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sz="2000" dirty="0">
                <a:solidFill>
                  <a:srgbClr val="302757"/>
                </a:solidFill>
              </a:rPr>
              <a:t>10%</a:t>
            </a:r>
            <a:endParaRPr lang="en-LT" sz="2000" dirty="0">
              <a:solidFill>
                <a:srgbClr val="302757"/>
              </a:solidFill>
            </a:endParaRP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7EF864C2-0A30-9D44-872B-F3009BA7FB1C}"/>
              </a:ext>
            </a:extLst>
          </p:cNvPr>
          <p:cNvSpPr txBox="1">
            <a:spLocks/>
          </p:cNvSpPr>
          <p:nvPr userDrawn="1"/>
        </p:nvSpPr>
        <p:spPr>
          <a:xfrm>
            <a:off x="1560820" y="2871994"/>
            <a:ext cx="796255" cy="52269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sz="2000" dirty="0">
                <a:solidFill>
                  <a:schemeClr val="bg1"/>
                </a:solidFill>
              </a:rPr>
              <a:t>25%</a:t>
            </a:r>
            <a:endParaRPr lang="en-LT" sz="2000" dirty="0">
              <a:solidFill>
                <a:schemeClr val="bg1"/>
              </a:solidFill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80978C34-186B-AD45-BEF8-54894DD86E1F}"/>
              </a:ext>
            </a:extLst>
          </p:cNvPr>
          <p:cNvSpPr txBox="1">
            <a:spLocks/>
          </p:cNvSpPr>
          <p:nvPr userDrawn="1"/>
        </p:nvSpPr>
        <p:spPr>
          <a:xfrm>
            <a:off x="1560820" y="3882495"/>
            <a:ext cx="796255" cy="52269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sz="2000" dirty="0">
                <a:solidFill>
                  <a:schemeClr val="bg1"/>
                </a:solidFill>
              </a:rPr>
              <a:t>25%</a:t>
            </a:r>
            <a:endParaRPr lang="en-LT" sz="2000" dirty="0">
              <a:solidFill>
                <a:schemeClr val="bg1"/>
              </a:solidFill>
            </a:endParaRP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0E77ACB9-A6B3-8C42-BA26-61350B85540D}"/>
              </a:ext>
            </a:extLst>
          </p:cNvPr>
          <p:cNvSpPr txBox="1">
            <a:spLocks/>
          </p:cNvSpPr>
          <p:nvPr userDrawn="1"/>
        </p:nvSpPr>
        <p:spPr>
          <a:xfrm>
            <a:off x="2757565" y="3606887"/>
            <a:ext cx="796255" cy="52269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sz="2000" dirty="0">
                <a:solidFill>
                  <a:schemeClr val="bg1"/>
                </a:solidFill>
              </a:rPr>
              <a:t>25%</a:t>
            </a:r>
            <a:endParaRPr lang="en-LT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4484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itstics dark-circle_blank">
    <p:bg>
      <p:bgPr>
        <a:solidFill>
          <a:srgbClr val="30275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A01CA-B547-A442-ACFC-3D6CF3FAB36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195854" y="358014"/>
            <a:ext cx="5587652" cy="1341926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GB" dirty="0" err="1"/>
              <a:t>Statistikos</a:t>
            </a:r>
            <a:r>
              <a:rPr lang="en-GB" dirty="0"/>
              <a:t> </a:t>
            </a:r>
            <a:r>
              <a:rPr lang="en-GB" dirty="0" err="1"/>
              <a:t>duomenys</a:t>
            </a:r>
            <a:endParaRPr lang="en-LT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EAFD233-017A-9C42-80C3-B9D7DF2673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8494" y="358014"/>
            <a:ext cx="313725" cy="395293"/>
          </a:xfrm>
          <a:prstGeom prst="rect">
            <a:avLst/>
          </a:prstGeom>
        </p:spPr>
      </p:pic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E7ADD6BD-4A4D-854D-85EE-FEAF60690FEB}"/>
              </a:ext>
            </a:extLst>
          </p:cNvPr>
          <p:cNvSpPr>
            <a:spLocks noGrp="1"/>
          </p:cNvSpPr>
          <p:nvPr>
            <p:ph type="body" sz="half" idx="10" hasCustomPrompt="1"/>
          </p:nvPr>
        </p:nvSpPr>
        <p:spPr>
          <a:xfrm>
            <a:off x="6195854" y="2059763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ipsum,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eleifend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534E0444-467E-1F48-9723-76B15FF379BA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6195854" y="3110645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ipsum,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eleifend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920053FD-1BCE-FD44-8B67-FE19AEC0D03E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6195854" y="4121146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ipsum,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eleifend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818B7215-47CD-6348-855A-50C9B9829008}"/>
              </a:ext>
            </a:extLst>
          </p:cNvPr>
          <p:cNvSpPr>
            <a:spLocks noGrp="1"/>
          </p:cNvSpPr>
          <p:nvPr>
            <p:ph type="body" sz="half" idx="13" hasCustomPrompt="1"/>
          </p:nvPr>
        </p:nvSpPr>
        <p:spPr>
          <a:xfrm>
            <a:off x="6195853" y="5131647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ipsum,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eleifend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BB0F89A9-7F8E-814F-8AD4-ED4479EE6193}"/>
              </a:ext>
            </a:extLst>
          </p:cNvPr>
          <p:cNvSpPr txBox="1">
            <a:spLocks/>
          </p:cNvSpPr>
          <p:nvPr userDrawn="1"/>
        </p:nvSpPr>
        <p:spPr>
          <a:xfrm>
            <a:off x="2455628" y="2428860"/>
            <a:ext cx="796255" cy="52269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sz="2000" dirty="0">
                <a:solidFill>
                  <a:srgbClr val="302757"/>
                </a:solidFill>
              </a:rPr>
              <a:t>10%</a:t>
            </a:r>
            <a:endParaRPr lang="en-LT" sz="2000" dirty="0">
              <a:solidFill>
                <a:srgbClr val="30275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319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0346FE7-C62E-ED40-B43F-053932ECBB02}"/>
              </a:ext>
            </a:extLst>
          </p:cNvPr>
          <p:cNvSpPr/>
          <p:nvPr userDrawn="1"/>
        </p:nvSpPr>
        <p:spPr>
          <a:xfrm>
            <a:off x="7335581" y="0"/>
            <a:ext cx="4856419" cy="6858000"/>
          </a:xfrm>
          <a:prstGeom prst="rect">
            <a:avLst/>
          </a:prstGeom>
          <a:solidFill>
            <a:srgbClr val="EEE7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T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2EA01CA-B547-A442-ACFC-3D6CF3FAB36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38842" y="1426464"/>
            <a:ext cx="5587652" cy="1341926"/>
          </a:xfrm>
        </p:spPr>
        <p:txBody>
          <a:bodyPr anchor="b">
            <a:noAutofit/>
          </a:bodyPr>
          <a:lstStyle>
            <a:lvl1pPr algn="l">
              <a:defRPr sz="3500">
                <a:solidFill>
                  <a:srgbClr val="302757"/>
                </a:solidFill>
              </a:defRPr>
            </a:lvl1pPr>
          </a:lstStyle>
          <a:p>
            <a:r>
              <a:rPr lang="en-GB" dirty="0" err="1"/>
              <a:t>Pavadinimas</a:t>
            </a:r>
            <a:br>
              <a:rPr lang="en-GB" dirty="0"/>
            </a:br>
            <a:r>
              <a:rPr lang="en-GB" dirty="0"/>
              <a:t>per dvi </a:t>
            </a:r>
            <a:r>
              <a:rPr lang="en-GB" dirty="0" err="1"/>
              <a:t>eilutes</a:t>
            </a:r>
            <a:endParaRPr lang="en-LT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44E1B9-1882-0D43-9CCA-96C02141891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67150" y="3087408"/>
            <a:ext cx="4697381" cy="749369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rgbClr val="302757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t-LT" dirty="0"/>
              <a:t>Vardas Pavardė, pareigos</a:t>
            </a:r>
            <a:endParaRPr lang="en-LT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F310B33-EF63-C141-A456-07D3E964D5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0159" y="5573950"/>
            <a:ext cx="2056476" cy="84941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5EFD01E-45EA-604A-81A2-297660C667A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335581" y="996283"/>
            <a:ext cx="3917577" cy="4867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3105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itstics bright-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A01CA-B547-A442-ACFC-3D6CF3FAB36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195854" y="358014"/>
            <a:ext cx="5587652" cy="1341926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500">
                <a:solidFill>
                  <a:srgbClr val="302757"/>
                </a:solidFill>
              </a:defRPr>
            </a:lvl1pPr>
          </a:lstStyle>
          <a:p>
            <a:r>
              <a:rPr lang="en-GB" dirty="0" err="1"/>
              <a:t>Statistikos</a:t>
            </a:r>
            <a:r>
              <a:rPr lang="en-GB" dirty="0"/>
              <a:t> </a:t>
            </a:r>
            <a:r>
              <a:rPr lang="en-GB" dirty="0" err="1"/>
              <a:t>duomenys</a:t>
            </a:r>
            <a:endParaRPr lang="en-LT"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E7ADD6BD-4A4D-854D-85EE-FEAF60690FEB}"/>
              </a:ext>
            </a:extLst>
          </p:cNvPr>
          <p:cNvSpPr>
            <a:spLocks noGrp="1"/>
          </p:cNvSpPr>
          <p:nvPr>
            <p:ph type="body" sz="half" idx="10" hasCustomPrompt="1"/>
          </p:nvPr>
        </p:nvSpPr>
        <p:spPr>
          <a:xfrm>
            <a:off x="6195854" y="2059763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ipsum,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eleifend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534E0444-467E-1F48-9723-76B15FF379BA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6195854" y="3110645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ipsum,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eleifend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920053FD-1BCE-FD44-8B67-FE19AEC0D03E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6195854" y="4121146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ipsum,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eleifend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818B7215-47CD-6348-855A-50C9B9829008}"/>
              </a:ext>
            </a:extLst>
          </p:cNvPr>
          <p:cNvSpPr>
            <a:spLocks noGrp="1"/>
          </p:cNvSpPr>
          <p:nvPr>
            <p:ph type="body" sz="half" idx="13" hasCustomPrompt="1"/>
          </p:nvPr>
        </p:nvSpPr>
        <p:spPr>
          <a:xfrm>
            <a:off x="6195853" y="5131647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ipsum,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eleifend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2F70140A-D1B1-194E-A6F2-0136DC52A05A}"/>
              </a:ext>
            </a:extLst>
          </p:cNvPr>
          <p:cNvSpPr txBox="1">
            <a:spLocks/>
          </p:cNvSpPr>
          <p:nvPr userDrawn="1"/>
        </p:nvSpPr>
        <p:spPr>
          <a:xfrm>
            <a:off x="4750566" y="1720036"/>
            <a:ext cx="1341315" cy="9296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dirty="0">
                <a:solidFill>
                  <a:srgbClr val="302757"/>
                </a:solidFill>
              </a:rPr>
              <a:t>10%</a:t>
            </a:r>
            <a:endParaRPr lang="en-LT" dirty="0">
              <a:solidFill>
                <a:srgbClr val="302757"/>
              </a:solidFill>
            </a:endParaRP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F79A2590-E6EE-0A42-91CB-F612C492DE01}"/>
              </a:ext>
            </a:extLst>
          </p:cNvPr>
          <p:cNvSpPr txBox="1">
            <a:spLocks/>
          </p:cNvSpPr>
          <p:nvPr userDrawn="1"/>
        </p:nvSpPr>
        <p:spPr>
          <a:xfrm>
            <a:off x="4750566" y="2782581"/>
            <a:ext cx="1341315" cy="9296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dirty="0">
                <a:solidFill>
                  <a:srgbClr val="302757"/>
                </a:solidFill>
              </a:rPr>
              <a:t>40%</a:t>
            </a:r>
            <a:endParaRPr lang="en-LT" dirty="0">
              <a:solidFill>
                <a:srgbClr val="302757"/>
              </a:solidFill>
            </a:endParaRPr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D68BCF95-5A33-9546-8DDB-E02B0B4F83DB}"/>
              </a:ext>
            </a:extLst>
          </p:cNvPr>
          <p:cNvSpPr txBox="1">
            <a:spLocks/>
          </p:cNvSpPr>
          <p:nvPr userDrawn="1"/>
        </p:nvSpPr>
        <p:spPr>
          <a:xfrm>
            <a:off x="4750566" y="3797055"/>
            <a:ext cx="1341315" cy="9296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dirty="0">
                <a:solidFill>
                  <a:srgbClr val="302757"/>
                </a:solidFill>
              </a:rPr>
              <a:t>25%</a:t>
            </a:r>
            <a:endParaRPr lang="en-LT" dirty="0">
              <a:solidFill>
                <a:srgbClr val="302757"/>
              </a:solidFill>
            </a:endParaRPr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C09F40E0-24F5-3D4F-A309-E113322D8130}"/>
              </a:ext>
            </a:extLst>
          </p:cNvPr>
          <p:cNvSpPr txBox="1">
            <a:spLocks/>
          </p:cNvSpPr>
          <p:nvPr userDrawn="1"/>
        </p:nvSpPr>
        <p:spPr>
          <a:xfrm>
            <a:off x="4750566" y="4812205"/>
            <a:ext cx="1341315" cy="9296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dirty="0">
                <a:solidFill>
                  <a:srgbClr val="302757"/>
                </a:solidFill>
              </a:rPr>
              <a:t>25%</a:t>
            </a:r>
            <a:endParaRPr lang="en-LT" dirty="0">
              <a:solidFill>
                <a:srgbClr val="302757"/>
              </a:solidFill>
            </a:endParaRP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AAEB978-A201-1E44-B111-2BFE76D3E234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3768252175"/>
              </p:ext>
            </p:extLst>
          </p:nvPr>
        </p:nvGraphicFramePr>
        <p:xfrm>
          <a:off x="-170426" y="1921248"/>
          <a:ext cx="5372919" cy="35819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" name="Title 1">
            <a:extLst>
              <a:ext uri="{FF2B5EF4-FFF2-40B4-BE49-F238E27FC236}">
                <a16:creationId xmlns:a16="http://schemas.microsoft.com/office/drawing/2014/main" id="{BB0F89A9-7F8E-814F-8AD4-ED4479EE6193}"/>
              </a:ext>
            </a:extLst>
          </p:cNvPr>
          <p:cNvSpPr txBox="1">
            <a:spLocks/>
          </p:cNvSpPr>
          <p:nvPr userDrawn="1"/>
        </p:nvSpPr>
        <p:spPr>
          <a:xfrm>
            <a:off x="2455628" y="2428860"/>
            <a:ext cx="796255" cy="52269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sz="2000" dirty="0">
                <a:solidFill>
                  <a:srgbClr val="302757"/>
                </a:solidFill>
              </a:rPr>
              <a:t>10%</a:t>
            </a:r>
            <a:endParaRPr lang="en-LT" sz="2000" dirty="0">
              <a:solidFill>
                <a:srgbClr val="302757"/>
              </a:solidFill>
            </a:endParaRP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7EF864C2-0A30-9D44-872B-F3009BA7FB1C}"/>
              </a:ext>
            </a:extLst>
          </p:cNvPr>
          <p:cNvSpPr txBox="1">
            <a:spLocks/>
          </p:cNvSpPr>
          <p:nvPr userDrawn="1"/>
        </p:nvSpPr>
        <p:spPr>
          <a:xfrm>
            <a:off x="1560820" y="2871994"/>
            <a:ext cx="796255" cy="52269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sz="2000" dirty="0">
                <a:solidFill>
                  <a:schemeClr val="bg1"/>
                </a:solidFill>
              </a:rPr>
              <a:t>25%</a:t>
            </a:r>
            <a:endParaRPr lang="en-LT" sz="2000" dirty="0">
              <a:solidFill>
                <a:schemeClr val="bg1"/>
              </a:solidFill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80978C34-186B-AD45-BEF8-54894DD86E1F}"/>
              </a:ext>
            </a:extLst>
          </p:cNvPr>
          <p:cNvSpPr txBox="1">
            <a:spLocks/>
          </p:cNvSpPr>
          <p:nvPr userDrawn="1"/>
        </p:nvSpPr>
        <p:spPr>
          <a:xfrm>
            <a:off x="1560820" y="3882495"/>
            <a:ext cx="796255" cy="52269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sz="2000" dirty="0">
                <a:solidFill>
                  <a:schemeClr val="bg1"/>
                </a:solidFill>
              </a:rPr>
              <a:t>25%</a:t>
            </a:r>
            <a:endParaRPr lang="en-LT" sz="2000" dirty="0">
              <a:solidFill>
                <a:schemeClr val="bg1"/>
              </a:solidFill>
            </a:endParaRP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0E77ACB9-A6B3-8C42-BA26-61350B85540D}"/>
              </a:ext>
            </a:extLst>
          </p:cNvPr>
          <p:cNvSpPr txBox="1">
            <a:spLocks/>
          </p:cNvSpPr>
          <p:nvPr userDrawn="1"/>
        </p:nvSpPr>
        <p:spPr>
          <a:xfrm>
            <a:off x="2757565" y="3606887"/>
            <a:ext cx="796255" cy="52269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sz="2000" dirty="0">
                <a:solidFill>
                  <a:schemeClr val="bg1"/>
                </a:solidFill>
              </a:rPr>
              <a:t>25%</a:t>
            </a:r>
            <a:endParaRPr lang="en-LT" sz="2000" dirty="0">
              <a:solidFill>
                <a:schemeClr val="bg1"/>
              </a:solidFill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F2FAFDB3-CD7F-F943-A0F7-6D9BF522D5E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08494" y="364935"/>
            <a:ext cx="313724" cy="39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1805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stics bright-circle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A01CA-B547-A442-ACFC-3D6CF3FAB36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195854" y="358014"/>
            <a:ext cx="5587652" cy="1341926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500">
                <a:solidFill>
                  <a:srgbClr val="302757"/>
                </a:solidFill>
              </a:defRPr>
            </a:lvl1pPr>
          </a:lstStyle>
          <a:p>
            <a:r>
              <a:rPr lang="en-GB" dirty="0" err="1"/>
              <a:t>Statistikos</a:t>
            </a:r>
            <a:r>
              <a:rPr lang="en-GB" dirty="0"/>
              <a:t> </a:t>
            </a:r>
            <a:r>
              <a:rPr lang="en-GB" dirty="0" err="1"/>
              <a:t>duomenys</a:t>
            </a:r>
            <a:endParaRPr lang="en-LT"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E7ADD6BD-4A4D-854D-85EE-FEAF60690FEB}"/>
              </a:ext>
            </a:extLst>
          </p:cNvPr>
          <p:cNvSpPr>
            <a:spLocks noGrp="1"/>
          </p:cNvSpPr>
          <p:nvPr>
            <p:ph type="body" sz="half" idx="10" hasCustomPrompt="1"/>
          </p:nvPr>
        </p:nvSpPr>
        <p:spPr>
          <a:xfrm>
            <a:off x="6195854" y="2059763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ipsum,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eleifend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534E0444-467E-1F48-9723-76B15FF379BA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6195854" y="3110645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ipsum,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eleifend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920053FD-1BCE-FD44-8B67-FE19AEC0D03E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6195854" y="4121146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ipsum,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eleifend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818B7215-47CD-6348-855A-50C9B9829008}"/>
              </a:ext>
            </a:extLst>
          </p:cNvPr>
          <p:cNvSpPr>
            <a:spLocks noGrp="1"/>
          </p:cNvSpPr>
          <p:nvPr>
            <p:ph type="body" sz="half" idx="13" hasCustomPrompt="1"/>
          </p:nvPr>
        </p:nvSpPr>
        <p:spPr>
          <a:xfrm>
            <a:off x="6195853" y="5131647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ipsum,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eleifend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F2FAFDB3-CD7F-F943-A0F7-6D9BF522D5E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8494" y="364935"/>
            <a:ext cx="313724" cy="39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686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istics dark-columns">
    <p:bg>
      <p:bgPr>
        <a:solidFill>
          <a:srgbClr val="30275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A01CA-B547-A442-ACFC-3D6CF3FAB36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195854" y="358014"/>
            <a:ext cx="5587652" cy="1341926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GB" dirty="0" err="1"/>
              <a:t>Statistikos</a:t>
            </a:r>
            <a:r>
              <a:rPr lang="en-GB" dirty="0"/>
              <a:t> </a:t>
            </a:r>
            <a:r>
              <a:rPr lang="en-GB" dirty="0" err="1"/>
              <a:t>duomenys</a:t>
            </a:r>
            <a:endParaRPr lang="en-LT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EAFD233-017A-9C42-80C3-B9D7DF2673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8494" y="358014"/>
            <a:ext cx="313725" cy="395293"/>
          </a:xfrm>
          <a:prstGeom prst="rect">
            <a:avLst/>
          </a:prstGeom>
        </p:spPr>
      </p:pic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E7ADD6BD-4A4D-854D-85EE-FEAF60690FEB}"/>
              </a:ext>
            </a:extLst>
          </p:cNvPr>
          <p:cNvSpPr>
            <a:spLocks noGrp="1"/>
          </p:cNvSpPr>
          <p:nvPr>
            <p:ph type="body" sz="half" idx="10" hasCustomPrompt="1"/>
          </p:nvPr>
        </p:nvSpPr>
        <p:spPr>
          <a:xfrm>
            <a:off x="6195854" y="2059763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ipsum,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eleifend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534E0444-467E-1F48-9723-76B15FF379BA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6195854" y="3110645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ipsum,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eleifend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920053FD-1BCE-FD44-8B67-FE19AEC0D03E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6195854" y="4121146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ipsum,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eleifend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818B7215-47CD-6348-855A-50C9B9829008}"/>
              </a:ext>
            </a:extLst>
          </p:cNvPr>
          <p:cNvSpPr>
            <a:spLocks noGrp="1"/>
          </p:cNvSpPr>
          <p:nvPr>
            <p:ph type="body" sz="half" idx="13" hasCustomPrompt="1"/>
          </p:nvPr>
        </p:nvSpPr>
        <p:spPr>
          <a:xfrm>
            <a:off x="6195853" y="5131647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ipsum,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eleifend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2F70140A-D1B1-194E-A6F2-0136DC52A05A}"/>
              </a:ext>
            </a:extLst>
          </p:cNvPr>
          <p:cNvSpPr txBox="1">
            <a:spLocks/>
          </p:cNvSpPr>
          <p:nvPr userDrawn="1"/>
        </p:nvSpPr>
        <p:spPr>
          <a:xfrm>
            <a:off x="4750566" y="1720036"/>
            <a:ext cx="1341315" cy="9296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dirty="0"/>
              <a:t>20%</a:t>
            </a:r>
            <a:endParaRPr lang="en-LT" dirty="0"/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F79A2590-E6EE-0A42-91CB-F612C492DE01}"/>
              </a:ext>
            </a:extLst>
          </p:cNvPr>
          <p:cNvSpPr txBox="1">
            <a:spLocks/>
          </p:cNvSpPr>
          <p:nvPr userDrawn="1"/>
        </p:nvSpPr>
        <p:spPr>
          <a:xfrm>
            <a:off x="4750566" y="2782581"/>
            <a:ext cx="1341315" cy="9296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dirty="0"/>
              <a:t>30%</a:t>
            </a:r>
            <a:endParaRPr lang="en-LT" dirty="0"/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D68BCF95-5A33-9546-8DDB-E02B0B4F83DB}"/>
              </a:ext>
            </a:extLst>
          </p:cNvPr>
          <p:cNvSpPr txBox="1">
            <a:spLocks/>
          </p:cNvSpPr>
          <p:nvPr userDrawn="1"/>
        </p:nvSpPr>
        <p:spPr>
          <a:xfrm>
            <a:off x="4750566" y="3797055"/>
            <a:ext cx="1341315" cy="9296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dirty="0"/>
              <a:t>50%</a:t>
            </a:r>
            <a:endParaRPr lang="en-LT" dirty="0"/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C09F40E0-24F5-3D4F-A309-E113322D8130}"/>
              </a:ext>
            </a:extLst>
          </p:cNvPr>
          <p:cNvSpPr txBox="1">
            <a:spLocks/>
          </p:cNvSpPr>
          <p:nvPr userDrawn="1"/>
        </p:nvSpPr>
        <p:spPr>
          <a:xfrm>
            <a:off x="4750566" y="4812205"/>
            <a:ext cx="1341315" cy="9296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dirty="0"/>
              <a:t>50%</a:t>
            </a:r>
            <a:endParaRPr lang="en-LT" dirty="0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2AD45C9C-EF72-EA46-AEB6-A8416426AE51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1426876880"/>
              </p:ext>
            </p:extLst>
          </p:nvPr>
        </p:nvGraphicFramePr>
        <p:xfrm>
          <a:off x="408495" y="2045795"/>
          <a:ext cx="3878370" cy="39880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030617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istics dark-columns_blank">
    <p:bg>
      <p:bgPr>
        <a:solidFill>
          <a:srgbClr val="30275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A01CA-B547-A442-ACFC-3D6CF3FAB36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195854" y="358014"/>
            <a:ext cx="5587652" cy="1341926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GB" dirty="0" err="1"/>
              <a:t>Statistikos</a:t>
            </a:r>
            <a:r>
              <a:rPr lang="en-GB" dirty="0"/>
              <a:t> </a:t>
            </a:r>
            <a:r>
              <a:rPr lang="en-GB" dirty="0" err="1"/>
              <a:t>duomenys</a:t>
            </a:r>
            <a:endParaRPr lang="en-LT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EAFD233-017A-9C42-80C3-B9D7DF2673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8494" y="358014"/>
            <a:ext cx="313725" cy="395293"/>
          </a:xfrm>
          <a:prstGeom prst="rect">
            <a:avLst/>
          </a:prstGeom>
        </p:spPr>
      </p:pic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E7ADD6BD-4A4D-854D-85EE-FEAF60690FEB}"/>
              </a:ext>
            </a:extLst>
          </p:cNvPr>
          <p:cNvSpPr>
            <a:spLocks noGrp="1"/>
          </p:cNvSpPr>
          <p:nvPr>
            <p:ph type="body" sz="half" idx="10" hasCustomPrompt="1"/>
          </p:nvPr>
        </p:nvSpPr>
        <p:spPr>
          <a:xfrm>
            <a:off x="6195854" y="2059763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ipsum,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eleifend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534E0444-467E-1F48-9723-76B15FF379BA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6195854" y="3110645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ipsum,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eleifend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920053FD-1BCE-FD44-8B67-FE19AEC0D03E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6195854" y="4121146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ipsum,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eleifend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818B7215-47CD-6348-855A-50C9B9829008}"/>
              </a:ext>
            </a:extLst>
          </p:cNvPr>
          <p:cNvSpPr>
            <a:spLocks noGrp="1"/>
          </p:cNvSpPr>
          <p:nvPr>
            <p:ph type="body" sz="half" idx="13" hasCustomPrompt="1"/>
          </p:nvPr>
        </p:nvSpPr>
        <p:spPr>
          <a:xfrm>
            <a:off x="6195853" y="5131647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ipsum,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eleifend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7763400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istics bright-column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A01CA-B547-A442-ACFC-3D6CF3FAB36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195854" y="358014"/>
            <a:ext cx="5587652" cy="1341926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500">
                <a:solidFill>
                  <a:srgbClr val="302757"/>
                </a:solidFill>
              </a:defRPr>
            </a:lvl1pPr>
          </a:lstStyle>
          <a:p>
            <a:r>
              <a:rPr lang="en-GB" dirty="0" err="1"/>
              <a:t>Statistikos</a:t>
            </a:r>
            <a:r>
              <a:rPr lang="en-GB" dirty="0"/>
              <a:t> </a:t>
            </a:r>
            <a:r>
              <a:rPr lang="en-GB" dirty="0" err="1"/>
              <a:t>duomenys</a:t>
            </a:r>
            <a:endParaRPr lang="en-LT"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E7ADD6BD-4A4D-854D-85EE-FEAF60690FEB}"/>
              </a:ext>
            </a:extLst>
          </p:cNvPr>
          <p:cNvSpPr>
            <a:spLocks noGrp="1"/>
          </p:cNvSpPr>
          <p:nvPr>
            <p:ph type="body" sz="half" idx="10" hasCustomPrompt="1"/>
          </p:nvPr>
        </p:nvSpPr>
        <p:spPr>
          <a:xfrm>
            <a:off x="6195854" y="2059763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ipsum,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eleifend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534E0444-467E-1F48-9723-76B15FF379BA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6195854" y="3110645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ipsum,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eleifend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920053FD-1BCE-FD44-8B67-FE19AEC0D03E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6195854" y="4121146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ipsum,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eleifend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818B7215-47CD-6348-855A-50C9B9829008}"/>
              </a:ext>
            </a:extLst>
          </p:cNvPr>
          <p:cNvSpPr>
            <a:spLocks noGrp="1"/>
          </p:cNvSpPr>
          <p:nvPr>
            <p:ph type="body" sz="half" idx="13" hasCustomPrompt="1"/>
          </p:nvPr>
        </p:nvSpPr>
        <p:spPr>
          <a:xfrm>
            <a:off x="6195853" y="5131647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ipsum,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eleifend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2F70140A-D1B1-194E-A6F2-0136DC52A05A}"/>
              </a:ext>
            </a:extLst>
          </p:cNvPr>
          <p:cNvSpPr txBox="1">
            <a:spLocks/>
          </p:cNvSpPr>
          <p:nvPr userDrawn="1"/>
        </p:nvSpPr>
        <p:spPr>
          <a:xfrm>
            <a:off x="4750566" y="1720036"/>
            <a:ext cx="1341315" cy="9296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dirty="0">
                <a:solidFill>
                  <a:srgbClr val="302757"/>
                </a:solidFill>
              </a:rPr>
              <a:t>20%</a:t>
            </a:r>
            <a:endParaRPr lang="en-LT" dirty="0">
              <a:solidFill>
                <a:srgbClr val="302757"/>
              </a:solidFill>
            </a:endParaRP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F79A2590-E6EE-0A42-91CB-F612C492DE01}"/>
              </a:ext>
            </a:extLst>
          </p:cNvPr>
          <p:cNvSpPr txBox="1">
            <a:spLocks/>
          </p:cNvSpPr>
          <p:nvPr userDrawn="1"/>
        </p:nvSpPr>
        <p:spPr>
          <a:xfrm>
            <a:off x="4750566" y="2782581"/>
            <a:ext cx="1341315" cy="9296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dirty="0">
                <a:solidFill>
                  <a:srgbClr val="302757"/>
                </a:solidFill>
              </a:rPr>
              <a:t>30%</a:t>
            </a:r>
            <a:endParaRPr lang="en-LT" dirty="0">
              <a:solidFill>
                <a:srgbClr val="302757"/>
              </a:solidFill>
            </a:endParaRPr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D68BCF95-5A33-9546-8DDB-E02B0B4F83DB}"/>
              </a:ext>
            </a:extLst>
          </p:cNvPr>
          <p:cNvSpPr txBox="1">
            <a:spLocks/>
          </p:cNvSpPr>
          <p:nvPr userDrawn="1"/>
        </p:nvSpPr>
        <p:spPr>
          <a:xfrm>
            <a:off x="4750566" y="3797055"/>
            <a:ext cx="1341315" cy="9296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dirty="0">
                <a:solidFill>
                  <a:srgbClr val="302757"/>
                </a:solidFill>
              </a:rPr>
              <a:t>50%</a:t>
            </a:r>
            <a:endParaRPr lang="en-LT" dirty="0">
              <a:solidFill>
                <a:srgbClr val="302757"/>
              </a:solidFill>
            </a:endParaRPr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C09F40E0-24F5-3D4F-A309-E113322D8130}"/>
              </a:ext>
            </a:extLst>
          </p:cNvPr>
          <p:cNvSpPr txBox="1">
            <a:spLocks/>
          </p:cNvSpPr>
          <p:nvPr userDrawn="1"/>
        </p:nvSpPr>
        <p:spPr>
          <a:xfrm>
            <a:off x="4750566" y="4812205"/>
            <a:ext cx="1341315" cy="9296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dirty="0">
                <a:solidFill>
                  <a:srgbClr val="302757"/>
                </a:solidFill>
              </a:rPr>
              <a:t>50%</a:t>
            </a:r>
            <a:endParaRPr lang="en-LT" dirty="0">
              <a:solidFill>
                <a:srgbClr val="302757"/>
              </a:solidFill>
            </a:endParaRP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2AD45C9C-EF72-EA46-AEB6-A8416426AE51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2972002168"/>
              </p:ext>
            </p:extLst>
          </p:nvPr>
        </p:nvGraphicFramePr>
        <p:xfrm>
          <a:off x="408495" y="2045795"/>
          <a:ext cx="3878370" cy="39880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3D836F99-D1F4-EA43-BB41-6ACFE926C46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08494" y="364935"/>
            <a:ext cx="313724" cy="39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6933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istics bright-columns_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A01CA-B547-A442-ACFC-3D6CF3FAB36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195854" y="358014"/>
            <a:ext cx="5587652" cy="1341926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500">
                <a:solidFill>
                  <a:srgbClr val="302757"/>
                </a:solidFill>
              </a:defRPr>
            </a:lvl1pPr>
          </a:lstStyle>
          <a:p>
            <a:r>
              <a:rPr lang="en-GB" dirty="0" err="1"/>
              <a:t>Statistikos</a:t>
            </a:r>
            <a:r>
              <a:rPr lang="en-GB" dirty="0"/>
              <a:t> </a:t>
            </a:r>
            <a:r>
              <a:rPr lang="en-GB" dirty="0" err="1"/>
              <a:t>duomenys</a:t>
            </a:r>
            <a:endParaRPr lang="en-LT"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E7ADD6BD-4A4D-854D-85EE-FEAF60690FEB}"/>
              </a:ext>
            </a:extLst>
          </p:cNvPr>
          <p:cNvSpPr>
            <a:spLocks noGrp="1"/>
          </p:cNvSpPr>
          <p:nvPr>
            <p:ph type="body" sz="half" idx="10" hasCustomPrompt="1"/>
          </p:nvPr>
        </p:nvSpPr>
        <p:spPr>
          <a:xfrm>
            <a:off x="6195854" y="2059763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ipsum,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eleifend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534E0444-467E-1F48-9723-76B15FF379BA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6195854" y="3110645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ipsum,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eleifend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920053FD-1BCE-FD44-8B67-FE19AEC0D03E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6195854" y="4121146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ipsum,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eleifend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818B7215-47CD-6348-855A-50C9B9829008}"/>
              </a:ext>
            </a:extLst>
          </p:cNvPr>
          <p:cNvSpPr>
            <a:spLocks noGrp="1"/>
          </p:cNvSpPr>
          <p:nvPr>
            <p:ph type="body" sz="half" idx="13" hasCustomPrompt="1"/>
          </p:nvPr>
        </p:nvSpPr>
        <p:spPr>
          <a:xfrm>
            <a:off x="6195853" y="5131647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ipsum,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eleifend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D836F99-D1F4-EA43-BB41-6ACFE926C46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8494" y="364935"/>
            <a:ext cx="313724" cy="39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19618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bg>
      <p:bgPr>
        <a:solidFill>
          <a:srgbClr val="30285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D8F41B1-0096-7440-92A9-FC44A99223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94271" y="2602081"/>
            <a:ext cx="2803458" cy="116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4072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2">
    <p:bg>
      <p:bgPr>
        <a:solidFill>
          <a:srgbClr val="30285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0A8019B-23CF-5049-AC40-C8CA7DC7E2C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0275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T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99D1C85B-C1BA-F942-AA3D-8ABDA4BDC8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lt-LT"/>
              <a:t>Spustelėkite piktogramą norėdami įtraukti paveikslėlį</a:t>
            </a:r>
            <a:endParaRPr lang="en-LT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9FA9F3D-DB9D-F74B-83B0-5A6088EE9C3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95477" y="360178"/>
            <a:ext cx="317500" cy="40005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881B3020-1657-6B49-A9E1-55575778D5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29881" y="2628900"/>
            <a:ext cx="3932237" cy="1600200"/>
          </a:xfrm>
        </p:spPr>
        <p:txBody>
          <a:bodyPr anchor="b"/>
          <a:lstStyle>
            <a:lvl1pPr algn="ctr">
              <a:lnSpc>
                <a:spcPct val="110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About our</a:t>
            </a:r>
            <a:br>
              <a:rPr lang="en-GB" dirty="0"/>
            </a:br>
            <a:r>
              <a:rPr lang="en-GB" dirty="0"/>
              <a:t>Lorem ipsum</a:t>
            </a:r>
            <a:br>
              <a:rPr lang="en-GB" dirty="0"/>
            </a:br>
            <a:r>
              <a:rPr lang="en-GB" dirty="0" err="1"/>
              <a:t>dolor</a:t>
            </a:r>
            <a:r>
              <a:rPr lang="en-GB" dirty="0"/>
              <a:t> sit</a:t>
            </a:r>
            <a:endParaRPr lang="en-LT" dirty="0"/>
          </a:p>
        </p:txBody>
      </p:sp>
    </p:spTree>
    <p:extLst>
      <p:ext uri="{BB962C8B-B14F-4D97-AF65-F5344CB8AC3E}">
        <p14:creationId xmlns:p14="http://schemas.microsoft.com/office/powerpoint/2010/main" val="25907898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A5A17AD-2019-FF49-B507-9DE671DB5CF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8494" y="364935"/>
            <a:ext cx="313724" cy="39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194076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itstics bright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A01CA-B547-A442-ACFC-3D6CF3FAB36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84571" y="358014"/>
            <a:ext cx="5587652" cy="1341926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500">
                <a:solidFill>
                  <a:srgbClr val="302757"/>
                </a:solidFill>
              </a:defRPr>
            </a:lvl1pPr>
          </a:lstStyle>
          <a:p>
            <a:r>
              <a:rPr lang="en-GB" err="1"/>
              <a:t>Statistikos</a:t>
            </a:r>
            <a:r>
              <a:rPr lang="en-GB"/>
              <a:t> </a:t>
            </a:r>
            <a:r>
              <a:rPr lang="en-GB" err="1"/>
              <a:t>duomenys</a:t>
            </a:r>
            <a:endParaRPr lang="en-LT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E7ADD6BD-4A4D-854D-85EE-FEAF60690FEB}"/>
              </a:ext>
            </a:extLst>
          </p:cNvPr>
          <p:cNvSpPr>
            <a:spLocks noGrp="1"/>
          </p:cNvSpPr>
          <p:nvPr>
            <p:ph type="body" sz="half" idx="10" hasCustomPrompt="1"/>
          </p:nvPr>
        </p:nvSpPr>
        <p:spPr>
          <a:xfrm>
            <a:off x="4384571" y="2059763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</a:t>
            </a:r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534E0444-467E-1F48-9723-76B15FF379BA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4384571" y="3110645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920053FD-1BCE-FD44-8B67-FE19AEC0D03E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4384571" y="4121146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818B7215-47CD-6348-855A-50C9B9829008}"/>
              </a:ext>
            </a:extLst>
          </p:cNvPr>
          <p:cNvSpPr>
            <a:spLocks noGrp="1"/>
          </p:cNvSpPr>
          <p:nvPr>
            <p:ph type="body" sz="half" idx="13" hasCustomPrompt="1"/>
          </p:nvPr>
        </p:nvSpPr>
        <p:spPr>
          <a:xfrm>
            <a:off x="4384570" y="5131647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21F1327-4B04-B34F-AF41-FE0C55EF9AC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8494" y="364935"/>
            <a:ext cx="313724" cy="39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053382"/>
      </p:ext>
    </p:extLst>
  </p:cSld>
  <p:clrMapOvr>
    <a:masterClrMapping/>
  </p:clrMapOvr>
  <p:hf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20E444-E3F9-0148-A523-2F263BB7B9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29872" y="637495"/>
            <a:ext cx="4184189" cy="2791506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3500"/>
            </a:lvl1pPr>
          </a:lstStyle>
          <a:p>
            <a:r>
              <a:rPr lang="en-GB" dirty="0" err="1"/>
              <a:t>Temos</a:t>
            </a:r>
            <a:r>
              <a:rPr lang="en-GB" dirty="0"/>
              <a:t> </a:t>
            </a:r>
            <a:r>
              <a:rPr lang="en-GB" dirty="0" err="1"/>
              <a:t>pavadinimas</a:t>
            </a:r>
            <a:r>
              <a:rPr lang="en-GB" dirty="0"/>
              <a:t> business</a:t>
            </a:r>
            <a:endParaRPr lang="en-LT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60C4B2-6137-D948-9403-5A742964DC6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8494" y="364935"/>
            <a:ext cx="313724" cy="39529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8CF0C59-B147-EF4C-880A-4931CF58A0DB}"/>
              </a:ext>
            </a:extLst>
          </p:cNvPr>
          <p:cNvSpPr/>
          <p:nvPr userDrawn="1"/>
        </p:nvSpPr>
        <p:spPr>
          <a:xfrm>
            <a:off x="7335581" y="0"/>
            <a:ext cx="4856419" cy="6858000"/>
          </a:xfrm>
          <a:prstGeom prst="rect">
            <a:avLst/>
          </a:prstGeom>
          <a:solidFill>
            <a:srgbClr val="3027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T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713E68CC-CE91-4545-BC77-FB470A909C0F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7961955" y="3160337"/>
            <a:ext cx="3539093" cy="2533453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ipsum,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eleifend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In </a:t>
            </a: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nunc</a:t>
            </a:r>
            <a:r>
              <a:rPr lang="en-GB" dirty="0"/>
              <a:t>, </a:t>
            </a:r>
            <a:r>
              <a:rPr lang="en-GB" dirty="0" err="1"/>
              <a:t>scelerisque</a:t>
            </a:r>
            <a:r>
              <a:rPr lang="en-GB" dirty="0"/>
              <a:t> non </a:t>
            </a:r>
            <a:r>
              <a:rPr lang="en-GB" dirty="0" err="1"/>
              <a:t>massa</a:t>
            </a:r>
            <a:r>
              <a:rPr lang="en-GB" dirty="0"/>
              <a:t> </a:t>
            </a:r>
            <a:r>
              <a:rPr lang="en-GB" dirty="0" err="1"/>
              <a:t>quis</a:t>
            </a:r>
            <a:r>
              <a:rPr lang="en-GB" dirty="0"/>
              <a:t>, </a:t>
            </a:r>
            <a:r>
              <a:rPr lang="en-GB" dirty="0" err="1"/>
              <a:t>bibendum</a:t>
            </a:r>
            <a:r>
              <a:rPr lang="en-GB" dirty="0"/>
              <a:t> </a:t>
            </a:r>
            <a:r>
              <a:rPr lang="en-GB" dirty="0" err="1"/>
              <a:t>suscipit</a:t>
            </a:r>
            <a:r>
              <a:rPr lang="en-GB" dirty="0"/>
              <a:t> </a:t>
            </a:r>
            <a:r>
              <a:rPr lang="en-GB" dirty="0" err="1"/>
              <a:t>risus</a:t>
            </a:r>
            <a:r>
              <a:rPr lang="en-GB" dirty="0"/>
              <a:t>. </a:t>
            </a:r>
            <a:r>
              <a:rPr lang="en-GB" dirty="0" err="1"/>
              <a:t>Pellentesque</a:t>
            </a:r>
            <a:r>
              <a:rPr lang="en-GB" dirty="0"/>
              <a:t> habitant </a:t>
            </a:r>
            <a:r>
              <a:rPr lang="en-GB" dirty="0" err="1"/>
              <a:t>morbi</a:t>
            </a:r>
            <a:r>
              <a:rPr lang="en-GB" dirty="0"/>
              <a:t> </a:t>
            </a:r>
            <a:r>
              <a:rPr lang="en-GB" dirty="0" err="1"/>
              <a:t>tristique</a:t>
            </a:r>
            <a:r>
              <a:rPr lang="en-GB" dirty="0"/>
              <a:t> </a:t>
            </a:r>
            <a:r>
              <a:rPr lang="en-GB" dirty="0" err="1"/>
              <a:t>senectus</a:t>
            </a:r>
            <a:r>
              <a:rPr lang="en-GB" dirty="0"/>
              <a:t> et </a:t>
            </a:r>
            <a:r>
              <a:rPr lang="en-GB" dirty="0" err="1"/>
              <a:t>netus</a:t>
            </a:r>
            <a:r>
              <a:rPr lang="en-GB" dirty="0"/>
              <a:t> et </a:t>
            </a:r>
            <a:r>
              <a:rPr lang="en-GB" dirty="0" err="1"/>
              <a:t>malesuada</a:t>
            </a:r>
            <a:r>
              <a:rPr lang="en-GB" dirty="0"/>
              <a:t> fames ac </a:t>
            </a:r>
            <a:r>
              <a:rPr lang="en-GB" dirty="0" err="1"/>
              <a:t>turpis</a:t>
            </a:r>
            <a:r>
              <a:rPr lang="en-GB" dirty="0"/>
              <a:t> </a:t>
            </a:r>
            <a:r>
              <a:rPr lang="en-GB" dirty="0" err="1"/>
              <a:t>egestas</a:t>
            </a:r>
            <a:r>
              <a:rPr lang="en-GB" dirty="0"/>
              <a:t> </a:t>
            </a:r>
            <a:r>
              <a:rPr lang="en-GB" dirty="0" err="1"/>
              <a:t>pretium</a:t>
            </a:r>
            <a:r>
              <a:rPr lang="en-GB" dirty="0"/>
              <a:t> </a:t>
            </a:r>
            <a:r>
              <a:rPr lang="en-GB" dirty="0" err="1"/>
              <a:t>blandit</a:t>
            </a:r>
            <a:r>
              <a:rPr lang="en-GB" dirty="0"/>
              <a:t>.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B737FCF8-0189-8D4F-A08E-201EF3EF8842}"/>
              </a:ext>
            </a:extLst>
          </p:cNvPr>
          <p:cNvSpPr>
            <a:spLocks noGrp="1"/>
          </p:cNvSpPr>
          <p:nvPr>
            <p:ph type="body" sz="half" idx="10" hasCustomPrompt="1"/>
          </p:nvPr>
        </p:nvSpPr>
        <p:spPr>
          <a:xfrm>
            <a:off x="1329872" y="3687052"/>
            <a:ext cx="3539093" cy="2533453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ipsum,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51625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photo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20E444-E3F9-0148-A523-2F263BB7B9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62851" y="898429"/>
            <a:ext cx="4184189" cy="2791506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3500"/>
            </a:lvl1pPr>
          </a:lstStyle>
          <a:p>
            <a:r>
              <a:rPr lang="en-GB" err="1"/>
              <a:t>Temos</a:t>
            </a:r>
            <a:r>
              <a:rPr lang="en-GB"/>
              <a:t> </a:t>
            </a:r>
            <a:r>
              <a:rPr lang="en-GB" err="1"/>
              <a:t>pavadinimas</a:t>
            </a:r>
            <a:r>
              <a:rPr lang="en-GB"/>
              <a:t> business</a:t>
            </a:r>
            <a:endParaRPr lang="en-LT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60C4B2-6137-D948-9403-5A742964DC6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8494" y="364935"/>
            <a:ext cx="313724" cy="395293"/>
          </a:xfrm>
          <a:prstGeom prst="rect">
            <a:avLst/>
          </a:prstGeom>
        </p:spPr>
      </p:pic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1D900395-3D89-8D47-9C09-3633E196C0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-2" y="1125162"/>
            <a:ext cx="6096001" cy="459754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lt-LT"/>
              <a:t>Spustelėkite piktogramą norėdami įtraukti paveikslėlį</a:t>
            </a:r>
            <a:endParaRPr lang="en-LT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0E70547C-4E63-C04C-A6A0-08784AE3EF84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7062851" y="3689935"/>
            <a:ext cx="4124203" cy="2533453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In </a:t>
            </a:r>
            <a:r>
              <a:rPr lang="en-GB" err="1"/>
              <a:t>mauris</a:t>
            </a:r>
            <a:r>
              <a:rPr lang="en-GB"/>
              <a:t> </a:t>
            </a:r>
            <a:r>
              <a:rPr lang="en-GB" err="1"/>
              <a:t>nunc</a:t>
            </a:r>
            <a:r>
              <a:rPr lang="en-GB"/>
              <a:t>, </a:t>
            </a:r>
            <a:r>
              <a:rPr lang="en-GB" err="1"/>
              <a:t>scelerisque</a:t>
            </a:r>
            <a:r>
              <a:rPr lang="en-GB"/>
              <a:t> non </a:t>
            </a:r>
            <a:r>
              <a:rPr lang="en-GB" err="1"/>
              <a:t>massa</a:t>
            </a:r>
            <a:r>
              <a:rPr lang="en-GB"/>
              <a:t> </a:t>
            </a:r>
            <a:r>
              <a:rPr lang="en-GB" err="1"/>
              <a:t>quis</a:t>
            </a:r>
            <a:r>
              <a:rPr lang="en-GB"/>
              <a:t>, </a:t>
            </a:r>
            <a:r>
              <a:rPr lang="en-GB" err="1"/>
              <a:t>bibendum</a:t>
            </a:r>
            <a:r>
              <a:rPr lang="en-GB"/>
              <a:t> </a:t>
            </a:r>
            <a:r>
              <a:rPr lang="en-GB" err="1"/>
              <a:t>suscipit</a:t>
            </a:r>
            <a:r>
              <a:rPr lang="en-GB"/>
              <a:t> </a:t>
            </a:r>
            <a:r>
              <a:rPr lang="en-GB" err="1"/>
              <a:t>risus</a:t>
            </a:r>
            <a:r>
              <a:rPr lang="en-GB"/>
              <a:t>.</a:t>
            </a:r>
          </a:p>
          <a:p>
            <a:pPr lvl="0"/>
            <a:r>
              <a:rPr lang="en-GB" err="1"/>
              <a:t>Pellentesque</a:t>
            </a:r>
            <a:r>
              <a:rPr lang="en-GB"/>
              <a:t> habitant </a:t>
            </a:r>
            <a:r>
              <a:rPr lang="en-GB" err="1"/>
              <a:t>morbi</a:t>
            </a:r>
            <a:r>
              <a:rPr lang="en-GB"/>
              <a:t> </a:t>
            </a:r>
            <a:r>
              <a:rPr lang="en-GB" err="1"/>
              <a:t>tristique</a:t>
            </a:r>
            <a:r>
              <a:rPr lang="en-GB"/>
              <a:t> </a:t>
            </a:r>
            <a:r>
              <a:rPr lang="en-GB" err="1"/>
              <a:t>senectus</a:t>
            </a:r>
            <a:r>
              <a:rPr lang="en-GB"/>
              <a:t> et </a:t>
            </a:r>
            <a:r>
              <a:rPr lang="en-GB" err="1"/>
              <a:t>netus</a:t>
            </a:r>
            <a:r>
              <a:rPr lang="en-GB"/>
              <a:t> et </a:t>
            </a:r>
            <a:r>
              <a:rPr lang="en-GB" err="1"/>
              <a:t>malesuada</a:t>
            </a:r>
            <a:r>
              <a:rPr lang="en-GB"/>
              <a:t> fames ac </a:t>
            </a:r>
            <a:r>
              <a:rPr lang="en-GB" err="1"/>
              <a:t>turpis</a:t>
            </a:r>
            <a:r>
              <a:rPr lang="en-GB"/>
              <a:t> </a:t>
            </a:r>
            <a:r>
              <a:rPr lang="en-GB" err="1"/>
              <a:t>egestas</a:t>
            </a:r>
            <a:r>
              <a:rPr lang="en-GB"/>
              <a:t> </a:t>
            </a:r>
            <a:r>
              <a:rPr lang="en-GB" err="1"/>
              <a:t>pretium</a:t>
            </a:r>
            <a:r>
              <a:rPr lang="en-GB"/>
              <a:t> </a:t>
            </a:r>
            <a:r>
              <a:rPr lang="en-GB" err="1"/>
              <a:t>blandit</a:t>
            </a:r>
            <a:r>
              <a:rPr lang="en-GB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18169739"/>
      </p:ext>
    </p:extLst>
  </p:cSld>
  <p:clrMapOvr>
    <a:masterClrMapping/>
  </p:clrMapOvr>
  <p:hf hdr="0" ftr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vadinimo skaidrė">
    <p:bg>
      <p:bgPr>
        <a:solidFill>
          <a:srgbClr val="30275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A01CA-B547-A442-ACFC-3D6CF3FAB36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38842" y="1426464"/>
            <a:ext cx="5587652" cy="1341926"/>
          </a:xfrm>
        </p:spPr>
        <p:txBody>
          <a:bodyPr anchor="b">
            <a:noAutofit/>
          </a:bodyPr>
          <a:lstStyle>
            <a:lvl1pPr algn="l"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GB" err="1"/>
              <a:t>Pavadinimas</a:t>
            </a:r>
            <a:br>
              <a:rPr lang="en-GB"/>
            </a:br>
            <a:r>
              <a:rPr lang="en-GB"/>
              <a:t>per dvi </a:t>
            </a:r>
            <a:r>
              <a:rPr lang="en-GB" err="1"/>
              <a:t>eilutes</a:t>
            </a:r>
            <a:endParaRPr lang="en-L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44E1B9-1882-0D43-9CCA-96C02141891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67150" y="3087408"/>
            <a:ext cx="4697381" cy="749369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t-LT"/>
              <a:t>Vardas Pavardė, pareigos</a:t>
            </a:r>
            <a:endParaRPr lang="en-LT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5721D86-5173-894E-A667-5600F60703E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6993" y="5573949"/>
            <a:ext cx="2075060" cy="86642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B25FC2F-8608-E94C-ADBD-A880E7B7DAD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97694" y="1005855"/>
            <a:ext cx="3904034" cy="488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776202"/>
      </p:ext>
    </p:extLst>
  </p:cSld>
  <p:clrMapOvr>
    <a:masterClrMapping/>
  </p:clrMapOvr>
  <p:hf hdr="0" ftr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342652F-B3AE-A24B-9F5D-7B8BCF26E333}"/>
              </a:ext>
            </a:extLst>
          </p:cNvPr>
          <p:cNvSpPr/>
          <p:nvPr userDrawn="1"/>
        </p:nvSpPr>
        <p:spPr>
          <a:xfrm>
            <a:off x="-9526" y="0"/>
            <a:ext cx="6644629" cy="6858000"/>
          </a:xfrm>
          <a:prstGeom prst="rect">
            <a:avLst/>
          </a:prstGeom>
          <a:solidFill>
            <a:srgbClr val="EEE7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T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20E444-E3F9-0148-A523-2F263BB7B9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29872" y="637495"/>
            <a:ext cx="4184189" cy="2791506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3500"/>
            </a:lvl1pPr>
          </a:lstStyle>
          <a:p>
            <a:r>
              <a:rPr lang="en-GB" err="1"/>
              <a:t>Temos</a:t>
            </a:r>
            <a:r>
              <a:rPr lang="en-GB"/>
              <a:t> </a:t>
            </a:r>
            <a:r>
              <a:rPr lang="en-GB" err="1"/>
              <a:t>pavadinimas</a:t>
            </a:r>
            <a:r>
              <a:rPr lang="en-GB"/>
              <a:t> business</a:t>
            </a:r>
            <a:endParaRPr lang="en-LT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2D40919E-3F15-FF47-8DCD-E28A05076BE5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329872" y="3701030"/>
            <a:ext cx="3411538" cy="794430"/>
          </a:xfrm>
        </p:spPr>
        <p:txBody>
          <a:bodyPr>
            <a:normAutofit/>
          </a:bodyPr>
          <a:lstStyle>
            <a:lvl1pPr marL="0" indent="0">
              <a:lnSpc>
                <a:spcPct val="80000"/>
              </a:lnSpc>
              <a:buFontTx/>
              <a:buNone/>
              <a:defRPr sz="13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/>
              <a:t>The </a:t>
            </a:r>
            <a:r>
              <a:rPr lang="en-GB" err="1"/>
              <a:t>Amenties</a:t>
            </a:r>
            <a:endParaRPr lang="en-GB"/>
          </a:p>
          <a:p>
            <a:pPr lvl="0"/>
            <a:r>
              <a:rPr lang="en-GB"/>
              <a:t>Will you get</a:t>
            </a:r>
            <a:endParaRPr lang="en-LT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713E68CC-CE91-4545-BC77-FB470A909C0F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7376845" y="3160337"/>
            <a:ext cx="4124203" cy="2533453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In </a:t>
            </a:r>
            <a:r>
              <a:rPr lang="en-GB" err="1"/>
              <a:t>mauris</a:t>
            </a:r>
            <a:r>
              <a:rPr lang="en-GB"/>
              <a:t> </a:t>
            </a:r>
            <a:r>
              <a:rPr lang="en-GB" err="1"/>
              <a:t>nunc</a:t>
            </a:r>
            <a:r>
              <a:rPr lang="en-GB"/>
              <a:t>, </a:t>
            </a:r>
            <a:r>
              <a:rPr lang="en-GB" err="1"/>
              <a:t>scelerisque</a:t>
            </a:r>
            <a:r>
              <a:rPr lang="en-GB"/>
              <a:t> non </a:t>
            </a:r>
            <a:r>
              <a:rPr lang="en-GB" err="1"/>
              <a:t>massa</a:t>
            </a:r>
            <a:r>
              <a:rPr lang="en-GB"/>
              <a:t> </a:t>
            </a:r>
            <a:r>
              <a:rPr lang="en-GB" err="1"/>
              <a:t>quis</a:t>
            </a:r>
            <a:r>
              <a:rPr lang="en-GB"/>
              <a:t>, </a:t>
            </a:r>
            <a:r>
              <a:rPr lang="en-GB" err="1"/>
              <a:t>bibendum</a:t>
            </a:r>
            <a:r>
              <a:rPr lang="en-GB"/>
              <a:t> </a:t>
            </a:r>
            <a:r>
              <a:rPr lang="en-GB" err="1"/>
              <a:t>suscipit</a:t>
            </a:r>
            <a:r>
              <a:rPr lang="en-GB"/>
              <a:t> </a:t>
            </a:r>
            <a:r>
              <a:rPr lang="en-GB" err="1"/>
              <a:t>risus</a:t>
            </a:r>
            <a:r>
              <a:rPr lang="en-GB"/>
              <a:t>.</a:t>
            </a:r>
          </a:p>
          <a:p>
            <a:pPr lvl="0"/>
            <a:r>
              <a:rPr lang="en-GB" err="1"/>
              <a:t>Pellentesque</a:t>
            </a:r>
            <a:r>
              <a:rPr lang="en-GB"/>
              <a:t> habitant </a:t>
            </a:r>
            <a:r>
              <a:rPr lang="en-GB" err="1"/>
              <a:t>morbi</a:t>
            </a:r>
            <a:r>
              <a:rPr lang="en-GB"/>
              <a:t> </a:t>
            </a:r>
            <a:r>
              <a:rPr lang="en-GB" err="1"/>
              <a:t>tristique</a:t>
            </a:r>
            <a:r>
              <a:rPr lang="en-GB"/>
              <a:t> </a:t>
            </a:r>
            <a:r>
              <a:rPr lang="en-GB" err="1"/>
              <a:t>senectus</a:t>
            </a:r>
            <a:r>
              <a:rPr lang="en-GB"/>
              <a:t> et </a:t>
            </a:r>
            <a:r>
              <a:rPr lang="en-GB" err="1"/>
              <a:t>netus</a:t>
            </a:r>
            <a:r>
              <a:rPr lang="en-GB"/>
              <a:t> et </a:t>
            </a:r>
            <a:r>
              <a:rPr lang="en-GB" err="1"/>
              <a:t>malesuada</a:t>
            </a:r>
            <a:r>
              <a:rPr lang="en-GB"/>
              <a:t> fames ac </a:t>
            </a:r>
            <a:r>
              <a:rPr lang="en-GB" err="1"/>
              <a:t>turpis</a:t>
            </a:r>
            <a:r>
              <a:rPr lang="en-GB"/>
              <a:t> </a:t>
            </a:r>
            <a:r>
              <a:rPr lang="en-GB" err="1"/>
              <a:t>egestas</a:t>
            </a:r>
            <a:r>
              <a:rPr lang="en-GB"/>
              <a:t> </a:t>
            </a:r>
            <a:r>
              <a:rPr lang="en-GB" err="1"/>
              <a:t>pretium</a:t>
            </a:r>
            <a:r>
              <a:rPr lang="en-GB"/>
              <a:t> </a:t>
            </a:r>
            <a:r>
              <a:rPr lang="en-GB" err="1"/>
              <a:t>blandit</a:t>
            </a:r>
            <a:r>
              <a:rPr lang="en-GB"/>
              <a:t>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B1C9EE8-AF7C-F346-954A-33FC1FA24C4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0474" y="364934"/>
            <a:ext cx="313724" cy="39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181942"/>
      </p:ext>
    </p:extLst>
  </p:cSld>
  <p:clrMapOvr>
    <a:masterClrMapping/>
  </p:clrMapOvr>
  <p:hf hdr="0" ftr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stics bright-circle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A01CA-B547-A442-ACFC-3D6CF3FAB36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195854" y="358014"/>
            <a:ext cx="5587652" cy="1341926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500">
                <a:solidFill>
                  <a:srgbClr val="302757"/>
                </a:solidFill>
              </a:defRPr>
            </a:lvl1pPr>
          </a:lstStyle>
          <a:p>
            <a:r>
              <a:rPr lang="en-GB" err="1"/>
              <a:t>Statistikos</a:t>
            </a:r>
            <a:r>
              <a:rPr lang="en-GB"/>
              <a:t> </a:t>
            </a:r>
            <a:r>
              <a:rPr lang="en-GB" err="1"/>
              <a:t>duomenys</a:t>
            </a:r>
            <a:endParaRPr lang="en-LT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E7ADD6BD-4A4D-854D-85EE-FEAF60690FEB}"/>
              </a:ext>
            </a:extLst>
          </p:cNvPr>
          <p:cNvSpPr>
            <a:spLocks noGrp="1"/>
          </p:cNvSpPr>
          <p:nvPr>
            <p:ph type="body" sz="half" idx="10" hasCustomPrompt="1"/>
          </p:nvPr>
        </p:nvSpPr>
        <p:spPr>
          <a:xfrm>
            <a:off x="6195854" y="2059763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</a:t>
            </a:r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534E0444-467E-1F48-9723-76B15FF379BA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6195854" y="3110645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920053FD-1BCE-FD44-8B67-FE19AEC0D03E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6195854" y="4121146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818B7215-47CD-6348-855A-50C9B9829008}"/>
              </a:ext>
            </a:extLst>
          </p:cNvPr>
          <p:cNvSpPr>
            <a:spLocks noGrp="1"/>
          </p:cNvSpPr>
          <p:nvPr>
            <p:ph type="body" sz="half" idx="13" hasCustomPrompt="1"/>
          </p:nvPr>
        </p:nvSpPr>
        <p:spPr>
          <a:xfrm>
            <a:off x="6195853" y="5131647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F2FAFDB3-CD7F-F943-A0F7-6D9BF522D5E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8494" y="364935"/>
            <a:ext cx="313724" cy="39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68673"/>
      </p:ext>
    </p:extLst>
  </p:cSld>
  <p:clrMapOvr>
    <a:masterClrMapping/>
  </p:clrMapOvr>
  <p:hf hdr="0" ftr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bulletpoint para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20E444-E3F9-0148-A523-2F263BB7B9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29872" y="637495"/>
            <a:ext cx="4184189" cy="2791506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3500"/>
            </a:lvl1pPr>
          </a:lstStyle>
          <a:p>
            <a:r>
              <a:rPr lang="en-GB" err="1"/>
              <a:t>Temos</a:t>
            </a:r>
            <a:r>
              <a:rPr lang="en-GB"/>
              <a:t> </a:t>
            </a:r>
            <a:r>
              <a:rPr lang="en-GB" err="1"/>
              <a:t>pavadinimas</a:t>
            </a:r>
            <a:r>
              <a:rPr lang="en-GB"/>
              <a:t> business</a:t>
            </a:r>
            <a:endParaRPr lang="en-LT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60C4B2-6137-D948-9403-5A742964DC6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8494" y="364935"/>
            <a:ext cx="313724" cy="395293"/>
          </a:xfrm>
          <a:prstGeom prst="rect">
            <a:avLst/>
          </a:prstGeom>
        </p:spPr>
      </p:pic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3F8E7FE5-75F6-D54A-B074-844081BCADAB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329871" y="3675872"/>
            <a:ext cx="4357495" cy="2473719"/>
          </a:xfrm>
        </p:spPr>
        <p:txBody>
          <a:bodyPr>
            <a:normAutofit/>
          </a:bodyPr>
          <a:lstStyle>
            <a:lvl1pPr marL="171450" marR="0" indent="-17145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EEE730"/>
              </a:buClr>
              <a:buSzPct val="100000"/>
              <a:buFont typeface="Wingdings" pitchFamily="2" charset="2"/>
              <a:buChar char="§"/>
              <a:tabLst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In </a:t>
            </a:r>
            <a:r>
              <a:rPr lang="en-GB" err="1"/>
              <a:t>mauris</a:t>
            </a:r>
            <a:r>
              <a:rPr lang="en-GB"/>
              <a:t> </a:t>
            </a:r>
            <a:r>
              <a:rPr lang="en-GB" err="1"/>
              <a:t>nunc</a:t>
            </a:r>
            <a:r>
              <a:rPr lang="en-GB"/>
              <a:t>, </a:t>
            </a:r>
            <a:r>
              <a:rPr lang="en-GB" err="1"/>
              <a:t>scelerisque</a:t>
            </a:r>
            <a:r>
              <a:rPr lang="en-GB"/>
              <a:t> non </a:t>
            </a:r>
            <a:r>
              <a:rPr lang="en-GB" err="1"/>
              <a:t>massa</a:t>
            </a:r>
            <a:r>
              <a:rPr lang="en-GB"/>
              <a:t> </a:t>
            </a:r>
            <a:r>
              <a:rPr lang="en-GB" err="1"/>
              <a:t>quis</a:t>
            </a:r>
            <a:r>
              <a:rPr lang="en-GB"/>
              <a:t>, </a:t>
            </a:r>
            <a:r>
              <a:rPr lang="en-GB" err="1"/>
              <a:t>bibendum</a:t>
            </a:r>
            <a:r>
              <a:rPr lang="en-GB"/>
              <a:t> </a:t>
            </a:r>
            <a:r>
              <a:rPr lang="en-GB" err="1"/>
              <a:t>suscipit</a:t>
            </a:r>
            <a:r>
              <a:rPr lang="en-GB"/>
              <a:t> </a:t>
            </a:r>
            <a:r>
              <a:rPr lang="en-GB" err="1"/>
              <a:t>risus</a:t>
            </a:r>
            <a:r>
              <a:rPr lang="en-GB"/>
              <a:t>.</a:t>
            </a: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EEE730"/>
              </a:buClr>
              <a:buSzPct val="100000"/>
              <a:buFont typeface="Wingdings" pitchFamily="2" charset="2"/>
              <a:buChar char="§"/>
              <a:tabLst/>
              <a:defRPr/>
            </a:pPr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In </a:t>
            </a:r>
            <a:r>
              <a:rPr lang="en-GB" err="1"/>
              <a:t>mauris</a:t>
            </a:r>
            <a:r>
              <a:rPr lang="en-GB"/>
              <a:t> </a:t>
            </a:r>
            <a:r>
              <a:rPr lang="en-GB" err="1"/>
              <a:t>nunc</a:t>
            </a:r>
            <a:r>
              <a:rPr lang="en-GB"/>
              <a:t>, </a:t>
            </a:r>
            <a:r>
              <a:rPr lang="en-GB" err="1"/>
              <a:t>scelerisque</a:t>
            </a:r>
            <a:r>
              <a:rPr lang="en-GB"/>
              <a:t> non </a:t>
            </a:r>
            <a:r>
              <a:rPr lang="en-GB" err="1"/>
              <a:t>massa</a:t>
            </a:r>
            <a:r>
              <a:rPr lang="en-GB"/>
              <a:t> </a:t>
            </a:r>
            <a:r>
              <a:rPr lang="en-GB" err="1"/>
              <a:t>quis</a:t>
            </a:r>
            <a:r>
              <a:rPr lang="en-GB"/>
              <a:t>, </a:t>
            </a:r>
            <a:r>
              <a:rPr lang="en-GB" err="1"/>
              <a:t>bibendum</a:t>
            </a:r>
            <a:r>
              <a:rPr lang="en-GB"/>
              <a:t> </a:t>
            </a:r>
            <a:r>
              <a:rPr lang="en-GB" err="1"/>
              <a:t>suscipit</a:t>
            </a:r>
            <a:r>
              <a:rPr lang="en-GB"/>
              <a:t> </a:t>
            </a:r>
            <a:r>
              <a:rPr lang="en-GB" err="1"/>
              <a:t>risus</a:t>
            </a:r>
            <a:r>
              <a:rPr lang="en-GB"/>
              <a:t>.</a:t>
            </a:r>
          </a:p>
          <a:p>
            <a:pPr lvl="0"/>
            <a:endParaRPr lang="en-GB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90D0378E-E462-5D40-98A3-786D00E12A57}"/>
              </a:ext>
            </a:extLst>
          </p:cNvPr>
          <p:cNvSpPr>
            <a:spLocks noGrp="1"/>
          </p:cNvSpPr>
          <p:nvPr>
            <p:ph type="body" sz="half" idx="10" hasCustomPrompt="1"/>
          </p:nvPr>
        </p:nvSpPr>
        <p:spPr>
          <a:xfrm>
            <a:off x="6504636" y="3675871"/>
            <a:ext cx="4357495" cy="2473719"/>
          </a:xfrm>
        </p:spPr>
        <p:txBody>
          <a:bodyPr>
            <a:normAutofit/>
          </a:bodyPr>
          <a:lstStyle>
            <a:lvl1pPr marL="171450" marR="0" indent="-17145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EEE730"/>
              </a:buClr>
              <a:buSzPct val="100000"/>
              <a:buFont typeface="Wingdings" pitchFamily="2" charset="2"/>
              <a:buChar char="§"/>
              <a:tabLst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In </a:t>
            </a:r>
            <a:r>
              <a:rPr lang="en-GB" err="1"/>
              <a:t>mauris</a:t>
            </a:r>
            <a:r>
              <a:rPr lang="en-GB"/>
              <a:t> </a:t>
            </a:r>
            <a:r>
              <a:rPr lang="en-GB" err="1"/>
              <a:t>nunc</a:t>
            </a:r>
            <a:r>
              <a:rPr lang="en-GB"/>
              <a:t>, </a:t>
            </a:r>
            <a:r>
              <a:rPr lang="en-GB" err="1"/>
              <a:t>scelerisque</a:t>
            </a:r>
            <a:r>
              <a:rPr lang="en-GB"/>
              <a:t> non </a:t>
            </a:r>
            <a:r>
              <a:rPr lang="en-GB" err="1"/>
              <a:t>massa</a:t>
            </a:r>
            <a:r>
              <a:rPr lang="en-GB"/>
              <a:t> </a:t>
            </a:r>
            <a:r>
              <a:rPr lang="en-GB" err="1"/>
              <a:t>quis</a:t>
            </a:r>
            <a:r>
              <a:rPr lang="en-GB"/>
              <a:t>, </a:t>
            </a:r>
            <a:r>
              <a:rPr lang="en-GB" err="1"/>
              <a:t>bibendum</a:t>
            </a:r>
            <a:r>
              <a:rPr lang="en-GB"/>
              <a:t> </a:t>
            </a:r>
            <a:r>
              <a:rPr lang="en-GB" err="1"/>
              <a:t>suscipit</a:t>
            </a:r>
            <a:r>
              <a:rPr lang="en-GB"/>
              <a:t> </a:t>
            </a:r>
            <a:r>
              <a:rPr lang="en-GB" err="1"/>
              <a:t>risus</a:t>
            </a:r>
            <a:r>
              <a:rPr lang="en-GB"/>
              <a:t>.</a:t>
            </a: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EEE730"/>
              </a:buClr>
              <a:buSzPct val="100000"/>
              <a:buFont typeface="Wingdings" pitchFamily="2" charset="2"/>
              <a:buChar char="§"/>
              <a:tabLst/>
              <a:defRPr/>
            </a:pPr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In </a:t>
            </a:r>
            <a:r>
              <a:rPr lang="en-GB" err="1"/>
              <a:t>mauris</a:t>
            </a:r>
            <a:r>
              <a:rPr lang="en-GB"/>
              <a:t> </a:t>
            </a:r>
            <a:r>
              <a:rPr lang="en-GB" err="1"/>
              <a:t>nunc</a:t>
            </a:r>
            <a:r>
              <a:rPr lang="en-GB"/>
              <a:t>, </a:t>
            </a:r>
            <a:r>
              <a:rPr lang="en-GB" err="1"/>
              <a:t>scelerisque</a:t>
            </a:r>
            <a:r>
              <a:rPr lang="en-GB"/>
              <a:t> non </a:t>
            </a:r>
            <a:r>
              <a:rPr lang="en-GB" err="1"/>
              <a:t>massa</a:t>
            </a:r>
            <a:r>
              <a:rPr lang="en-GB"/>
              <a:t> </a:t>
            </a:r>
            <a:r>
              <a:rPr lang="en-GB" err="1"/>
              <a:t>quis</a:t>
            </a:r>
            <a:r>
              <a:rPr lang="en-GB"/>
              <a:t>, </a:t>
            </a:r>
            <a:r>
              <a:rPr lang="en-GB" err="1"/>
              <a:t>bibendum</a:t>
            </a:r>
            <a:r>
              <a:rPr lang="en-GB"/>
              <a:t> </a:t>
            </a:r>
            <a:r>
              <a:rPr lang="en-GB" err="1"/>
              <a:t>suscipit</a:t>
            </a:r>
            <a:r>
              <a:rPr lang="en-GB"/>
              <a:t> </a:t>
            </a:r>
            <a:r>
              <a:rPr lang="en-GB" err="1"/>
              <a:t>risus</a:t>
            </a:r>
            <a:r>
              <a:rPr lang="en-GB"/>
              <a:t>.</a:t>
            </a:r>
          </a:p>
          <a:p>
            <a:pPr lvl="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2256376"/>
      </p:ext>
    </p:extLst>
  </p:cSld>
  <p:clrMapOvr>
    <a:masterClrMapping/>
  </p:clrMapOvr>
  <p:hf hdr="0" ftr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more icon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20E444-E3F9-0148-A523-2F263BB7B9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29872" y="637495"/>
            <a:ext cx="4184189" cy="2791506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3500"/>
            </a:lvl1pPr>
          </a:lstStyle>
          <a:p>
            <a:r>
              <a:rPr lang="en-GB" err="1"/>
              <a:t>Temos</a:t>
            </a:r>
            <a:r>
              <a:rPr lang="en-GB"/>
              <a:t> </a:t>
            </a:r>
            <a:r>
              <a:rPr lang="en-GB" err="1"/>
              <a:t>pavadinimas</a:t>
            </a:r>
            <a:r>
              <a:rPr lang="en-GB"/>
              <a:t> business</a:t>
            </a:r>
            <a:endParaRPr lang="en-LT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60C4B2-6137-D948-9403-5A742964DC6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8494" y="364935"/>
            <a:ext cx="313724" cy="395293"/>
          </a:xfrm>
          <a:prstGeom prst="rect">
            <a:avLst/>
          </a:prstGeom>
        </p:spPr>
      </p:pic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C7124E3A-97A3-8944-B35B-874803A7F9F5}"/>
              </a:ext>
            </a:extLst>
          </p:cNvPr>
          <p:cNvSpPr>
            <a:spLocks noGrp="1"/>
          </p:cNvSpPr>
          <p:nvPr>
            <p:ph type="body" sz="half" idx="10" hasCustomPrompt="1"/>
          </p:nvPr>
        </p:nvSpPr>
        <p:spPr>
          <a:xfrm>
            <a:off x="1329872" y="3687052"/>
            <a:ext cx="4053786" cy="2533453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In </a:t>
            </a:r>
            <a:r>
              <a:rPr lang="en-GB" err="1"/>
              <a:t>mauris</a:t>
            </a:r>
            <a:r>
              <a:rPr lang="en-GB"/>
              <a:t> </a:t>
            </a:r>
            <a:r>
              <a:rPr lang="en-GB" err="1"/>
              <a:t>nunc</a:t>
            </a:r>
            <a:r>
              <a:rPr lang="en-GB"/>
              <a:t>, </a:t>
            </a:r>
            <a:r>
              <a:rPr lang="en-GB" err="1"/>
              <a:t>scelerisque</a:t>
            </a:r>
            <a:r>
              <a:rPr lang="en-GB"/>
              <a:t> non </a:t>
            </a:r>
            <a:r>
              <a:rPr lang="en-GB" err="1"/>
              <a:t>massa</a:t>
            </a:r>
            <a:r>
              <a:rPr lang="en-GB"/>
              <a:t> </a:t>
            </a:r>
            <a:r>
              <a:rPr lang="en-GB" err="1"/>
              <a:t>quis</a:t>
            </a:r>
            <a:r>
              <a:rPr lang="en-GB"/>
              <a:t>, </a:t>
            </a:r>
            <a:r>
              <a:rPr lang="en-GB" err="1"/>
              <a:t>bibendum</a:t>
            </a:r>
            <a:r>
              <a:rPr lang="en-GB"/>
              <a:t> </a:t>
            </a:r>
            <a:r>
              <a:rPr lang="en-GB" err="1"/>
              <a:t>suscipit</a:t>
            </a:r>
            <a:r>
              <a:rPr lang="en-GB"/>
              <a:t> </a:t>
            </a:r>
            <a:r>
              <a:rPr lang="en-GB" err="1"/>
              <a:t>risus</a:t>
            </a:r>
            <a:r>
              <a:rPr lang="en-GB"/>
              <a:t>.</a:t>
            </a:r>
          </a:p>
          <a:p>
            <a:pPr lvl="0"/>
            <a:r>
              <a:rPr lang="en-GB" err="1"/>
              <a:t>Pellentesque</a:t>
            </a:r>
            <a:r>
              <a:rPr lang="en-GB"/>
              <a:t> habitant </a:t>
            </a:r>
            <a:r>
              <a:rPr lang="en-GB" err="1"/>
              <a:t>morbi</a:t>
            </a:r>
            <a:r>
              <a:rPr lang="en-GB"/>
              <a:t> </a:t>
            </a:r>
            <a:r>
              <a:rPr lang="en-GB" err="1"/>
              <a:t>tristique</a:t>
            </a:r>
            <a:r>
              <a:rPr lang="en-GB"/>
              <a:t> </a:t>
            </a:r>
            <a:r>
              <a:rPr lang="en-GB" err="1"/>
              <a:t>senectus</a:t>
            </a:r>
            <a:r>
              <a:rPr lang="en-GB"/>
              <a:t> et </a:t>
            </a:r>
            <a:r>
              <a:rPr lang="en-GB" err="1"/>
              <a:t>netus</a:t>
            </a:r>
            <a:r>
              <a:rPr lang="en-GB"/>
              <a:t> et </a:t>
            </a:r>
            <a:r>
              <a:rPr lang="en-GB" err="1"/>
              <a:t>malesuada</a:t>
            </a:r>
            <a:r>
              <a:rPr lang="en-GB"/>
              <a:t> fames ac </a:t>
            </a:r>
            <a:r>
              <a:rPr lang="en-GB" err="1"/>
              <a:t>turpis</a:t>
            </a:r>
            <a:r>
              <a:rPr lang="en-GB"/>
              <a:t> </a:t>
            </a:r>
            <a:r>
              <a:rPr lang="en-GB" err="1"/>
              <a:t>egestas</a:t>
            </a:r>
            <a:r>
              <a:rPr lang="en-GB"/>
              <a:t> </a:t>
            </a:r>
            <a:r>
              <a:rPr lang="en-GB" err="1"/>
              <a:t>pretium</a:t>
            </a:r>
            <a:r>
              <a:rPr lang="en-GB"/>
              <a:t> </a:t>
            </a:r>
            <a:r>
              <a:rPr lang="en-GB" err="1"/>
              <a:t>blandit</a:t>
            </a:r>
            <a:r>
              <a:rPr lang="en-GB"/>
              <a:t>.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EA07DEDC-0B2B-2D41-89F9-07D962351078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7724483" y="2630328"/>
            <a:ext cx="3795191" cy="528050"/>
          </a:xfrm>
        </p:spPr>
        <p:txBody>
          <a:bodyPr>
            <a:normAutofit/>
          </a:bodyPr>
          <a:lstStyle>
            <a:lvl1pPr marL="0" indent="0" algn="l">
              <a:lnSpc>
                <a:spcPts val="1140"/>
              </a:lnSpc>
              <a:buNone/>
              <a:defRPr sz="15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</a:t>
            </a: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B6A95EFD-E010-F34A-B233-308064CA9D7E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7724483" y="3647470"/>
            <a:ext cx="3795191" cy="528050"/>
          </a:xfrm>
        </p:spPr>
        <p:txBody>
          <a:bodyPr>
            <a:normAutofit/>
          </a:bodyPr>
          <a:lstStyle>
            <a:lvl1pPr marL="0" indent="0" algn="l">
              <a:lnSpc>
                <a:spcPts val="1140"/>
              </a:lnSpc>
              <a:buNone/>
              <a:defRPr sz="15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A68C9AC0-0832-7C48-A502-43BBA46A1269}"/>
              </a:ext>
            </a:extLst>
          </p:cNvPr>
          <p:cNvSpPr>
            <a:spLocks noGrp="1"/>
          </p:cNvSpPr>
          <p:nvPr>
            <p:ph type="body" sz="half" idx="13" hasCustomPrompt="1"/>
          </p:nvPr>
        </p:nvSpPr>
        <p:spPr>
          <a:xfrm>
            <a:off x="7724483" y="4664612"/>
            <a:ext cx="3795191" cy="528050"/>
          </a:xfrm>
        </p:spPr>
        <p:txBody>
          <a:bodyPr>
            <a:normAutofit/>
          </a:bodyPr>
          <a:lstStyle>
            <a:lvl1pPr marL="0" indent="0" algn="l">
              <a:lnSpc>
                <a:spcPts val="1140"/>
              </a:lnSpc>
              <a:buNone/>
              <a:defRPr sz="15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</a:t>
            </a:r>
          </a:p>
        </p:txBody>
      </p:sp>
    </p:spTree>
    <p:extLst>
      <p:ext uri="{BB962C8B-B14F-4D97-AF65-F5344CB8AC3E}">
        <p14:creationId xmlns:p14="http://schemas.microsoft.com/office/powerpoint/2010/main" val="1022430469"/>
      </p:ext>
    </p:extLst>
  </p:cSld>
  <p:clrMapOvr>
    <a:masterClrMapping/>
  </p:clrMapOvr>
  <p:hf hdr="0" ftr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photo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20E444-E3F9-0148-A523-2F263BB7B9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29872" y="637495"/>
            <a:ext cx="4184189" cy="2791506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3500"/>
            </a:lvl1pPr>
          </a:lstStyle>
          <a:p>
            <a:r>
              <a:rPr lang="en-GB" err="1"/>
              <a:t>Temos</a:t>
            </a:r>
            <a:r>
              <a:rPr lang="en-GB"/>
              <a:t> </a:t>
            </a:r>
            <a:r>
              <a:rPr lang="en-GB" err="1"/>
              <a:t>pavadinimas</a:t>
            </a:r>
            <a:r>
              <a:rPr lang="en-GB"/>
              <a:t> business</a:t>
            </a:r>
            <a:endParaRPr lang="en-LT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60C4B2-6137-D948-9403-5A742964DC6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8494" y="364935"/>
            <a:ext cx="313724" cy="395293"/>
          </a:xfrm>
          <a:prstGeom prst="rect">
            <a:avLst/>
          </a:prstGeom>
        </p:spPr>
      </p:pic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24546678-FCA5-9747-96D4-ED40E0DAA667}"/>
              </a:ext>
            </a:extLst>
          </p:cNvPr>
          <p:cNvSpPr>
            <a:spLocks noGrp="1"/>
          </p:cNvSpPr>
          <p:nvPr>
            <p:ph type="body" sz="half" idx="10" hasCustomPrompt="1"/>
          </p:nvPr>
        </p:nvSpPr>
        <p:spPr>
          <a:xfrm>
            <a:off x="1329872" y="3687052"/>
            <a:ext cx="3539093" cy="2533453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In </a:t>
            </a:r>
            <a:r>
              <a:rPr lang="en-GB" err="1"/>
              <a:t>mauris</a:t>
            </a:r>
            <a:r>
              <a:rPr lang="en-GB"/>
              <a:t> </a:t>
            </a:r>
            <a:r>
              <a:rPr lang="en-GB" err="1"/>
              <a:t>nunc</a:t>
            </a:r>
            <a:r>
              <a:rPr lang="en-GB"/>
              <a:t>, </a:t>
            </a:r>
            <a:r>
              <a:rPr lang="en-GB" err="1"/>
              <a:t>scelerisque</a:t>
            </a:r>
            <a:r>
              <a:rPr lang="en-GB"/>
              <a:t> non </a:t>
            </a:r>
            <a:r>
              <a:rPr lang="en-GB" err="1"/>
              <a:t>massa</a:t>
            </a:r>
            <a:r>
              <a:rPr lang="en-GB"/>
              <a:t> </a:t>
            </a:r>
            <a:r>
              <a:rPr lang="en-GB" err="1"/>
              <a:t>quis</a:t>
            </a:r>
            <a:r>
              <a:rPr lang="en-GB"/>
              <a:t>, </a:t>
            </a:r>
            <a:r>
              <a:rPr lang="en-GB" err="1"/>
              <a:t>bibendum</a:t>
            </a:r>
            <a:r>
              <a:rPr lang="en-GB"/>
              <a:t> </a:t>
            </a:r>
            <a:r>
              <a:rPr lang="en-GB" err="1"/>
              <a:t>suscipit</a:t>
            </a:r>
            <a:r>
              <a:rPr lang="en-GB"/>
              <a:t> </a:t>
            </a:r>
            <a:r>
              <a:rPr lang="en-GB" err="1"/>
              <a:t>risus</a:t>
            </a:r>
            <a:r>
              <a:rPr lang="en-GB"/>
              <a:t>. </a:t>
            </a:r>
            <a:r>
              <a:rPr lang="en-GB" err="1"/>
              <a:t>Pellentesque</a:t>
            </a:r>
            <a:r>
              <a:rPr lang="en-GB"/>
              <a:t> habitant </a:t>
            </a:r>
            <a:r>
              <a:rPr lang="en-GB" err="1"/>
              <a:t>morbi</a:t>
            </a:r>
            <a:r>
              <a:rPr lang="en-GB"/>
              <a:t> </a:t>
            </a:r>
            <a:r>
              <a:rPr lang="en-GB" err="1"/>
              <a:t>tristique</a:t>
            </a:r>
            <a:r>
              <a:rPr lang="en-GB"/>
              <a:t> </a:t>
            </a:r>
            <a:r>
              <a:rPr lang="en-GB" err="1"/>
              <a:t>senectus</a:t>
            </a:r>
            <a:r>
              <a:rPr lang="en-GB"/>
              <a:t> et </a:t>
            </a:r>
            <a:r>
              <a:rPr lang="en-GB" err="1"/>
              <a:t>netus</a:t>
            </a:r>
            <a:r>
              <a:rPr lang="en-GB"/>
              <a:t> et </a:t>
            </a:r>
            <a:r>
              <a:rPr lang="en-GB" err="1"/>
              <a:t>malesuada</a:t>
            </a:r>
            <a:r>
              <a:rPr lang="en-GB"/>
              <a:t> fames ac </a:t>
            </a:r>
            <a:r>
              <a:rPr lang="en-GB" err="1"/>
              <a:t>turpis</a:t>
            </a:r>
            <a:r>
              <a:rPr lang="en-GB"/>
              <a:t> </a:t>
            </a:r>
            <a:r>
              <a:rPr lang="en-GB" err="1"/>
              <a:t>egestas</a:t>
            </a:r>
            <a:r>
              <a:rPr lang="en-GB"/>
              <a:t> </a:t>
            </a:r>
            <a:r>
              <a:rPr lang="en-GB" err="1"/>
              <a:t>pretium</a:t>
            </a:r>
            <a:r>
              <a:rPr lang="en-GB"/>
              <a:t> </a:t>
            </a:r>
            <a:r>
              <a:rPr lang="en-GB" err="1"/>
              <a:t>blandit</a:t>
            </a:r>
            <a:r>
              <a:rPr lang="en-GB"/>
              <a:t>.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1D900395-3D89-8D47-9C09-3633E196C0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96000" y="0"/>
            <a:ext cx="6096000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lt-LT"/>
              <a:t>Spustelėkite piktogramą norėdami įtraukti paveikslėlį</a:t>
            </a:r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1102475713"/>
      </p:ext>
    </p:extLst>
  </p:cSld>
  <p:clrMapOvr>
    <a:masterClrMapping/>
  </p:clrMapOvr>
  <p:hf hdr="0" ftr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content theme">
    <p:bg>
      <p:bgPr>
        <a:solidFill>
          <a:srgbClr val="30275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A01CA-B547-A442-ACFC-3D6CF3FAB36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329872" y="1486754"/>
            <a:ext cx="5587652" cy="1341926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GB" err="1"/>
              <a:t>Pavadinimas</a:t>
            </a:r>
            <a:br>
              <a:rPr lang="en-GB"/>
            </a:br>
            <a:r>
              <a:rPr lang="en-GB"/>
              <a:t>per dvi </a:t>
            </a:r>
            <a:r>
              <a:rPr lang="en-GB" err="1"/>
              <a:t>eilutes</a:t>
            </a:r>
            <a:endParaRPr lang="en-LT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B25FC2F-8608-E94C-ADBD-A880E7B7DAD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97694" y="1005855"/>
            <a:ext cx="3904034" cy="488004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EAFD233-017A-9C42-80C3-B9D7DF2673D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08494" y="358014"/>
            <a:ext cx="313725" cy="395293"/>
          </a:xfrm>
          <a:prstGeom prst="rect">
            <a:avLst/>
          </a:prstGeom>
        </p:spPr>
      </p:pic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E7ADD6BD-4A4D-854D-85EE-FEAF60690FEB}"/>
              </a:ext>
            </a:extLst>
          </p:cNvPr>
          <p:cNvSpPr>
            <a:spLocks noGrp="1"/>
          </p:cNvSpPr>
          <p:nvPr>
            <p:ph type="body" sz="half" idx="10" hasCustomPrompt="1"/>
          </p:nvPr>
        </p:nvSpPr>
        <p:spPr>
          <a:xfrm>
            <a:off x="1329872" y="3429000"/>
            <a:ext cx="4053786" cy="2533453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In </a:t>
            </a:r>
            <a:r>
              <a:rPr lang="en-GB" err="1"/>
              <a:t>mauris</a:t>
            </a:r>
            <a:r>
              <a:rPr lang="en-GB"/>
              <a:t> </a:t>
            </a:r>
            <a:r>
              <a:rPr lang="en-GB" err="1"/>
              <a:t>nunc</a:t>
            </a:r>
            <a:r>
              <a:rPr lang="en-GB"/>
              <a:t>, </a:t>
            </a:r>
            <a:r>
              <a:rPr lang="en-GB" err="1"/>
              <a:t>scelerisque</a:t>
            </a:r>
            <a:r>
              <a:rPr lang="en-GB"/>
              <a:t> non </a:t>
            </a:r>
            <a:r>
              <a:rPr lang="en-GB" err="1"/>
              <a:t>massa</a:t>
            </a:r>
            <a:r>
              <a:rPr lang="en-GB"/>
              <a:t> </a:t>
            </a:r>
            <a:r>
              <a:rPr lang="en-GB" err="1"/>
              <a:t>quis</a:t>
            </a:r>
            <a:r>
              <a:rPr lang="en-GB"/>
              <a:t>, </a:t>
            </a:r>
            <a:r>
              <a:rPr lang="en-GB" err="1"/>
              <a:t>bibendum</a:t>
            </a:r>
            <a:r>
              <a:rPr lang="en-GB"/>
              <a:t> </a:t>
            </a:r>
            <a:r>
              <a:rPr lang="en-GB" err="1"/>
              <a:t>suscipit</a:t>
            </a:r>
            <a:r>
              <a:rPr lang="en-GB"/>
              <a:t> </a:t>
            </a:r>
            <a:r>
              <a:rPr lang="en-GB" err="1"/>
              <a:t>risus</a:t>
            </a:r>
            <a:r>
              <a:rPr lang="en-GB"/>
              <a:t>.</a:t>
            </a:r>
          </a:p>
          <a:p>
            <a:pPr lvl="0"/>
            <a:r>
              <a:rPr lang="en-GB" err="1"/>
              <a:t>Pellentesque</a:t>
            </a:r>
            <a:r>
              <a:rPr lang="en-GB"/>
              <a:t> habitant </a:t>
            </a:r>
            <a:r>
              <a:rPr lang="en-GB" err="1"/>
              <a:t>morbi</a:t>
            </a:r>
            <a:r>
              <a:rPr lang="en-GB"/>
              <a:t> </a:t>
            </a:r>
            <a:r>
              <a:rPr lang="en-GB" err="1"/>
              <a:t>tristique</a:t>
            </a:r>
            <a:r>
              <a:rPr lang="en-GB"/>
              <a:t> </a:t>
            </a:r>
            <a:r>
              <a:rPr lang="en-GB" err="1"/>
              <a:t>senectus</a:t>
            </a:r>
            <a:r>
              <a:rPr lang="en-GB"/>
              <a:t> et </a:t>
            </a:r>
            <a:r>
              <a:rPr lang="en-GB" err="1"/>
              <a:t>netus</a:t>
            </a:r>
            <a:r>
              <a:rPr lang="en-GB"/>
              <a:t> et </a:t>
            </a:r>
            <a:r>
              <a:rPr lang="en-GB" err="1"/>
              <a:t>malesuada</a:t>
            </a:r>
            <a:r>
              <a:rPr lang="en-GB"/>
              <a:t> fames ac </a:t>
            </a:r>
            <a:r>
              <a:rPr lang="en-GB" err="1"/>
              <a:t>turpis</a:t>
            </a:r>
            <a:r>
              <a:rPr lang="en-GB"/>
              <a:t> </a:t>
            </a:r>
            <a:r>
              <a:rPr lang="en-GB" err="1"/>
              <a:t>egestas</a:t>
            </a:r>
            <a:r>
              <a:rPr lang="en-GB"/>
              <a:t> </a:t>
            </a:r>
            <a:r>
              <a:rPr lang="en-GB" err="1"/>
              <a:t>pretium</a:t>
            </a:r>
            <a:r>
              <a:rPr lang="en-GB"/>
              <a:t> </a:t>
            </a:r>
            <a:r>
              <a:rPr lang="en-GB" err="1"/>
              <a:t>blandit</a:t>
            </a:r>
            <a:r>
              <a:rPr lang="en-GB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38901822"/>
      </p:ext>
    </p:extLst>
  </p:cSld>
  <p:clrMapOvr>
    <a:masterClrMapping/>
  </p:clrMapOvr>
  <p:hf hdr="0" ftr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1 ic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20E444-E3F9-0148-A523-2F263BB7B9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29872" y="637495"/>
            <a:ext cx="4184189" cy="2791506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3500"/>
            </a:lvl1pPr>
          </a:lstStyle>
          <a:p>
            <a:r>
              <a:rPr lang="en-GB" err="1"/>
              <a:t>Temos</a:t>
            </a:r>
            <a:r>
              <a:rPr lang="en-GB"/>
              <a:t> </a:t>
            </a:r>
            <a:r>
              <a:rPr lang="en-GB" err="1"/>
              <a:t>pavadinimas</a:t>
            </a:r>
            <a:r>
              <a:rPr lang="en-GB"/>
              <a:t> business</a:t>
            </a:r>
            <a:endParaRPr lang="en-LT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60C4B2-6137-D948-9403-5A742964DC6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8494" y="364935"/>
            <a:ext cx="313724" cy="39529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8CF0C59-B147-EF4C-880A-4931CF58A0DB}"/>
              </a:ext>
            </a:extLst>
          </p:cNvPr>
          <p:cNvSpPr/>
          <p:nvPr userDrawn="1"/>
        </p:nvSpPr>
        <p:spPr>
          <a:xfrm>
            <a:off x="6677941" y="0"/>
            <a:ext cx="5514060" cy="6858000"/>
          </a:xfrm>
          <a:prstGeom prst="rect">
            <a:avLst/>
          </a:prstGeom>
          <a:solidFill>
            <a:srgbClr val="3027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T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C7124E3A-97A3-8944-B35B-874803A7F9F5}"/>
              </a:ext>
            </a:extLst>
          </p:cNvPr>
          <p:cNvSpPr>
            <a:spLocks noGrp="1"/>
          </p:cNvSpPr>
          <p:nvPr>
            <p:ph type="body" sz="half" idx="10" hasCustomPrompt="1"/>
          </p:nvPr>
        </p:nvSpPr>
        <p:spPr>
          <a:xfrm>
            <a:off x="1329872" y="3381183"/>
            <a:ext cx="3539093" cy="2533453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In </a:t>
            </a:r>
            <a:r>
              <a:rPr lang="en-GB" err="1"/>
              <a:t>mauris</a:t>
            </a:r>
            <a:r>
              <a:rPr lang="en-GB"/>
              <a:t> </a:t>
            </a:r>
            <a:r>
              <a:rPr lang="en-GB" err="1"/>
              <a:t>nunc</a:t>
            </a:r>
            <a:r>
              <a:rPr lang="en-GB"/>
              <a:t>, </a:t>
            </a:r>
            <a:r>
              <a:rPr lang="en-GB" err="1"/>
              <a:t>scelerisque</a:t>
            </a:r>
            <a:r>
              <a:rPr lang="en-GB"/>
              <a:t> non </a:t>
            </a:r>
            <a:r>
              <a:rPr lang="en-GB" err="1"/>
              <a:t>massa</a:t>
            </a:r>
            <a:r>
              <a:rPr lang="en-GB"/>
              <a:t> </a:t>
            </a:r>
            <a:r>
              <a:rPr lang="en-GB" err="1"/>
              <a:t>quis</a:t>
            </a:r>
            <a:r>
              <a:rPr lang="en-GB"/>
              <a:t>, </a:t>
            </a:r>
            <a:r>
              <a:rPr lang="en-GB" err="1"/>
              <a:t>bibendum</a:t>
            </a:r>
            <a:r>
              <a:rPr lang="en-GB"/>
              <a:t> </a:t>
            </a:r>
            <a:r>
              <a:rPr lang="en-GB" err="1"/>
              <a:t>suscipit</a:t>
            </a:r>
            <a:r>
              <a:rPr lang="en-GB"/>
              <a:t> </a:t>
            </a:r>
            <a:r>
              <a:rPr lang="en-GB" err="1"/>
              <a:t>risus</a:t>
            </a:r>
            <a:r>
              <a:rPr lang="en-GB"/>
              <a:t>. </a:t>
            </a:r>
            <a:r>
              <a:rPr lang="en-GB" err="1"/>
              <a:t>Pellentesque</a:t>
            </a:r>
            <a:r>
              <a:rPr lang="en-GB"/>
              <a:t> habitant </a:t>
            </a:r>
            <a:r>
              <a:rPr lang="en-GB" err="1"/>
              <a:t>morbi</a:t>
            </a:r>
            <a:r>
              <a:rPr lang="en-GB"/>
              <a:t> </a:t>
            </a:r>
            <a:r>
              <a:rPr lang="en-GB" err="1"/>
              <a:t>tristique</a:t>
            </a:r>
            <a:r>
              <a:rPr lang="en-GB"/>
              <a:t> </a:t>
            </a:r>
            <a:r>
              <a:rPr lang="en-GB" err="1"/>
              <a:t>senectus</a:t>
            </a:r>
            <a:r>
              <a:rPr lang="en-GB"/>
              <a:t> et </a:t>
            </a:r>
            <a:r>
              <a:rPr lang="en-GB" err="1"/>
              <a:t>netus</a:t>
            </a:r>
            <a:r>
              <a:rPr lang="en-GB"/>
              <a:t> et </a:t>
            </a:r>
            <a:r>
              <a:rPr lang="en-GB" err="1"/>
              <a:t>malesuada</a:t>
            </a:r>
            <a:r>
              <a:rPr lang="en-GB"/>
              <a:t> fames ac </a:t>
            </a:r>
            <a:r>
              <a:rPr lang="en-GB" err="1"/>
              <a:t>turpis</a:t>
            </a:r>
            <a:r>
              <a:rPr lang="en-GB"/>
              <a:t> </a:t>
            </a:r>
            <a:r>
              <a:rPr lang="en-GB" err="1"/>
              <a:t>egestas</a:t>
            </a:r>
            <a:r>
              <a:rPr lang="en-GB"/>
              <a:t> </a:t>
            </a:r>
            <a:r>
              <a:rPr lang="en-GB" err="1"/>
              <a:t>pretium</a:t>
            </a:r>
            <a:r>
              <a:rPr lang="en-GB"/>
              <a:t> </a:t>
            </a:r>
            <a:r>
              <a:rPr lang="en-GB" err="1"/>
              <a:t>blandit</a:t>
            </a:r>
            <a:r>
              <a:rPr lang="en-GB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34336242"/>
      </p:ext>
    </p:extLst>
  </p:cSld>
  <p:clrMapOvr>
    <a:masterClrMapping/>
  </p:clrMapOvr>
  <p:hf hdr="0" ftr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more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20E444-E3F9-0148-A523-2F263BB7B9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29872" y="637495"/>
            <a:ext cx="4184189" cy="2791506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3500"/>
            </a:lvl1pPr>
          </a:lstStyle>
          <a:p>
            <a:r>
              <a:rPr lang="en-GB" err="1"/>
              <a:t>Temos</a:t>
            </a:r>
            <a:r>
              <a:rPr lang="en-GB"/>
              <a:t> </a:t>
            </a:r>
            <a:r>
              <a:rPr lang="en-GB" err="1"/>
              <a:t>pavadinimas</a:t>
            </a:r>
            <a:r>
              <a:rPr lang="en-GB"/>
              <a:t> business</a:t>
            </a:r>
            <a:endParaRPr lang="en-LT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60C4B2-6137-D948-9403-5A742964DC6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8494" y="364935"/>
            <a:ext cx="313724" cy="395293"/>
          </a:xfrm>
          <a:prstGeom prst="rect">
            <a:avLst/>
          </a:prstGeom>
        </p:spPr>
      </p:pic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C7124E3A-97A3-8944-B35B-874803A7F9F5}"/>
              </a:ext>
            </a:extLst>
          </p:cNvPr>
          <p:cNvSpPr>
            <a:spLocks noGrp="1"/>
          </p:cNvSpPr>
          <p:nvPr>
            <p:ph type="body" sz="half" idx="10" hasCustomPrompt="1"/>
          </p:nvPr>
        </p:nvSpPr>
        <p:spPr>
          <a:xfrm>
            <a:off x="1329872" y="3687052"/>
            <a:ext cx="4053786" cy="2533453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In </a:t>
            </a:r>
            <a:r>
              <a:rPr lang="en-GB" err="1"/>
              <a:t>mauris</a:t>
            </a:r>
            <a:r>
              <a:rPr lang="en-GB"/>
              <a:t> </a:t>
            </a:r>
            <a:r>
              <a:rPr lang="en-GB" err="1"/>
              <a:t>nunc</a:t>
            </a:r>
            <a:r>
              <a:rPr lang="en-GB"/>
              <a:t>, </a:t>
            </a:r>
            <a:r>
              <a:rPr lang="en-GB" err="1"/>
              <a:t>scelerisque</a:t>
            </a:r>
            <a:r>
              <a:rPr lang="en-GB"/>
              <a:t> non </a:t>
            </a:r>
            <a:r>
              <a:rPr lang="en-GB" err="1"/>
              <a:t>massa</a:t>
            </a:r>
            <a:r>
              <a:rPr lang="en-GB"/>
              <a:t> </a:t>
            </a:r>
            <a:r>
              <a:rPr lang="en-GB" err="1"/>
              <a:t>quis</a:t>
            </a:r>
            <a:r>
              <a:rPr lang="en-GB"/>
              <a:t>, </a:t>
            </a:r>
            <a:r>
              <a:rPr lang="en-GB" err="1"/>
              <a:t>bibendum</a:t>
            </a:r>
            <a:r>
              <a:rPr lang="en-GB"/>
              <a:t> </a:t>
            </a:r>
            <a:r>
              <a:rPr lang="en-GB" err="1"/>
              <a:t>suscipit</a:t>
            </a:r>
            <a:r>
              <a:rPr lang="en-GB"/>
              <a:t> </a:t>
            </a:r>
            <a:r>
              <a:rPr lang="en-GB" err="1"/>
              <a:t>risus</a:t>
            </a:r>
            <a:r>
              <a:rPr lang="en-GB"/>
              <a:t>.</a:t>
            </a:r>
          </a:p>
          <a:p>
            <a:pPr lvl="0"/>
            <a:r>
              <a:rPr lang="en-GB" err="1"/>
              <a:t>Pellentesque</a:t>
            </a:r>
            <a:r>
              <a:rPr lang="en-GB"/>
              <a:t> habitant </a:t>
            </a:r>
            <a:r>
              <a:rPr lang="en-GB" err="1"/>
              <a:t>morbi</a:t>
            </a:r>
            <a:r>
              <a:rPr lang="en-GB"/>
              <a:t> </a:t>
            </a:r>
            <a:r>
              <a:rPr lang="en-GB" err="1"/>
              <a:t>tristique</a:t>
            </a:r>
            <a:r>
              <a:rPr lang="en-GB"/>
              <a:t> </a:t>
            </a:r>
            <a:r>
              <a:rPr lang="en-GB" err="1"/>
              <a:t>senectus</a:t>
            </a:r>
            <a:r>
              <a:rPr lang="en-GB"/>
              <a:t> et </a:t>
            </a:r>
            <a:r>
              <a:rPr lang="en-GB" err="1"/>
              <a:t>netus</a:t>
            </a:r>
            <a:r>
              <a:rPr lang="en-GB"/>
              <a:t> et </a:t>
            </a:r>
            <a:r>
              <a:rPr lang="en-GB" err="1"/>
              <a:t>malesuada</a:t>
            </a:r>
            <a:r>
              <a:rPr lang="en-GB"/>
              <a:t> fames ac </a:t>
            </a:r>
            <a:r>
              <a:rPr lang="en-GB" err="1"/>
              <a:t>turpis</a:t>
            </a:r>
            <a:r>
              <a:rPr lang="en-GB"/>
              <a:t> </a:t>
            </a:r>
            <a:r>
              <a:rPr lang="en-GB" err="1"/>
              <a:t>egestas</a:t>
            </a:r>
            <a:r>
              <a:rPr lang="en-GB"/>
              <a:t> </a:t>
            </a:r>
            <a:r>
              <a:rPr lang="en-GB" err="1"/>
              <a:t>pretium</a:t>
            </a:r>
            <a:r>
              <a:rPr lang="en-GB"/>
              <a:t> </a:t>
            </a:r>
            <a:r>
              <a:rPr lang="en-GB" err="1"/>
              <a:t>blandit</a:t>
            </a:r>
            <a:r>
              <a:rPr lang="en-GB"/>
              <a:t>.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EA07DEDC-0B2B-2D41-89F9-07D962351078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6121715" y="3534452"/>
            <a:ext cx="1892836" cy="723567"/>
          </a:xfrm>
        </p:spPr>
        <p:txBody>
          <a:bodyPr>
            <a:normAutofit/>
          </a:bodyPr>
          <a:lstStyle>
            <a:lvl1pPr marL="0" indent="0" algn="ctr">
              <a:lnSpc>
                <a:spcPts val="114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endParaRPr lang="en-GB"/>
          </a:p>
          <a:p>
            <a:pPr lvl="0"/>
            <a:r>
              <a:rPr lang="en-GB"/>
              <a:t>ipsum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8B797235-AC31-C74E-82C0-94A1FC49E987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7913614" y="3534452"/>
            <a:ext cx="1892836" cy="723567"/>
          </a:xfrm>
        </p:spPr>
        <p:txBody>
          <a:bodyPr>
            <a:normAutofit/>
          </a:bodyPr>
          <a:lstStyle>
            <a:lvl1pPr marL="0" indent="0" algn="ctr">
              <a:lnSpc>
                <a:spcPts val="114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endParaRPr lang="en-GB"/>
          </a:p>
          <a:p>
            <a:pPr lvl="0"/>
            <a:r>
              <a:rPr lang="en-GB"/>
              <a:t>ipsum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25B6226E-73DE-C642-A2D7-37FBA265AC47}"/>
              </a:ext>
            </a:extLst>
          </p:cNvPr>
          <p:cNvSpPr>
            <a:spLocks noGrp="1"/>
          </p:cNvSpPr>
          <p:nvPr>
            <p:ph type="body" sz="half" idx="13" hasCustomPrompt="1"/>
          </p:nvPr>
        </p:nvSpPr>
        <p:spPr>
          <a:xfrm>
            <a:off x="9705513" y="3534452"/>
            <a:ext cx="1892836" cy="723567"/>
          </a:xfrm>
        </p:spPr>
        <p:txBody>
          <a:bodyPr>
            <a:normAutofit/>
          </a:bodyPr>
          <a:lstStyle>
            <a:lvl1pPr marL="0" indent="0" algn="ctr">
              <a:lnSpc>
                <a:spcPts val="114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endParaRPr lang="en-GB"/>
          </a:p>
          <a:p>
            <a:pPr lvl="0"/>
            <a:r>
              <a:rPr lang="en-GB"/>
              <a:t>ipsum</a:t>
            </a:r>
          </a:p>
        </p:txBody>
      </p:sp>
    </p:spTree>
    <p:extLst>
      <p:ext uri="{BB962C8B-B14F-4D97-AF65-F5344CB8AC3E}">
        <p14:creationId xmlns:p14="http://schemas.microsoft.com/office/powerpoint/2010/main" val="4061202055"/>
      </p:ext>
    </p:extLst>
  </p:cSld>
  <p:clrMapOvr>
    <a:masterClrMapping/>
  </p:clrMapOvr>
  <p:hf hdr="0" ft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342652F-B3AE-A24B-9F5D-7B8BCF26E333}"/>
              </a:ext>
            </a:extLst>
          </p:cNvPr>
          <p:cNvSpPr/>
          <p:nvPr userDrawn="1"/>
        </p:nvSpPr>
        <p:spPr>
          <a:xfrm>
            <a:off x="-9526" y="0"/>
            <a:ext cx="6644629" cy="6858000"/>
          </a:xfrm>
          <a:prstGeom prst="rect">
            <a:avLst/>
          </a:prstGeom>
          <a:solidFill>
            <a:srgbClr val="EEE7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T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20E444-E3F9-0148-A523-2F263BB7B9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29872" y="637495"/>
            <a:ext cx="4184189" cy="2791506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3500"/>
            </a:lvl1pPr>
          </a:lstStyle>
          <a:p>
            <a:r>
              <a:rPr lang="en-GB" dirty="0" err="1"/>
              <a:t>Temos</a:t>
            </a:r>
            <a:r>
              <a:rPr lang="en-GB" dirty="0"/>
              <a:t> </a:t>
            </a:r>
            <a:r>
              <a:rPr lang="en-GB" dirty="0" err="1"/>
              <a:t>pavadinimas</a:t>
            </a:r>
            <a:r>
              <a:rPr lang="en-GB" dirty="0"/>
              <a:t> business</a:t>
            </a:r>
            <a:endParaRPr lang="en-LT" dirty="0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2D40919E-3F15-FF47-8DCD-E28A05076BE5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329872" y="3701030"/>
            <a:ext cx="3411538" cy="794430"/>
          </a:xfrm>
        </p:spPr>
        <p:txBody>
          <a:bodyPr>
            <a:normAutofit/>
          </a:bodyPr>
          <a:lstStyle>
            <a:lvl1pPr marL="0" indent="0">
              <a:lnSpc>
                <a:spcPct val="80000"/>
              </a:lnSpc>
              <a:buFontTx/>
              <a:buNone/>
              <a:defRPr sz="13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dirty="0"/>
              <a:t>The </a:t>
            </a:r>
            <a:r>
              <a:rPr lang="en-GB" dirty="0" err="1"/>
              <a:t>Amenties</a:t>
            </a:r>
            <a:endParaRPr lang="en-GB" dirty="0"/>
          </a:p>
          <a:p>
            <a:pPr lvl="0"/>
            <a:r>
              <a:rPr lang="en-GB" dirty="0"/>
              <a:t>Will you get</a:t>
            </a:r>
            <a:endParaRPr lang="en-LT" dirty="0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713E68CC-CE91-4545-BC77-FB470A909C0F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7376845" y="3160337"/>
            <a:ext cx="4124203" cy="2533453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ipsum,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eleifend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In </a:t>
            </a: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nunc</a:t>
            </a:r>
            <a:r>
              <a:rPr lang="en-GB" dirty="0"/>
              <a:t>, </a:t>
            </a:r>
            <a:r>
              <a:rPr lang="en-GB" dirty="0" err="1"/>
              <a:t>scelerisque</a:t>
            </a:r>
            <a:r>
              <a:rPr lang="en-GB" dirty="0"/>
              <a:t> non </a:t>
            </a:r>
            <a:r>
              <a:rPr lang="en-GB" dirty="0" err="1"/>
              <a:t>massa</a:t>
            </a:r>
            <a:r>
              <a:rPr lang="en-GB" dirty="0"/>
              <a:t> </a:t>
            </a:r>
            <a:r>
              <a:rPr lang="en-GB" dirty="0" err="1"/>
              <a:t>quis</a:t>
            </a:r>
            <a:r>
              <a:rPr lang="en-GB" dirty="0"/>
              <a:t>, </a:t>
            </a:r>
            <a:r>
              <a:rPr lang="en-GB" dirty="0" err="1"/>
              <a:t>bibendum</a:t>
            </a:r>
            <a:r>
              <a:rPr lang="en-GB" dirty="0"/>
              <a:t> </a:t>
            </a:r>
            <a:r>
              <a:rPr lang="en-GB" dirty="0" err="1"/>
              <a:t>suscipit</a:t>
            </a:r>
            <a:r>
              <a:rPr lang="en-GB" dirty="0"/>
              <a:t> </a:t>
            </a:r>
            <a:r>
              <a:rPr lang="en-GB" dirty="0" err="1"/>
              <a:t>risus</a:t>
            </a:r>
            <a:r>
              <a:rPr lang="en-GB" dirty="0"/>
              <a:t>.</a:t>
            </a:r>
          </a:p>
          <a:p>
            <a:pPr lvl="0"/>
            <a:r>
              <a:rPr lang="en-GB" dirty="0" err="1"/>
              <a:t>Pellentesque</a:t>
            </a:r>
            <a:r>
              <a:rPr lang="en-GB" dirty="0"/>
              <a:t> habitant </a:t>
            </a:r>
            <a:r>
              <a:rPr lang="en-GB" dirty="0" err="1"/>
              <a:t>morbi</a:t>
            </a:r>
            <a:r>
              <a:rPr lang="en-GB" dirty="0"/>
              <a:t> </a:t>
            </a:r>
            <a:r>
              <a:rPr lang="en-GB" dirty="0" err="1"/>
              <a:t>tristique</a:t>
            </a:r>
            <a:r>
              <a:rPr lang="en-GB" dirty="0"/>
              <a:t> </a:t>
            </a:r>
            <a:r>
              <a:rPr lang="en-GB" dirty="0" err="1"/>
              <a:t>senectus</a:t>
            </a:r>
            <a:r>
              <a:rPr lang="en-GB" dirty="0"/>
              <a:t> et </a:t>
            </a:r>
            <a:r>
              <a:rPr lang="en-GB" dirty="0" err="1"/>
              <a:t>netus</a:t>
            </a:r>
            <a:r>
              <a:rPr lang="en-GB" dirty="0"/>
              <a:t> et </a:t>
            </a:r>
            <a:r>
              <a:rPr lang="en-GB" dirty="0" err="1"/>
              <a:t>malesuada</a:t>
            </a:r>
            <a:r>
              <a:rPr lang="en-GB" dirty="0"/>
              <a:t> fames ac </a:t>
            </a:r>
            <a:r>
              <a:rPr lang="en-GB" dirty="0" err="1"/>
              <a:t>turpis</a:t>
            </a:r>
            <a:r>
              <a:rPr lang="en-GB" dirty="0"/>
              <a:t> </a:t>
            </a:r>
            <a:r>
              <a:rPr lang="en-GB" dirty="0" err="1"/>
              <a:t>egestas</a:t>
            </a:r>
            <a:r>
              <a:rPr lang="en-GB" dirty="0"/>
              <a:t> </a:t>
            </a:r>
            <a:r>
              <a:rPr lang="en-GB" dirty="0" err="1"/>
              <a:t>pretium</a:t>
            </a:r>
            <a:r>
              <a:rPr lang="en-GB" dirty="0"/>
              <a:t> </a:t>
            </a:r>
            <a:r>
              <a:rPr lang="en-GB" dirty="0" err="1"/>
              <a:t>blandit</a:t>
            </a:r>
            <a:r>
              <a:rPr lang="en-GB" dirty="0"/>
              <a:t>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B1C9EE8-AF7C-F346-954A-33FC1FA24C4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0474" y="364934"/>
            <a:ext cx="313724" cy="39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18194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A5A17AD-2019-FF49-B507-9DE671DB5CF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8494" y="364935"/>
            <a:ext cx="313724" cy="39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206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photo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20E444-E3F9-0148-A523-2F263BB7B9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29872" y="637495"/>
            <a:ext cx="4184189" cy="2791506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3500"/>
            </a:lvl1pPr>
          </a:lstStyle>
          <a:p>
            <a:r>
              <a:rPr lang="en-GB" dirty="0" err="1"/>
              <a:t>Temos</a:t>
            </a:r>
            <a:r>
              <a:rPr lang="en-GB" dirty="0"/>
              <a:t> </a:t>
            </a:r>
            <a:r>
              <a:rPr lang="en-GB" dirty="0" err="1"/>
              <a:t>pavadinimas</a:t>
            </a:r>
            <a:r>
              <a:rPr lang="en-GB" dirty="0"/>
              <a:t> business</a:t>
            </a:r>
            <a:endParaRPr lang="en-LT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60C4B2-6137-D948-9403-5A742964DC6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8494" y="364935"/>
            <a:ext cx="313724" cy="395293"/>
          </a:xfrm>
          <a:prstGeom prst="rect">
            <a:avLst/>
          </a:prstGeom>
        </p:spPr>
      </p:pic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24546678-FCA5-9747-96D4-ED40E0DAA667}"/>
              </a:ext>
            </a:extLst>
          </p:cNvPr>
          <p:cNvSpPr>
            <a:spLocks noGrp="1"/>
          </p:cNvSpPr>
          <p:nvPr>
            <p:ph type="body" sz="half" idx="10" hasCustomPrompt="1"/>
          </p:nvPr>
        </p:nvSpPr>
        <p:spPr>
          <a:xfrm>
            <a:off x="1329872" y="3687052"/>
            <a:ext cx="3539093" cy="2533453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ipsum,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eleifend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In </a:t>
            </a: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nunc</a:t>
            </a:r>
            <a:r>
              <a:rPr lang="en-GB" dirty="0"/>
              <a:t>, </a:t>
            </a:r>
            <a:r>
              <a:rPr lang="en-GB" dirty="0" err="1"/>
              <a:t>scelerisque</a:t>
            </a:r>
            <a:r>
              <a:rPr lang="en-GB" dirty="0"/>
              <a:t> non </a:t>
            </a:r>
            <a:r>
              <a:rPr lang="en-GB" dirty="0" err="1"/>
              <a:t>massa</a:t>
            </a:r>
            <a:r>
              <a:rPr lang="en-GB" dirty="0"/>
              <a:t> </a:t>
            </a:r>
            <a:r>
              <a:rPr lang="en-GB" dirty="0" err="1"/>
              <a:t>quis</a:t>
            </a:r>
            <a:r>
              <a:rPr lang="en-GB" dirty="0"/>
              <a:t>, </a:t>
            </a:r>
            <a:r>
              <a:rPr lang="en-GB" dirty="0" err="1"/>
              <a:t>bibendum</a:t>
            </a:r>
            <a:r>
              <a:rPr lang="en-GB" dirty="0"/>
              <a:t> </a:t>
            </a:r>
            <a:r>
              <a:rPr lang="en-GB" dirty="0" err="1"/>
              <a:t>suscipit</a:t>
            </a:r>
            <a:r>
              <a:rPr lang="en-GB" dirty="0"/>
              <a:t> </a:t>
            </a:r>
            <a:r>
              <a:rPr lang="en-GB" dirty="0" err="1"/>
              <a:t>risus</a:t>
            </a:r>
            <a:r>
              <a:rPr lang="en-GB" dirty="0"/>
              <a:t>. </a:t>
            </a:r>
            <a:r>
              <a:rPr lang="en-GB" dirty="0" err="1"/>
              <a:t>Pellentesque</a:t>
            </a:r>
            <a:r>
              <a:rPr lang="en-GB" dirty="0"/>
              <a:t> habitant </a:t>
            </a:r>
            <a:r>
              <a:rPr lang="en-GB" dirty="0" err="1"/>
              <a:t>morbi</a:t>
            </a:r>
            <a:r>
              <a:rPr lang="en-GB" dirty="0"/>
              <a:t> </a:t>
            </a:r>
            <a:r>
              <a:rPr lang="en-GB" dirty="0" err="1"/>
              <a:t>tristique</a:t>
            </a:r>
            <a:r>
              <a:rPr lang="en-GB" dirty="0"/>
              <a:t> </a:t>
            </a:r>
            <a:r>
              <a:rPr lang="en-GB" dirty="0" err="1"/>
              <a:t>senectus</a:t>
            </a:r>
            <a:r>
              <a:rPr lang="en-GB" dirty="0"/>
              <a:t> et </a:t>
            </a:r>
            <a:r>
              <a:rPr lang="en-GB" dirty="0" err="1"/>
              <a:t>netus</a:t>
            </a:r>
            <a:r>
              <a:rPr lang="en-GB" dirty="0"/>
              <a:t> et </a:t>
            </a:r>
            <a:r>
              <a:rPr lang="en-GB" dirty="0" err="1"/>
              <a:t>malesuada</a:t>
            </a:r>
            <a:r>
              <a:rPr lang="en-GB" dirty="0"/>
              <a:t> fames ac </a:t>
            </a:r>
            <a:r>
              <a:rPr lang="en-GB" dirty="0" err="1"/>
              <a:t>turpis</a:t>
            </a:r>
            <a:r>
              <a:rPr lang="en-GB" dirty="0"/>
              <a:t> </a:t>
            </a:r>
            <a:r>
              <a:rPr lang="en-GB" dirty="0" err="1"/>
              <a:t>egestas</a:t>
            </a:r>
            <a:r>
              <a:rPr lang="en-GB" dirty="0"/>
              <a:t> </a:t>
            </a:r>
            <a:r>
              <a:rPr lang="en-GB" dirty="0" err="1"/>
              <a:t>pretium</a:t>
            </a:r>
            <a:r>
              <a:rPr lang="en-GB" dirty="0"/>
              <a:t> </a:t>
            </a:r>
            <a:r>
              <a:rPr lang="en-GB" dirty="0" err="1"/>
              <a:t>blandit</a:t>
            </a:r>
            <a:r>
              <a:rPr lang="en-GB" dirty="0"/>
              <a:t>.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1D900395-3D89-8D47-9C09-3633E196C0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96000" y="0"/>
            <a:ext cx="6096000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lt-LT"/>
              <a:t>Spustelėkite piktogramą norėdami įtraukti paveikslėlį</a:t>
            </a:r>
            <a:endParaRPr lang="en-LT" dirty="0"/>
          </a:p>
        </p:txBody>
      </p:sp>
    </p:spTree>
    <p:extLst>
      <p:ext uri="{BB962C8B-B14F-4D97-AF65-F5344CB8AC3E}">
        <p14:creationId xmlns:p14="http://schemas.microsoft.com/office/powerpoint/2010/main" val="1102475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photo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20E444-E3F9-0148-A523-2F263BB7B9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62851" y="898429"/>
            <a:ext cx="4184189" cy="2791506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3500"/>
            </a:lvl1pPr>
          </a:lstStyle>
          <a:p>
            <a:r>
              <a:rPr lang="en-GB" dirty="0" err="1"/>
              <a:t>Temos</a:t>
            </a:r>
            <a:r>
              <a:rPr lang="en-GB" dirty="0"/>
              <a:t> </a:t>
            </a:r>
            <a:r>
              <a:rPr lang="en-GB" dirty="0" err="1"/>
              <a:t>pavadinimas</a:t>
            </a:r>
            <a:r>
              <a:rPr lang="en-GB" dirty="0"/>
              <a:t> business</a:t>
            </a:r>
            <a:endParaRPr lang="en-LT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60C4B2-6137-D948-9403-5A742964DC6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8494" y="364935"/>
            <a:ext cx="313724" cy="395293"/>
          </a:xfrm>
          <a:prstGeom prst="rect">
            <a:avLst/>
          </a:prstGeom>
        </p:spPr>
      </p:pic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1D900395-3D89-8D47-9C09-3633E196C0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-2" y="1125162"/>
            <a:ext cx="6096001" cy="459754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lt-LT"/>
              <a:t>Spustelėkite piktogramą norėdami įtraukti paveikslėlį</a:t>
            </a:r>
            <a:endParaRPr lang="en-LT" dirty="0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0E70547C-4E63-C04C-A6A0-08784AE3EF84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7062851" y="3689935"/>
            <a:ext cx="4124203" cy="2533453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ipsum,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eleifend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In </a:t>
            </a: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nunc</a:t>
            </a:r>
            <a:r>
              <a:rPr lang="en-GB" dirty="0"/>
              <a:t>, </a:t>
            </a:r>
            <a:r>
              <a:rPr lang="en-GB" dirty="0" err="1"/>
              <a:t>scelerisque</a:t>
            </a:r>
            <a:r>
              <a:rPr lang="en-GB" dirty="0"/>
              <a:t> non </a:t>
            </a:r>
            <a:r>
              <a:rPr lang="en-GB" dirty="0" err="1"/>
              <a:t>massa</a:t>
            </a:r>
            <a:r>
              <a:rPr lang="en-GB" dirty="0"/>
              <a:t> </a:t>
            </a:r>
            <a:r>
              <a:rPr lang="en-GB" dirty="0" err="1"/>
              <a:t>quis</a:t>
            </a:r>
            <a:r>
              <a:rPr lang="en-GB" dirty="0"/>
              <a:t>, </a:t>
            </a:r>
            <a:r>
              <a:rPr lang="en-GB" dirty="0" err="1"/>
              <a:t>bibendum</a:t>
            </a:r>
            <a:r>
              <a:rPr lang="en-GB" dirty="0"/>
              <a:t> </a:t>
            </a:r>
            <a:r>
              <a:rPr lang="en-GB" dirty="0" err="1"/>
              <a:t>suscipit</a:t>
            </a:r>
            <a:r>
              <a:rPr lang="en-GB" dirty="0"/>
              <a:t> </a:t>
            </a:r>
            <a:r>
              <a:rPr lang="en-GB" dirty="0" err="1"/>
              <a:t>risus</a:t>
            </a:r>
            <a:r>
              <a:rPr lang="en-GB" dirty="0"/>
              <a:t>.</a:t>
            </a:r>
          </a:p>
          <a:p>
            <a:pPr lvl="0"/>
            <a:r>
              <a:rPr lang="en-GB" dirty="0" err="1"/>
              <a:t>Pellentesque</a:t>
            </a:r>
            <a:r>
              <a:rPr lang="en-GB" dirty="0"/>
              <a:t> habitant </a:t>
            </a:r>
            <a:r>
              <a:rPr lang="en-GB" dirty="0" err="1"/>
              <a:t>morbi</a:t>
            </a:r>
            <a:r>
              <a:rPr lang="en-GB" dirty="0"/>
              <a:t> </a:t>
            </a:r>
            <a:r>
              <a:rPr lang="en-GB" dirty="0" err="1"/>
              <a:t>tristique</a:t>
            </a:r>
            <a:r>
              <a:rPr lang="en-GB" dirty="0"/>
              <a:t> </a:t>
            </a:r>
            <a:r>
              <a:rPr lang="en-GB" dirty="0" err="1"/>
              <a:t>senectus</a:t>
            </a:r>
            <a:r>
              <a:rPr lang="en-GB" dirty="0"/>
              <a:t> et </a:t>
            </a:r>
            <a:r>
              <a:rPr lang="en-GB" dirty="0" err="1"/>
              <a:t>netus</a:t>
            </a:r>
            <a:r>
              <a:rPr lang="en-GB" dirty="0"/>
              <a:t> et </a:t>
            </a:r>
            <a:r>
              <a:rPr lang="en-GB" dirty="0" err="1"/>
              <a:t>malesuada</a:t>
            </a:r>
            <a:r>
              <a:rPr lang="en-GB" dirty="0"/>
              <a:t> fames ac </a:t>
            </a:r>
            <a:r>
              <a:rPr lang="en-GB" dirty="0" err="1"/>
              <a:t>turpis</a:t>
            </a:r>
            <a:r>
              <a:rPr lang="en-GB" dirty="0"/>
              <a:t> </a:t>
            </a:r>
            <a:r>
              <a:rPr lang="en-GB" dirty="0" err="1"/>
              <a:t>egestas</a:t>
            </a:r>
            <a:r>
              <a:rPr lang="en-GB" dirty="0"/>
              <a:t> </a:t>
            </a:r>
            <a:r>
              <a:rPr lang="en-GB" dirty="0" err="1"/>
              <a:t>pretium</a:t>
            </a:r>
            <a:r>
              <a:rPr lang="en-GB" dirty="0"/>
              <a:t> </a:t>
            </a:r>
            <a:r>
              <a:rPr lang="en-GB" dirty="0" err="1"/>
              <a:t>blandit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18169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1 ic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20E444-E3F9-0148-A523-2F263BB7B9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29872" y="637495"/>
            <a:ext cx="4184189" cy="2791506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3500"/>
            </a:lvl1pPr>
          </a:lstStyle>
          <a:p>
            <a:r>
              <a:rPr lang="en-GB" dirty="0" err="1"/>
              <a:t>Temos</a:t>
            </a:r>
            <a:r>
              <a:rPr lang="en-GB" dirty="0"/>
              <a:t> </a:t>
            </a:r>
            <a:r>
              <a:rPr lang="en-GB" dirty="0" err="1"/>
              <a:t>pavadinimas</a:t>
            </a:r>
            <a:r>
              <a:rPr lang="en-GB" dirty="0"/>
              <a:t> business</a:t>
            </a:r>
            <a:endParaRPr lang="en-LT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60C4B2-6137-D948-9403-5A742964DC6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8494" y="364935"/>
            <a:ext cx="313724" cy="39529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8CF0C59-B147-EF4C-880A-4931CF58A0DB}"/>
              </a:ext>
            </a:extLst>
          </p:cNvPr>
          <p:cNvSpPr/>
          <p:nvPr userDrawn="1"/>
        </p:nvSpPr>
        <p:spPr>
          <a:xfrm>
            <a:off x="6677941" y="0"/>
            <a:ext cx="5514060" cy="6858000"/>
          </a:xfrm>
          <a:prstGeom prst="rect">
            <a:avLst/>
          </a:prstGeom>
          <a:solidFill>
            <a:srgbClr val="3027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T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C7124E3A-97A3-8944-B35B-874803A7F9F5}"/>
              </a:ext>
            </a:extLst>
          </p:cNvPr>
          <p:cNvSpPr>
            <a:spLocks noGrp="1"/>
          </p:cNvSpPr>
          <p:nvPr>
            <p:ph type="body" sz="half" idx="10" hasCustomPrompt="1"/>
          </p:nvPr>
        </p:nvSpPr>
        <p:spPr>
          <a:xfrm>
            <a:off x="1329872" y="3381183"/>
            <a:ext cx="3539093" cy="2533453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ipsum,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eleifend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In </a:t>
            </a: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nunc</a:t>
            </a:r>
            <a:r>
              <a:rPr lang="en-GB" dirty="0"/>
              <a:t>, </a:t>
            </a:r>
            <a:r>
              <a:rPr lang="en-GB" dirty="0" err="1"/>
              <a:t>scelerisque</a:t>
            </a:r>
            <a:r>
              <a:rPr lang="en-GB" dirty="0"/>
              <a:t> non </a:t>
            </a:r>
            <a:r>
              <a:rPr lang="en-GB" dirty="0" err="1"/>
              <a:t>massa</a:t>
            </a:r>
            <a:r>
              <a:rPr lang="en-GB" dirty="0"/>
              <a:t> </a:t>
            </a:r>
            <a:r>
              <a:rPr lang="en-GB" dirty="0" err="1"/>
              <a:t>quis</a:t>
            </a:r>
            <a:r>
              <a:rPr lang="en-GB" dirty="0"/>
              <a:t>, </a:t>
            </a:r>
            <a:r>
              <a:rPr lang="en-GB" dirty="0" err="1"/>
              <a:t>bibendum</a:t>
            </a:r>
            <a:r>
              <a:rPr lang="en-GB" dirty="0"/>
              <a:t> </a:t>
            </a:r>
            <a:r>
              <a:rPr lang="en-GB" dirty="0" err="1"/>
              <a:t>suscipit</a:t>
            </a:r>
            <a:r>
              <a:rPr lang="en-GB" dirty="0"/>
              <a:t> </a:t>
            </a:r>
            <a:r>
              <a:rPr lang="en-GB" dirty="0" err="1"/>
              <a:t>risus</a:t>
            </a:r>
            <a:r>
              <a:rPr lang="en-GB" dirty="0"/>
              <a:t>. </a:t>
            </a:r>
            <a:r>
              <a:rPr lang="en-GB" dirty="0" err="1"/>
              <a:t>Pellentesque</a:t>
            </a:r>
            <a:r>
              <a:rPr lang="en-GB" dirty="0"/>
              <a:t> habitant </a:t>
            </a:r>
            <a:r>
              <a:rPr lang="en-GB" dirty="0" err="1"/>
              <a:t>morbi</a:t>
            </a:r>
            <a:r>
              <a:rPr lang="en-GB" dirty="0"/>
              <a:t> </a:t>
            </a:r>
            <a:r>
              <a:rPr lang="en-GB" dirty="0" err="1"/>
              <a:t>tristique</a:t>
            </a:r>
            <a:r>
              <a:rPr lang="en-GB" dirty="0"/>
              <a:t> </a:t>
            </a:r>
            <a:r>
              <a:rPr lang="en-GB" dirty="0" err="1"/>
              <a:t>senectus</a:t>
            </a:r>
            <a:r>
              <a:rPr lang="en-GB" dirty="0"/>
              <a:t> et </a:t>
            </a:r>
            <a:r>
              <a:rPr lang="en-GB" dirty="0" err="1"/>
              <a:t>netus</a:t>
            </a:r>
            <a:r>
              <a:rPr lang="en-GB" dirty="0"/>
              <a:t> et </a:t>
            </a:r>
            <a:r>
              <a:rPr lang="en-GB" dirty="0" err="1"/>
              <a:t>malesuada</a:t>
            </a:r>
            <a:r>
              <a:rPr lang="en-GB" dirty="0"/>
              <a:t> fames ac </a:t>
            </a:r>
            <a:r>
              <a:rPr lang="en-GB" dirty="0" err="1"/>
              <a:t>turpis</a:t>
            </a:r>
            <a:r>
              <a:rPr lang="en-GB" dirty="0"/>
              <a:t> </a:t>
            </a:r>
            <a:r>
              <a:rPr lang="en-GB" dirty="0" err="1"/>
              <a:t>egestas</a:t>
            </a:r>
            <a:r>
              <a:rPr lang="en-GB" dirty="0"/>
              <a:t> </a:t>
            </a:r>
            <a:r>
              <a:rPr lang="en-GB" dirty="0" err="1"/>
              <a:t>pretium</a:t>
            </a:r>
            <a:r>
              <a:rPr lang="en-GB" dirty="0"/>
              <a:t> </a:t>
            </a:r>
            <a:r>
              <a:rPr lang="en-GB" dirty="0" err="1"/>
              <a:t>blandit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34336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more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20E444-E3F9-0148-A523-2F263BB7B9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29872" y="637495"/>
            <a:ext cx="4184189" cy="2791506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3500"/>
            </a:lvl1pPr>
          </a:lstStyle>
          <a:p>
            <a:r>
              <a:rPr lang="en-GB" dirty="0" err="1"/>
              <a:t>Temos</a:t>
            </a:r>
            <a:r>
              <a:rPr lang="en-GB" dirty="0"/>
              <a:t> </a:t>
            </a:r>
            <a:r>
              <a:rPr lang="en-GB" dirty="0" err="1"/>
              <a:t>pavadinimas</a:t>
            </a:r>
            <a:r>
              <a:rPr lang="en-GB" dirty="0"/>
              <a:t> business</a:t>
            </a:r>
            <a:endParaRPr lang="en-LT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60C4B2-6137-D948-9403-5A742964DC6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8494" y="364935"/>
            <a:ext cx="313724" cy="395293"/>
          </a:xfrm>
          <a:prstGeom prst="rect">
            <a:avLst/>
          </a:prstGeom>
        </p:spPr>
      </p:pic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C7124E3A-97A3-8944-B35B-874803A7F9F5}"/>
              </a:ext>
            </a:extLst>
          </p:cNvPr>
          <p:cNvSpPr>
            <a:spLocks noGrp="1"/>
          </p:cNvSpPr>
          <p:nvPr>
            <p:ph type="body" sz="half" idx="10" hasCustomPrompt="1"/>
          </p:nvPr>
        </p:nvSpPr>
        <p:spPr>
          <a:xfrm>
            <a:off x="1329872" y="3687052"/>
            <a:ext cx="4053786" cy="2533453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ipsum,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eleifend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In </a:t>
            </a: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nunc</a:t>
            </a:r>
            <a:r>
              <a:rPr lang="en-GB" dirty="0"/>
              <a:t>, </a:t>
            </a:r>
            <a:r>
              <a:rPr lang="en-GB" dirty="0" err="1"/>
              <a:t>scelerisque</a:t>
            </a:r>
            <a:r>
              <a:rPr lang="en-GB" dirty="0"/>
              <a:t> non </a:t>
            </a:r>
            <a:r>
              <a:rPr lang="en-GB" dirty="0" err="1"/>
              <a:t>massa</a:t>
            </a:r>
            <a:r>
              <a:rPr lang="en-GB" dirty="0"/>
              <a:t> </a:t>
            </a:r>
            <a:r>
              <a:rPr lang="en-GB" dirty="0" err="1"/>
              <a:t>quis</a:t>
            </a:r>
            <a:r>
              <a:rPr lang="en-GB" dirty="0"/>
              <a:t>, </a:t>
            </a:r>
            <a:r>
              <a:rPr lang="en-GB" dirty="0" err="1"/>
              <a:t>bibendum</a:t>
            </a:r>
            <a:r>
              <a:rPr lang="en-GB" dirty="0"/>
              <a:t> </a:t>
            </a:r>
            <a:r>
              <a:rPr lang="en-GB" dirty="0" err="1"/>
              <a:t>suscipit</a:t>
            </a:r>
            <a:r>
              <a:rPr lang="en-GB" dirty="0"/>
              <a:t> </a:t>
            </a:r>
            <a:r>
              <a:rPr lang="en-GB" dirty="0" err="1"/>
              <a:t>risus</a:t>
            </a:r>
            <a:r>
              <a:rPr lang="en-GB" dirty="0"/>
              <a:t>.</a:t>
            </a:r>
          </a:p>
          <a:p>
            <a:pPr lvl="0"/>
            <a:r>
              <a:rPr lang="en-GB" dirty="0" err="1"/>
              <a:t>Pellentesque</a:t>
            </a:r>
            <a:r>
              <a:rPr lang="en-GB" dirty="0"/>
              <a:t> habitant </a:t>
            </a:r>
            <a:r>
              <a:rPr lang="en-GB" dirty="0" err="1"/>
              <a:t>morbi</a:t>
            </a:r>
            <a:r>
              <a:rPr lang="en-GB" dirty="0"/>
              <a:t> </a:t>
            </a:r>
            <a:r>
              <a:rPr lang="en-GB" dirty="0" err="1"/>
              <a:t>tristique</a:t>
            </a:r>
            <a:r>
              <a:rPr lang="en-GB" dirty="0"/>
              <a:t> </a:t>
            </a:r>
            <a:r>
              <a:rPr lang="en-GB" dirty="0" err="1"/>
              <a:t>senectus</a:t>
            </a:r>
            <a:r>
              <a:rPr lang="en-GB" dirty="0"/>
              <a:t> et </a:t>
            </a:r>
            <a:r>
              <a:rPr lang="en-GB" dirty="0" err="1"/>
              <a:t>netus</a:t>
            </a:r>
            <a:r>
              <a:rPr lang="en-GB" dirty="0"/>
              <a:t> et </a:t>
            </a:r>
            <a:r>
              <a:rPr lang="en-GB" dirty="0" err="1"/>
              <a:t>malesuada</a:t>
            </a:r>
            <a:r>
              <a:rPr lang="en-GB" dirty="0"/>
              <a:t> fames ac </a:t>
            </a:r>
            <a:r>
              <a:rPr lang="en-GB" dirty="0" err="1"/>
              <a:t>turpis</a:t>
            </a:r>
            <a:r>
              <a:rPr lang="en-GB" dirty="0"/>
              <a:t> </a:t>
            </a:r>
            <a:r>
              <a:rPr lang="en-GB" dirty="0" err="1"/>
              <a:t>egestas</a:t>
            </a:r>
            <a:r>
              <a:rPr lang="en-GB" dirty="0"/>
              <a:t> </a:t>
            </a:r>
            <a:r>
              <a:rPr lang="en-GB" dirty="0" err="1"/>
              <a:t>pretium</a:t>
            </a:r>
            <a:r>
              <a:rPr lang="en-GB" dirty="0"/>
              <a:t> </a:t>
            </a:r>
            <a:r>
              <a:rPr lang="en-GB" dirty="0" err="1"/>
              <a:t>blandit</a:t>
            </a:r>
            <a:r>
              <a:rPr lang="en-GB" dirty="0"/>
              <a:t>.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EA07DEDC-0B2B-2D41-89F9-07D962351078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6121715" y="3534452"/>
            <a:ext cx="1892836" cy="723567"/>
          </a:xfrm>
        </p:spPr>
        <p:txBody>
          <a:bodyPr>
            <a:normAutofit/>
          </a:bodyPr>
          <a:lstStyle>
            <a:lvl1pPr marL="0" indent="0" algn="ctr">
              <a:lnSpc>
                <a:spcPts val="114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endParaRPr lang="en-GB" dirty="0"/>
          </a:p>
          <a:p>
            <a:pPr lvl="0"/>
            <a:r>
              <a:rPr lang="en-GB" dirty="0"/>
              <a:t>ipsum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8B797235-AC31-C74E-82C0-94A1FC49E987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7913614" y="3534452"/>
            <a:ext cx="1892836" cy="723567"/>
          </a:xfrm>
        </p:spPr>
        <p:txBody>
          <a:bodyPr>
            <a:normAutofit/>
          </a:bodyPr>
          <a:lstStyle>
            <a:lvl1pPr marL="0" indent="0" algn="ctr">
              <a:lnSpc>
                <a:spcPts val="114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endParaRPr lang="en-GB" dirty="0"/>
          </a:p>
          <a:p>
            <a:pPr lvl="0"/>
            <a:r>
              <a:rPr lang="en-GB" dirty="0"/>
              <a:t>ipsum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25B6226E-73DE-C642-A2D7-37FBA265AC47}"/>
              </a:ext>
            </a:extLst>
          </p:cNvPr>
          <p:cNvSpPr>
            <a:spLocks noGrp="1"/>
          </p:cNvSpPr>
          <p:nvPr>
            <p:ph type="body" sz="half" idx="13" hasCustomPrompt="1"/>
          </p:nvPr>
        </p:nvSpPr>
        <p:spPr>
          <a:xfrm>
            <a:off x="9705513" y="3534452"/>
            <a:ext cx="1892836" cy="723567"/>
          </a:xfrm>
        </p:spPr>
        <p:txBody>
          <a:bodyPr>
            <a:normAutofit/>
          </a:bodyPr>
          <a:lstStyle>
            <a:lvl1pPr marL="0" indent="0" algn="ctr">
              <a:lnSpc>
                <a:spcPts val="114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endParaRPr lang="en-GB" dirty="0"/>
          </a:p>
          <a:p>
            <a:pPr lvl="0"/>
            <a:r>
              <a:rPr lang="en-GB" dirty="0"/>
              <a:t>ipsum</a:t>
            </a:r>
          </a:p>
        </p:txBody>
      </p:sp>
    </p:spTree>
    <p:extLst>
      <p:ext uri="{BB962C8B-B14F-4D97-AF65-F5344CB8AC3E}">
        <p14:creationId xmlns:p14="http://schemas.microsoft.com/office/powerpoint/2010/main" val="406120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more icon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20E444-E3F9-0148-A523-2F263BB7B9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29872" y="637495"/>
            <a:ext cx="4184189" cy="2791506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3500"/>
            </a:lvl1pPr>
          </a:lstStyle>
          <a:p>
            <a:r>
              <a:rPr lang="en-GB" dirty="0" err="1"/>
              <a:t>Temos</a:t>
            </a:r>
            <a:r>
              <a:rPr lang="en-GB" dirty="0"/>
              <a:t> </a:t>
            </a:r>
            <a:r>
              <a:rPr lang="en-GB" dirty="0" err="1"/>
              <a:t>pavadinimas</a:t>
            </a:r>
            <a:r>
              <a:rPr lang="en-GB" dirty="0"/>
              <a:t> business</a:t>
            </a:r>
            <a:endParaRPr lang="en-LT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60C4B2-6137-D948-9403-5A742964DC6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8494" y="364935"/>
            <a:ext cx="313724" cy="395293"/>
          </a:xfrm>
          <a:prstGeom prst="rect">
            <a:avLst/>
          </a:prstGeom>
        </p:spPr>
      </p:pic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C7124E3A-97A3-8944-B35B-874803A7F9F5}"/>
              </a:ext>
            </a:extLst>
          </p:cNvPr>
          <p:cNvSpPr>
            <a:spLocks noGrp="1"/>
          </p:cNvSpPr>
          <p:nvPr>
            <p:ph type="body" sz="half" idx="10" hasCustomPrompt="1"/>
          </p:nvPr>
        </p:nvSpPr>
        <p:spPr>
          <a:xfrm>
            <a:off x="1329872" y="3687052"/>
            <a:ext cx="4053786" cy="2533453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ipsum,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eleifend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In </a:t>
            </a: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nunc</a:t>
            </a:r>
            <a:r>
              <a:rPr lang="en-GB" dirty="0"/>
              <a:t>, </a:t>
            </a:r>
            <a:r>
              <a:rPr lang="en-GB" dirty="0" err="1"/>
              <a:t>scelerisque</a:t>
            </a:r>
            <a:r>
              <a:rPr lang="en-GB" dirty="0"/>
              <a:t> non </a:t>
            </a:r>
            <a:r>
              <a:rPr lang="en-GB" dirty="0" err="1"/>
              <a:t>massa</a:t>
            </a:r>
            <a:r>
              <a:rPr lang="en-GB" dirty="0"/>
              <a:t> </a:t>
            </a:r>
            <a:r>
              <a:rPr lang="en-GB" dirty="0" err="1"/>
              <a:t>quis</a:t>
            </a:r>
            <a:r>
              <a:rPr lang="en-GB" dirty="0"/>
              <a:t>, </a:t>
            </a:r>
            <a:r>
              <a:rPr lang="en-GB" dirty="0" err="1"/>
              <a:t>bibendum</a:t>
            </a:r>
            <a:r>
              <a:rPr lang="en-GB" dirty="0"/>
              <a:t> </a:t>
            </a:r>
            <a:r>
              <a:rPr lang="en-GB" dirty="0" err="1"/>
              <a:t>suscipit</a:t>
            </a:r>
            <a:r>
              <a:rPr lang="en-GB" dirty="0"/>
              <a:t> </a:t>
            </a:r>
            <a:r>
              <a:rPr lang="en-GB" dirty="0" err="1"/>
              <a:t>risus</a:t>
            </a:r>
            <a:r>
              <a:rPr lang="en-GB" dirty="0"/>
              <a:t>.</a:t>
            </a:r>
          </a:p>
          <a:p>
            <a:pPr lvl="0"/>
            <a:r>
              <a:rPr lang="en-GB" dirty="0" err="1"/>
              <a:t>Pellentesque</a:t>
            </a:r>
            <a:r>
              <a:rPr lang="en-GB" dirty="0"/>
              <a:t> habitant </a:t>
            </a:r>
            <a:r>
              <a:rPr lang="en-GB" dirty="0" err="1"/>
              <a:t>morbi</a:t>
            </a:r>
            <a:r>
              <a:rPr lang="en-GB" dirty="0"/>
              <a:t> </a:t>
            </a:r>
            <a:r>
              <a:rPr lang="en-GB" dirty="0" err="1"/>
              <a:t>tristique</a:t>
            </a:r>
            <a:r>
              <a:rPr lang="en-GB" dirty="0"/>
              <a:t> </a:t>
            </a:r>
            <a:r>
              <a:rPr lang="en-GB" dirty="0" err="1"/>
              <a:t>senectus</a:t>
            </a:r>
            <a:r>
              <a:rPr lang="en-GB" dirty="0"/>
              <a:t> et </a:t>
            </a:r>
            <a:r>
              <a:rPr lang="en-GB" dirty="0" err="1"/>
              <a:t>netus</a:t>
            </a:r>
            <a:r>
              <a:rPr lang="en-GB" dirty="0"/>
              <a:t> et </a:t>
            </a:r>
            <a:r>
              <a:rPr lang="en-GB" dirty="0" err="1"/>
              <a:t>malesuada</a:t>
            </a:r>
            <a:r>
              <a:rPr lang="en-GB" dirty="0"/>
              <a:t> fames ac </a:t>
            </a:r>
            <a:r>
              <a:rPr lang="en-GB" dirty="0" err="1"/>
              <a:t>turpis</a:t>
            </a:r>
            <a:r>
              <a:rPr lang="en-GB" dirty="0"/>
              <a:t> </a:t>
            </a:r>
            <a:r>
              <a:rPr lang="en-GB" dirty="0" err="1"/>
              <a:t>egestas</a:t>
            </a:r>
            <a:r>
              <a:rPr lang="en-GB" dirty="0"/>
              <a:t> </a:t>
            </a:r>
            <a:r>
              <a:rPr lang="en-GB" dirty="0" err="1"/>
              <a:t>pretium</a:t>
            </a:r>
            <a:r>
              <a:rPr lang="en-GB" dirty="0"/>
              <a:t> </a:t>
            </a:r>
            <a:r>
              <a:rPr lang="en-GB" dirty="0" err="1"/>
              <a:t>blandit</a:t>
            </a:r>
            <a:r>
              <a:rPr lang="en-GB" dirty="0"/>
              <a:t>.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EA07DEDC-0B2B-2D41-89F9-07D962351078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7724483" y="2630328"/>
            <a:ext cx="3795191" cy="528050"/>
          </a:xfrm>
        </p:spPr>
        <p:txBody>
          <a:bodyPr>
            <a:normAutofit/>
          </a:bodyPr>
          <a:lstStyle>
            <a:lvl1pPr marL="0" indent="0" algn="l">
              <a:lnSpc>
                <a:spcPts val="1140"/>
              </a:lnSpc>
              <a:buNone/>
              <a:defRPr sz="15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ipsum</a:t>
            </a: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B6A95EFD-E010-F34A-B233-308064CA9D7E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7724483" y="3647470"/>
            <a:ext cx="3795191" cy="528050"/>
          </a:xfrm>
        </p:spPr>
        <p:txBody>
          <a:bodyPr>
            <a:normAutofit/>
          </a:bodyPr>
          <a:lstStyle>
            <a:lvl1pPr marL="0" indent="0" algn="l">
              <a:lnSpc>
                <a:spcPts val="1140"/>
              </a:lnSpc>
              <a:buNone/>
              <a:defRPr sz="15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ipsum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A68C9AC0-0832-7C48-A502-43BBA46A1269}"/>
              </a:ext>
            </a:extLst>
          </p:cNvPr>
          <p:cNvSpPr>
            <a:spLocks noGrp="1"/>
          </p:cNvSpPr>
          <p:nvPr>
            <p:ph type="body" sz="half" idx="13" hasCustomPrompt="1"/>
          </p:nvPr>
        </p:nvSpPr>
        <p:spPr>
          <a:xfrm>
            <a:off x="7724483" y="4664612"/>
            <a:ext cx="3795191" cy="528050"/>
          </a:xfrm>
        </p:spPr>
        <p:txBody>
          <a:bodyPr>
            <a:normAutofit/>
          </a:bodyPr>
          <a:lstStyle>
            <a:lvl1pPr marL="0" indent="0" algn="l">
              <a:lnSpc>
                <a:spcPts val="1140"/>
              </a:lnSpc>
              <a:buNone/>
              <a:defRPr sz="15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ipsum</a:t>
            </a:r>
          </a:p>
        </p:txBody>
      </p:sp>
    </p:spTree>
    <p:extLst>
      <p:ext uri="{BB962C8B-B14F-4D97-AF65-F5344CB8AC3E}">
        <p14:creationId xmlns:p14="http://schemas.microsoft.com/office/powerpoint/2010/main" val="1022430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9562386-6262-E440-9CE5-565BAEEBAF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/>
              <a:t>Spustelėję redaguokite stilių</a:t>
            </a:r>
            <a:endParaRPr lang="en-LT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41DD1D-A5D1-FB48-A538-E297E564A0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LT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00D542-9650-7546-897C-755FCA82B7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02/25</a:t>
            </a:r>
            <a:endParaRPr lang="en-L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9CAC18-1AEE-9848-A7D6-012C0C3C6E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L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3852C8-0043-C749-8726-1D08F37795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5081F-BF14-DE4F-AC4E-3A8AAFFFE81B}" type="slidenum">
              <a:rPr lang="en-LT" smtClean="0"/>
              <a:t>‹#›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2927916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7" r:id="rId2"/>
    <p:sldLayoutId id="2147483650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  <p:sldLayoutId id="2147483680" r:id="rId16"/>
    <p:sldLayoutId id="2147483681" r:id="rId17"/>
    <p:sldLayoutId id="2147483682" r:id="rId18"/>
    <p:sldLayoutId id="2147483683" r:id="rId19"/>
    <p:sldLayoutId id="2147483684" r:id="rId20"/>
    <p:sldLayoutId id="2147483685" r:id="rId21"/>
    <p:sldLayoutId id="2147483686" r:id="rId22"/>
    <p:sldLayoutId id="2147483687" r:id="rId23"/>
    <p:sldLayoutId id="2147483688" r:id="rId24"/>
    <p:sldLayoutId id="2147483689" r:id="rId25"/>
    <p:sldLayoutId id="2147483666" r:id="rId26"/>
    <p:sldLayoutId id="2147483690" r:id="rId27"/>
    <p:sldLayoutId id="2147483655" r:id="rId28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500" b="0" i="0" kern="1200">
          <a:solidFill>
            <a:srgbClr val="302857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rgbClr val="302857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rgbClr val="302857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rgbClr val="302857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rgbClr val="302857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rgbClr val="302857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9562386-6262-E440-9CE5-565BAEEBAF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/>
              <a:t>Spustelėję redaguokite stilių</a:t>
            </a:r>
            <a:endParaRPr lang="en-L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41DD1D-A5D1-FB48-A538-E297E564A0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L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00D542-9650-7546-897C-755FCA82B7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02/25</a:t>
            </a:r>
            <a:endParaRPr lang="en-L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9CAC18-1AEE-9848-A7D6-012C0C3C6E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L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3852C8-0043-C749-8726-1D08F37795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5081F-BF14-DE4F-AC4E-3A8AAFFFE81B}" type="slidenum">
              <a:rPr lang="en-LT" smtClean="0"/>
              <a:t>‹#›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2927916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1" r:id="rId2"/>
    <p:sldLayoutId id="2147483700" r:id="rId3"/>
    <p:sldLayoutId id="2147483699" r:id="rId4"/>
    <p:sldLayoutId id="2147483698" r:id="rId5"/>
    <p:sldLayoutId id="2147483697" r:id="rId6"/>
    <p:sldLayoutId id="2147483696" r:id="rId7"/>
    <p:sldLayoutId id="2147483695" r:id="rId8"/>
    <p:sldLayoutId id="2147483694" r:id="rId9"/>
    <p:sldLayoutId id="2147483693" r:id="rId10"/>
    <p:sldLayoutId id="2147483692" r:id="rId11"/>
    <p:sldLayoutId id="2147483703" r:id="rId12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500" b="0" i="0" kern="1200">
          <a:solidFill>
            <a:srgbClr val="302857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rgbClr val="302857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rgbClr val="302857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rgbClr val="302857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rgbClr val="302857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rgbClr val="302857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46.svg"/><Relationship Id="rId3" Type="http://schemas.openxmlformats.org/officeDocument/2006/relationships/image" Target="../media/image36.svg"/><Relationship Id="rId7" Type="http://schemas.openxmlformats.org/officeDocument/2006/relationships/image" Target="../media/image40.svg"/><Relationship Id="rId12" Type="http://schemas.openxmlformats.org/officeDocument/2006/relationships/image" Target="../media/image45.png"/><Relationship Id="rId17" Type="http://schemas.openxmlformats.org/officeDocument/2006/relationships/image" Target="../media/image50.svg"/><Relationship Id="rId2" Type="http://schemas.openxmlformats.org/officeDocument/2006/relationships/image" Target="../media/image35.png"/><Relationship Id="rId16" Type="http://schemas.openxmlformats.org/officeDocument/2006/relationships/image" Target="../media/image4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9.png"/><Relationship Id="rId11" Type="http://schemas.openxmlformats.org/officeDocument/2006/relationships/image" Target="../media/image44.svg"/><Relationship Id="rId5" Type="http://schemas.openxmlformats.org/officeDocument/2006/relationships/image" Target="../media/image38.svg"/><Relationship Id="rId15" Type="http://schemas.openxmlformats.org/officeDocument/2006/relationships/image" Target="../media/image48.svg"/><Relationship Id="rId10" Type="http://schemas.openxmlformats.org/officeDocument/2006/relationships/image" Target="../media/image43.png"/><Relationship Id="rId4" Type="http://schemas.openxmlformats.org/officeDocument/2006/relationships/image" Target="../media/image37.png"/><Relationship Id="rId9" Type="http://schemas.openxmlformats.org/officeDocument/2006/relationships/image" Target="../media/image42.svg"/><Relationship Id="rId14" Type="http://schemas.openxmlformats.org/officeDocument/2006/relationships/image" Target="../media/image4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sv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4.svg"/><Relationship Id="rId5" Type="http://schemas.openxmlformats.org/officeDocument/2006/relationships/image" Target="../media/image53.png"/><Relationship Id="rId10" Type="http://schemas.openxmlformats.org/officeDocument/2006/relationships/image" Target="../media/image58.svg"/><Relationship Id="rId4" Type="http://schemas.openxmlformats.org/officeDocument/2006/relationships/image" Target="../media/image52.svg"/><Relationship Id="rId9" Type="http://schemas.openxmlformats.org/officeDocument/2006/relationships/image" Target="../media/image5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svg"/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62.svg"/><Relationship Id="rId5" Type="http://schemas.openxmlformats.org/officeDocument/2006/relationships/image" Target="../media/image61.png"/><Relationship Id="rId10" Type="http://schemas.openxmlformats.org/officeDocument/2006/relationships/image" Target="../media/image66.svg"/><Relationship Id="rId4" Type="http://schemas.openxmlformats.org/officeDocument/2006/relationships/image" Target="../media/image60.svg"/><Relationship Id="rId9" Type="http://schemas.openxmlformats.org/officeDocument/2006/relationships/image" Target="../media/image6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68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svg"/><Relationship Id="rId7" Type="http://schemas.openxmlformats.org/officeDocument/2006/relationships/image" Target="../media/image74.sv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73.png"/><Relationship Id="rId5" Type="http://schemas.openxmlformats.org/officeDocument/2006/relationships/image" Target="../media/image72.svg"/><Relationship Id="rId4" Type="http://schemas.openxmlformats.org/officeDocument/2006/relationships/image" Target="../media/image7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image" Target="../media/image76.svg"/><Relationship Id="rId7" Type="http://schemas.openxmlformats.org/officeDocument/2006/relationships/image" Target="../media/image80.sv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79.png"/><Relationship Id="rId11" Type="http://schemas.openxmlformats.org/officeDocument/2006/relationships/image" Target="../media/image84.svg"/><Relationship Id="rId5" Type="http://schemas.openxmlformats.org/officeDocument/2006/relationships/image" Target="../media/image78.svg"/><Relationship Id="rId10" Type="http://schemas.openxmlformats.org/officeDocument/2006/relationships/image" Target="../media/image83.png"/><Relationship Id="rId4" Type="http://schemas.openxmlformats.org/officeDocument/2006/relationships/image" Target="../media/image77.png"/><Relationship Id="rId9" Type="http://schemas.openxmlformats.org/officeDocument/2006/relationships/image" Target="../media/image82.sv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svg"/><Relationship Id="rId13" Type="http://schemas.openxmlformats.org/officeDocument/2006/relationships/hyperlink" Target="https://2021.esinvesticijos.lt/dokumentai/projektu-bendruju-atrankos-kriteriju-sarasas-ir-ju-vertinimo-metodika-3" TargetMode="External"/><Relationship Id="rId3" Type="http://schemas.openxmlformats.org/officeDocument/2006/relationships/diagramLayout" Target="../diagrams/layout1.xml"/><Relationship Id="rId7" Type="http://schemas.openxmlformats.org/officeDocument/2006/relationships/image" Target="../media/image85.png"/><Relationship Id="rId12" Type="http://schemas.openxmlformats.org/officeDocument/2006/relationships/image" Target="../media/image90.sv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5.xml"/><Relationship Id="rId6" Type="http://schemas.microsoft.com/office/2007/relationships/diagramDrawing" Target="../diagrams/drawing1.xml"/><Relationship Id="rId11" Type="http://schemas.openxmlformats.org/officeDocument/2006/relationships/image" Target="../media/image89.png"/><Relationship Id="rId5" Type="http://schemas.openxmlformats.org/officeDocument/2006/relationships/diagramColors" Target="../diagrams/colors1.xml"/><Relationship Id="rId10" Type="http://schemas.openxmlformats.org/officeDocument/2006/relationships/image" Target="../media/image88.sv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8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sv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png"/><Relationship Id="rId3" Type="http://schemas.openxmlformats.org/officeDocument/2006/relationships/image" Target="../media/image93.png"/><Relationship Id="rId7" Type="http://schemas.openxmlformats.org/officeDocument/2006/relationships/image" Target="../media/image9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96.png"/><Relationship Id="rId5" Type="http://schemas.openxmlformats.org/officeDocument/2006/relationships/image" Target="../media/image95.png"/><Relationship Id="rId4" Type="http://schemas.openxmlformats.org/officeDocument/2006/relationships/image" Target="../media/image94.png"/><Relationship Id="rId9" Type="http://schemas.openxmlformats.org/officeDocument/2006/relationships/image" Target="../media/image9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hyperlink" Target="https://inovacijuagentura.lt/site/binaries/content/assets/finansavimo-priemones/eve-pramonei/inaso-saltiniu-uztikrinimo-vertinimo-metodika-18.pdf" TargetMode="External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103.svg"/><Relationship Id="rId5" Type="http://schemas.openxmlformats.org/officeDocument/2006/relationships/image" Target="../media/image102.png"/><Relationship Id="rId4" Type="http://schemas.openxmlformats.org/officeDocument/2006/relationships/image" Target="../media/image101.sv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hyperlink" Target="https://2021.esinvesticijos.lt/dokumentai/projekto-igyvendinimo-plano-forma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2.sv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e-seimas.lrs.lt/portal/legalAct/lt/TAD/TAIS.291562" TargetMode="External"/><Relationship Id="rId13" Type="http://schemas.openxmlformats.org/officeDocument/2006/relationships/image" Target="../media/image105.svg"/><Relationship Id="rId3" Type="http://schemas.openxmlformats.org/officeDocument/2006/relationships/hyperlink" Target="https://www.e-tar.lt/portal/lt/legalAct/f6d6e5104c0511ee9de9e7e0fd363afc" TargetMode="External"/><Relationship Id="rId7" Type="http://schemas.openxmlformats.org/officeDocument/2006/relationships/hyperlink" Target="https://e-seimas.lrs.lt/portal/legalAct/lt/TAD/TAIS.316716/asr" TargetMode="External"/><Relationship Id="rId12" Type="http://schemas.openxmlformats.org/officeDocument/2006/relationships/image" Target="../media/image10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2021.esinvesticijos.lt/dokumentai/informacijos-apie-projektui-taikomus-aplinkosaugos-reikalavimus-forma-1" TargetMode="External"/><Relationship Id="rId11" Type="http://schemas.openxmlformats.org/officeDocument/2006/relationships/hyperlink" Target="https://www.esinvesticijos.lt/uploads/documents/docs/2023-09/4d45e82cd82d46bd999561afa0cae65323fea88ed1fc57929ac2979308482e7c.pdf" TargetMode="External"/><Relationship Id="rId5" Type="http://schemas.openxmlformats.org/officeDocument/2006/relationships/hyperlink" Target="https://2021.esinvesticijos.lt/dokumentai/informacijos-apie-pareiskejui-partneriui-suteikta-valstybes-pagalba-isskyrus-de-minimis-forma-1" TargetMode="External"/><Relationship Id="rId10" Type="http://schemas.openxmlformats.org/officeDocument/2006/relationships/hyperlink" Target="https://eur-lex.europa.eu/legal-content/LT/TXT/PDF/?uri=CELEX:02014R0651-20170710" TargetMode="External"/><Relationship Id="rId4" Type="http://schemas.openxmlformats.org/officeDocument/2006/relationships/hyperlink" Target="https://www.esinvesticijos.lt/kvietimai/uzsienio-ir-vietos-investuotoju-su-dideliu-darbo-vietu-kurimo-potencialu-pritraukimas-akmenes-r-sav-jonavos-r-sav-ir-mazeikiu-r-sav" TargetMode="External"/><Relationship Id="rId9" Type="http://schemas.openxmlformats.org/officeDocument/2006/relationships/hyperlink" Target="https://eur-lex.europa.eu/legal-content/LT/TXT/?uri=CELEX:32021R2139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dms.investis.lt/" TargetMode="External"/><Relationship Id="rId2" Type="http://schemas.openxmlformats.org/officeDocument/2006/relationships/hyperlink" Target="https://esinvesticijos.lt/uploads/documents/files/Files/DMS/DMS'2021_pristatymas.pdf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2.svg"/><Relationship Id="rId5" Type="http://schemas.openxmlformats.org/officeDocument/2006/relationships/image" Target="../media/image91.png"/><Relationship Id="rId4" Type="http://schemas.openxmlformats.org/officeDocument/2006/relationships/hyperlink" Target="mailto:esinvesticijos@inovacijuagentura.lt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mailto:E.kelminske@inovacij&#371;agent&#363;ra.lt" TargetMode="External"/><Relationship Id="rId7" Type="http://schemas.openxmlformats.org/officeDocument/2006/relationships/image" Target="../media/image109.svg"/><Relationship Id="rId2" Type="http://schemas.openxmlformats.org/officeDocument/2006/relationships/hyperlink" Target="mailto:A.Makeviciene@inovacij&#371;agent&#363;ra.lt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8.png"/><Relationship Id="rId5" Type="http://schemas.openxmlformats.org/officeDocument/2006/relationships/image" Target="../media/image107.svg"/><Relationship Id="rId4" Type="http://schemas.openxmlformats.org/officeDocument/2006/relationships/image" Target="../media/image10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ur-lex.europa.eu/legal-content/LT/TXT/?uri=CELEX:32020R0852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sv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chart" Target="../charts/chart5.xml"/><Relationship Id="rId7" Type="http://schemas.openxmlformats.org/officeDocument/2006/relationships/image" Target="../media/image22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png"/><Relationship Id="rId5" Type="http://schemas.openxmlformats.org/officeDocument/2006/relationships/image" Target="../media/image20.svg"/><Relationship Id="rId4" Type="http://schemas.openxmlformats.org/officeDocument/2006/relationships/image" Target="../media/image19.png"/><Relationship Id="rId9" Type="http://schemas.openxmlformats.org/officeDocument/2006/relationships/image" Target="../media/image24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svg"/><Relationship Id="rId3" Type="http://schemas.openxmlformats.org/officeDocument/2006/relationships/image" Target="../media/image19.png"/><Relationship Id="rId7" Type="http://schemas.openxmlformats.org/officeDocument/2006/relationships/image" Target="../media/image25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10" Type="http://schemas.openxmlformats.org/officeDocument/2006/relationships/image" Target="../media/image28.svg"/><Relationship Id="rId4" Type="http://schemas.openxmlformats.org/officeDocument/2006/relationships/image" Target="../media/image20.svg"/><Relationship Id="rId9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svg"/><Relationship Id="rId3" Type="http://schemas.openxmlformats.org/officeDocument/2006/relationships/image" Target="../media/image19.png"/><Relationship Id="rId7" Type="http://schemas.openxmlformats.org/officeDocument/2006/relationships/image" Target="../media/image29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10" Type="http://schemas.openxmlformats.org/officeDocument/2006/relationships/image" Target="../media/image32.svg"/><Relationship Id="rId4" Type="http://schemas.openxmlformats.org/officeDocument/2006/relationships/image" Target="../media/image20.svg"/><Relationship Id="rId9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hyperlink" Target="https://inovacijuagentura.lt/turinys/valstyb4s-pagalbos-mokomoji-medziaga.html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496B2-C469-654D-8D0A-DDAC68DA26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7150" y="1178904"/>
            <a:ext cx="7566655" cy="1769813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lt-LT" sz="2400" b="1" cap="all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Užsienio ir vietos investuotojų su dideliu darbo vietų kūrimo potencialu pritraukimas Akmenės raj. sav., Jonavos raj. sav. ir Mažeikių raj. sav.</a:t>
            </a:r>
            <a:endParaRPr lang="en-LT" sz="24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B2C114-E3D8-1543-B0BF-27BA73BF30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7150" y="3927174"/>
            <a:ext cx="4697381" cy="132274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lt-LT" sz="1400" dirty="0">
                <a:latin typeface="Verdana"/>
                <a:ea typeface="Verdana"/>
              </a:rPr>
              <a:t>Viešųjų investicijų </a:t>
            </a:r>
            <a:r>
              <a:rPr lang="en-US" sz="1400" dirty="0" err="1">
                <a:latin typeface="Verdana"/>
                <a:ea typeface="Verdana"/>
              </a:rPr>
              <a:t>skyriaus</a:t>
            </a:r>
            <a:endParaRPr lang="en-US" sz="1400" dirty="0">
              <a:latin typeface="Verdana"/>
              <a:ea typeface="Verdana"/>
            </a:endParaRPr>
          </a:p>
          <a:p>
            <a:r>
              <a:rPr lang="lt-LT" sz="1400" dirty="0">
                <a:latin typeface="Verdana"/>
                <a:ea typeface="Verdana"/>
              </a:rPr>
              <a:t>Projektų vadovė</a:t>
            </a:r>
            <a:endParaRPr lang="en-US" sz="1400" dirty="0">
              <a:latin typeface="Verdana"/>
              <a:ea typeface="Verdana"/>
            </a:endParaRPr>
          </a:p>
          <a:p>
            <a:r>
              <a:rPr lang="lt-LT" sz="1400" dirty="0">
                <a:latin typeface="Verdana"/>
                <a:ea typeface="Verdana"/>
              </a:rPr>
              <a:t>Eglė Kelminskė</a:t>
            </a:r>
          </a:p>
          <a:p>
            <a:endParaRPr lang="lt-LT" sz="1400" dirty="0">
              <a:latin typeface="Verdana"/>
              <a:ea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4758359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2E87C8BA-14AF-83A2-8EB2-F2BDFF193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586" y="240846"/>
            <a:ext cx="4929414" cy="875619"/>
          </a:xfrm>
        </p:spPr>
        <p:txBody>
          <a:bodyPr>
            <a:normAutofit/>
          </a:bodyPr>
          <a:lstStyle/>
          <a:p>
            <a:r>
              <a:rPr lang="lt-LT" sz="2800" b="1" dirty="0"/>
              <a:t>Neremtinos veiklos</a:t>
            </a:r>
          </a:p>
        </p:txBody>
      </p:sp>
      <p:sp>
        <p:nvSpPr>
          <p:cNvPr id="4" name="Teksto vietos rezervavimo ženklas 3">
            <a:extLst>
              <a:ext uri="{FF2B5EF4-FFF2-40B4-BE49-F238E27FC236}">
                <a16:creationId xmlns:a16="http://schemas.microsoft.com/office/drawing/2014/main" id="{143C1737-290B-5606-C2B8-6E61356244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54958" y="1747261"/>
            <a:ext cx="5441042" cy="3466995"/>
          </a:xfrm>
        </p:spPr>
        <p:txBody>
          <a:bodyPr>
            <a:normAutofit fontScale="55000" lnSpcReduction="20000"/>
          </a:bodyPr>
          <a:lstStyle/>
          <a:p>
            <a:r>
              <a:rPr lang="lt-LT" sz="3800" dirty="0">
                <a:effectLst/>
              </a:rPr>
              <a:t>Finansavimas gali būti skiriamas pareiškėjams visose srityse, išskyrus:</a:t>
            </a:r>
          </a:p>
          <a:p>
            <a:endParaRPr lang="lt-LT" sz="3800" dirty="0">
              <a:effectLst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lt-LT" sz="3800" dirty="0">
                <a:effectLst/>
              </a:rPr>
              <a:t>Reglamento (ES) </a:t>
            </a:r>
            <a:r>
              <a:rPr lang="lt-LT" sz="3800" b="1" dirty="0">
                <a:effectLst/>
              </a:rPr>
              <a:t>Nr. 651/2014         </a:t>
            </a:r>
            <a:r>
              <a:rPr lang="lt-LT" sz="3800" dirty="0">
                <a:effectLst/>
              </a:rPr>
              <a:t>1 str. 2–5 d., 13, 14 ir 31 str. bei</a:t>
            </a:r>
          </a:p>
          <a:p>
            <a:endParaRPr lang="lt-LT" sz="3800" dirty="0">
              <a:effectLst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lt-LT" sz="3800" dirty="0">
                <a:effectLst/>
              </a:rPr>
              <a:t>Reglamento (ES) </a:t>
            </a:r>
            <a:r>
              <a:rPr lang="lt-LT" sz="3800" b="1" dirty="0">
                <a:effectLst/>
              </a:rPr>
              <a:t>Nr. 2021/1056 </a:t>
            </a:r>
            <a:r>
              <a:rPr lang="lt-LT" sz="3800" dirty="0">
                <a:effectLst/>
              </a:rPr>
              <a:t>4 ir 9 str. nustatytus apribojimus.</a:t>
            </a:r>
          </a:p>
          <a:p>
            <a:endParaRPr lang="lt-LT" dirty="0"/>
          </a:p>
        </p:txBody>
      </p:sp>
      <p:sp>
        <p:nvSpPr>
          <p:cNvPr id="10" name="Paaiškinimas: rodyklė žemyn 9">
            <a:extLst>
              <a:ext uri="{FF2B5EF4-FFF2-40B4-BE49-F238E27FC236}">
                <a16:creationId xmlns:a16="http://schemas.microsoft.com/office/drawing/2014/main" id="{3922551D-3C01-3DE6-19F4-8E2603B67BC0}"/>
              </a:ext>
            </a:extLst>
          </p:cNvPr>
          <p:cNvSpPr/>
          <p:nvPr/>
        </p:nvSpPr>
        <p:spPr>
          <a:xfrm>
            <a:off x="6965341" y="441049"/>
            <a:ext cx="4679042" cy="607164"/>
          </a:xfrm>
          <a:prstGeom prst="downArrowCallou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b="1" dirty="0">
                <a:solidFill>
                  <a:schemeClr val="tx2">
                    <a:lumMod val="25000"/>
                  </a:schemeClr>
                </a:solidFill>
              </a:rPr>
              <a:t>Finansavimas neskiriamas:</a:t>
            </a:r>
          </a:p>
        </p:txBody>
      </p:sp>
      <p:sp>
        <p:nvSpPr>
          <p:cNvPr id="12" name="Teksto vietos rezervavimo ženklas 3">
            <a:extLst>
              <a:ext uri="{FF2B5EF4-FFF2-40B4-BE49-F238E27FC236}">
                <a16:creationId xmlns:a16="http://schemas.microsoft.com/office/drawing/2014/main" id="{6672B9DA-A760-686F-4289-CAB65605F2F6}"/>
              </a:ext>
            </a:extLst>
          </p:cNvPr>
          <p:cNvSpPr txBox="1">
            <a:spLocks/>
          </p:cNvSpPr>
          <p:nvPr/>
        </p:nvSpPr>
        <p:spPr>
          <a:xfrm>
            <a:off x="7629922" y="1116541"/>
            <a:ext cx="4484914" cy="514282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0" i="0" kern="1200">
                <a:solidFill>
                  <a:srgbClr val="3027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t-LT" sz="5600" dirty="0"/>
              <a:t>Žuvininkystei ir akvakultūrai.</a:t>
            </a:r>
          </a:p>
          <a:p>
            <a:r>
              <a:rPr lang="lt-LT" sz="5600" dirty="0"/>
              <a:t>Žemės ūkio produktų gamybai, perdirbimui.</a:t>
            </a:r>
          </a:p>
          <a:p>
            <a:r>
              <a:rPr lang="lt-LT" sz="5600" dirty="0"/>
              <a:t>Transporto sektoriui ir jo infrastruktūrai.</a:t>
            </a:r>
          </a:p>
          <a:p>
            <a:r>
              <a:rPr lang="lt-LT" sz="5600" dirty="0"/>
              <a:t>Turizmo veiklai.</a:t>
            </a:r>
          </a:p>
          <a:p>
            <a:r>
              <a:rPr lang="lt-LT" sz="5600" dirty="0"/>
              <a:t>Tabako ir tabako gaminių gamybai.</a:t>
            </a:r>
          </a:p>
          <a:p>
            <a:r>
              <a:rPr lang="lt-LT" sz="5600" dirty="0"/>
              <a:t>Elektros energijos gamybai, paskirstymui ir infrastruktūrai.</a:t>
            </a:r>
          </a:p>
          <a:p>
            <a:r>
              <a:rPr lang="lt-LT" sz="5600" dirty="0"/>
              <a:t>Plieno, anglių, laivų statybos ir sintetinių pluoštų sektoriui.</a:t>
            </a:r>
          </a:p>
          <a:p>
            <a:r>
              <a:rPr lang="lt-LT" sz="5600" dirty="0"/>
              <a:t>Kita (investicijoms susijusioms su iškastinio kuro gamyba, perdirbimu, transportavimu, platinimu, sandėliavimu ar deginimu. Finansinės ir draudimo veiklai (2 red. K sekcijos). Konsultacinė verslo ir kito valdymo veiklai (2 red.70.10). Atominių elektrinių eksploatacijos nutraukimui ar statyboms. Eksporto veikla ir kt.).</a:t>
            </a:r>
          </a:p>
          <a:p>
            <a:endParaRPr lang="lt-LT" sz="6400" dirty="0"/>
          </a:p>
          <a:p>
            <a:endParaRPr lang="lt-LT" dirty="0"/>
          </a:p>
          <a:p>
            <a:r>
              <a:rPr lang="lt-LT" dirty="0"/>
              <a:t> </a:t>
            </a:r>
          </a:p>
        </p:txBody>
      </p:sp>
      <p:pic>
        <p:nvPicPr>
          <p:cNvPr id="16" name="Grafinis elementas 15" descr="Smoking outline">
            <a:extLst>
              <a:ext uri="{FF2B5EF4-FFF2-40B4-BE49-F238E27FC236}">
                <a16:creationId xmlns:a16="http://schemas.microsoft.com/office/drawing/2014/main" id="{F4C47955-47D5-8043-BF87-E6966EA4B4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064658" y="2552180"/>
            <a:ext cx="349278" cy="349278"/>
          </a:xfrm>
          <a:prstGeom prst="rect">
            <a:avLst/>
          </a:prstGeom>
        </p:spPr>
      </p:pic>
      <p:pic>
        <p:nvPicPr>
          <p:cNvPr id="18" name="Grafinis elementas 17" descr="Fishing outline">
            <a:extLst>
              <a:ext uri="{FF2B5EF4-FFF2-40B4-BE49-F238E27FC236}">
                <a16:creationId xmlns:a16="http://schemas.microsoft.com/office/drawing/2014/main" id="{93D757AC-101C-B529-EAF1-827D3E5714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970854" y="974115"/>
            <a:ext cx="463437" cy="463437"/>
          </a:xfrm>
          <a:prstGeom prst="rect">
            <a:avLst/>
          </a:prstGeom>
        </p:spPr>
      </p:pic>
      <p:pic>
        <p:nvPicPr>
          <p:cNvPr id="20" name="Grafinis elementas 19" descr="Crops outline">
            <a:extLst>
              <a:ext uri="{FF2B5EF4-FFF2-40B4-BE49-F238E27FC236}">
                <a16:creationId xmlns:a16="http://schemas.microsoft.com/office/drawing/2014/main" id="{FDF34A88-71CD-9AE2-42D8-356C95CE192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024872" y="1435264"/>
            <a:ext cx="426130" cy="426130"/>
          </a:xfrm>
          <a:prstGeom prst="rect">
            <a:avLst/>
          </a:prstGeom>
        </p:spPr>
      </p:pic>
      <p:pic>
        <p:nvPicPr>
          <p:cNvPr id="28" name="Grafinis elementas 27" descr="Electric Tower outline">
            <a:extLst>
              <a:ext uri="{FF2B5EF4-FFF2-40B4-BE49-F238E27FC236}">
                <a16:creationId xmlns:a16="http://schemas.microsoft.com/office/drawing/2014/main" id="{26EFE997-20DF-06D4-4592-756C92546B7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057371" y="2979290"/>
            <a:ext cx="426130" cy="426130"/>
          </a:xfrm>
          <a:prstGeom prst="rect">
            <a:avLst/>
          </a:prstGeom>
        </p:spPr>
      </p:pic>
      <p:pic>
        <p:nvPicPr>
          <p:cNvPr id="30" name="Grafinis elementas 29" descr="Freight outline">
            <a:extLst>
              <a:ext uri="{FF2B5EF4-FFF2-40B4-BE49-F238E27FC236}">
                <a16:creationId xmlns:a16="http://schemas.microsoft.com/office/drawing/2014/main" id="{32C7EFDA-EA1E-05C2-54BC-62EE1463344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033204" y="3532933"/>
            <a:ext cx="474465" cy="474465"/>
          </a:xfrm>
          <a:prstGeom prst="rect">
            <a:avLst/>
          </a:prstGeom>
        </p:spPr>
      </p:pic>
      <p:pic>
        <p:nvPicPr>
          <p:cNvPr id="32" name="Grafinis elementas 31" descr="Delivery outline">
            <a:extLst>
              <a:ext uri="{FF2B5EF4-FFF2-40B4-BE49-F238E27FC236}">
                <a16:creationId xmlns:a16="http://schemas.microsoft.com/office/drawing/2014/main" id="{98C8C54C-95BA-0946-34CA-8C9970D2E16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7024872" y="1849734"/>
            <a:ext cx="415236" cy="415236"/>
          </a:xfrm>
          <a:prstGeom prst="rect">
            <a:avLst/>
          </a:prstGeom>
        </p:spPr>
      </p:pic>
      <p:pic>
        <p:nvPicPr>
          <p:cNvPr id="36" name="Grafinis elementas 35" descr="Construction Barricade outline">
            <a:extLst>
              <a:ext uri="{FF2B5EF4-FFF2-40B4-BE49-F238E27FC236}">
                <a16:creationId xmlns:a16="http://schemas.microsoft.com/office/drawing/2014/main" id="{A6D0F387-72C1-9B42-2D8F-28BDFC0453B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995942" y="4067041"/>
            <a:ext cx="548991" cy="548991"/>
          </a:xfrm>
          <a:prstGeom prst="rect">
            <a:avLst/>
          </a:prstGeom>
        </p:spPr>
      </p:pic>
      <p:pic>
        <p:nvPicPr>
          <p:cNvPr id="38" name="Grafinis elementas 37" descr="Take Off outline">
            <a:extLst>
              <a:ext uri="{FF2B5EF4-FFF2-40B4-BE49-F238E27FC236}">
                <a16:creationId xmlns:a16="http://schemas.microsoft.com/office/drawing/2014/main" id="{3554B736-A932-F7DC-1A25-E694E91AA870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7004660" y="2151872"/>
            <a:ext cx="506484" cy="506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7555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Ovalas 31">
            <a:extLst>
              <a:ext uri="{FF2B5EF4-FFF2-40B4-BE49-F238E27FC236}">
                <a16:creationId xmlns:a16="http://schemas.microsoft.com/office/drawing/2014/main" id="{FDE888A7-F1AF-4C04-875F-23CD5D67189F}"/>
              </a:ext>
            </a:extLst>
          </p:cNvPr>
          <p:cNvSpPr/>
          <p:nvPr/>
        </p:nvSpPr>
        <p:spPr>
          <a:xfrm>
            <a:off x="700189" y="2646335"/>
            <a:ext cx="761705" cy="740751"/>
          </a:xfrm>
          <a:prstGeom prst="ellipse">
            <a:avLst/>
          </a:prstGeom>
          <a:solidFill>
            <a:srgbClr val="00194C"/>
          </a:solidFill>
          <a:ln w="25400" cap="flat">
            <a:solidFill>
              <a:srgbClr val="014067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3F3F3F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DF76FD5-9B43-BE85-C4EB-C056C7EA3077}"/>
              </a:ext>
            </a:extLst>
          </p:cNvPr>
          <p:cNvSpPr txBox="1"/>
          <p:nvPr/>
        </p:nvSpPr>
        <p:spPr>
          <a:xfrm>
            <a:off x="1707640" y="1593831"/>
            <a:ext cx="9103795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90488" indent="-1588" algn="just"/>
            <a:r>
              <a:rPr lang="lt-LT" dirty="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Projektų </a:t>
            </a:r>
            <a:r>
              <a:rPr lang="lt-LT" b="1" dirty="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veiklų pradžia </a:t>
            </a:r>
            <a:r>
              <a:rPr lang="lt-LT" dirty="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– ne anksčiau nei</a:t>
            </a:r>
            <a:r>
              <a:rPr lang="en-US" dirty="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PĮP </a:t>
            </a:r>
            <a:r>
              <a:rPr lang="en-US" dirty="0" err="1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pateiki</a:t>
            </a:r>
            <a:r>
              <a:rPr lang="lt-LT" dirty="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r>
              <a:rPr lang="en-US" dirty="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mas </a:t>
            </a:r>
            <a:r>
              <a:rPr lang="en-US" dirty="0" err="1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Agentūrai</a:t>
            </a:r>
            <a:endParaRPr lang="lt-LT" b="1" dirty="0">
              <a:solidFill>
                <a:srgbClr val="302857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BEB333-74CD-B3EA-E039-05830C7791A0}"/>
              </a:ext>
            </a:extLst>
          </p:cNvPr>
          <p:cNvSpPr txBox="1"/>
          <p:nvPr/>
        </p:nvSpPr>
        <p:spPr>
          <a:xfrm>
            <a:off x="1707640" y="2703065"/>
            <a:ext cx="9223784" cy="6463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90000"/>
            <a:r>
              <a:rPr lang="lt-LT" b="0" i="0" dirty="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Projekto veikla turi būti</a:t>
            </a:r>
            <a:r>
              <a:rPr lang="en-US" b="0" i="0" dirty="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lt-LT" b="1" i="0" dirty="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pradėta įgyvendinti per </a:t>
            </a:r>
            <a:r>
              <a:rPr lang="en-US" b="1" i="0" dirty="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</a:t>
            </a:r>
            <a:r>
              <a:rPr lang="lt-LT" b="1" i="0" dirty="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mėnesius </a:t>
            </a:r>
            <a:r>
              <a:rPr lang="lt-LT" b="0" i="0" dirty="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nuo projekto sutarties pasirašymo dienos</a:t>
            </a:r>
            <a:endParaRPr lang="lt-LT" b="1" dirty="0">
              <a:solidFill>
                <a:srgbClr val="302857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8412BC5-99AA-85E6-65CA-FCFEFE02A09C}"/>
              </a:ext>
            </a:extLst>
          </p:cNvPr>
          <p:cNvSpPr txBox="1"/>
          <p:nvPr/>
        </p:nvSpPr>
        <p:spPr>
          <a:xfrm>
            <a:off x="1815062" y="4114063"/>
            <a:ext cx="9182563" cy="6463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lt-LT" dirty="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Projektų veiklų </a:t>
            </a:r>
            <a:r>
              <a:rPr lang="lt-LT" b="1" dirty="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įgyvendinimo trukmė </a:t>
            </a:r>
            <a:r>
              <a:rPr lang="lt-LT" dirty="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iki </a:t>
            </a:r>
            <a:r>
              <a:rPr lang="lt-LT" b="1" dirty="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36</a:t>
            </a:r>
            <a:r>
              <a:rPr lang="lt-LT" dirty="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 </a:t>
            </a:r>
            <a:r>
              <a:rPr lang="lt-LT" b="1" dirty="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mėn. </a:t>
            </a:r>
            <a:r>
              <a:rPr lang="lt-LT" dirty="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nuo projekto sutarties pasirašymo dienos, tačiau </a:t>
            </a:r>
            <a:r>
              <a:rPr lang="lt-LT" b="1" dirty="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ne ilgiau kaip iki 2029-09-01</a:t>
            </a:r>
          </a:p>
        </p:txBody>
      </p:sp>
      <p:sp>
        <p:nvSpPr>
          <p:cNvPr id="23" name="Ovalas 22">
            <a:extLst>
              <a:ext uri="{FF2B5EF4-FFF2-40B4-BE49-F238E27FC236}">
                <a16:creationId xmlns:a16="http://schemas.microsoft.com/office/drawing/2014/main" id="{CEE0C506-4377-982B-15AD-20785EF97BE6}"/>
              </a:ext>
            </a:extLst>
          </p:cNvPr>
          <p:cNvSpPr/>
          <p:nvPr/>
        </p:nvSpPr>
        <p:spPr>
          <a:xfrm>
            <a:off x="696797" y="1433815"/>
            <a:ext cx="761705" cy="740751"/>
          </a:xfrm>
          <a:prstGeom prst="ellipse">
            <a:avLst/>
          </a:prstGeom>
          <a:solidFill>
            <a:srgbClr val="00194C"/>
          </a:solidFill>
          <a:ln w="25400" cap="flat">
            <a:solidFill>
              <a:srgbClr val="014067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3F3F3F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pic>
        <p:nvPicPr>
          <p:cNvPr id="25" name="Grafinis elementas 24" descr="Daily calendar outline">
            <a:extLst>
              <a:ext uri="{FF2B5EF4-FFF2-40B4-BE49-F238E27FC236}">
                <a16:creationId xmlns:a16="http://schemas.microsoft.com/office/drawing/2014/main" id="{9C6C9E8E-714B-7335-8297-47676349B4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798796" y="1504249"/>
            <a:ext cx="557705" cy="557705"/>
          </a:xfrm>
          <a:prstGeom prst="rect">
            <a:avLst/>
          </a:prstGeom>
        </p:spPr>
      </p:pic>
      <p:sp>
        <p:nvSpPr>
          <p:cNvPr id="8" name="Suapvalintas stačiakampis 4">
            <a:extLst>
              <a:ext uri="{FF2B5EF4-FFF2-40B4-BE49-F238E27FC236}">
                <a16:creationId xmlns:a16="http://schemas.microsoft.com/office/drawing/2014/main" id="{06D3E97E-3899-F910-C29F-56E1709C63F6}"/>
              </a:ext>
            </a:extLst>
          </p:cNvPr>
          <p:cNvSpPr/>
          <p:nvPr/>
        </p:nvSpPr>
        <p:spPr>
          <a:xfrm>
            <a:off x="542020" y="2535217"/>
            <a:ext cx="11186284" cy="962988"/>
          </a:xfrm>
          <a:prstGeom prst="roundRect">
            <a:avLst>
              <a:gd name="adj" fmla="val 1636"/>
            </a:avLst>
          </a:prstGeom>
          <a:noFill/>
          <a:ln w="28575">
            <a:solidFill>
              <a:srgbClr val="EEE73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10" name="Suapvalintas stačiakampis 4">
            <a:extLst>
              <a:ext uri="{FF2B5EF4-FFF2-40B4-BE49-F238E27FC236}">
                <a16:creationId xmlns:a16="http://schemas.microsoft.com/office/drawing/2014/main" id="{2B4410CB-BF1F-1C75-5867-BE100F5AA4A3}"/>
              </a:ext>
            </a:extLst>
          </p:cNvPr>
          <p:cNvSpPr/>
          <p:nvPr/>
        </p:nvSpPr>
        <p:spPr>
          <a:xfrm>
            <a:off x="542021" y="1297004"/>
            <a:ext cx="11187913" cy="962987"/>
          </a:xfrm>
          <a:prstGeom prst="roundRect">
            <a:avLst>
              <a:gd name="adj" fmla="val 0"/>
            </a:avLst>
          </a:prstGeom>
          <a:noFill/>
          <a:ln w="28575">
            <a:solidFill>
              <a:srgbClr val="EEE73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11" name="Suapvalintas stačiakampis 4">
            <a:extLst>
              <a:ext uri="{FF2B5EF4-FFF2-40B4-BE49-F238E27FC236}">
                <a16:creationId xmlns:a16="http://schemas.microsoft.com/office/drawing/2014/main" id="{22C7DFE8-F2D9-9119-641B-67B43B2F2E92}"/>
              </a:ext>
            </a:extLst>
          </p:cNvPr>
          <p:cNvSpPr/>
          <p:nvPr/>
        </p:nvSpPr>
        <p:spPr>
          <a:xfrm>
            <a:off x="540392" y="3930045"/>
            <a:ext cx="11187913" cy="962988"/>
          </a:xfrm>
          <a:prstGeom prst="roundRect">
            <a:avLst>
              <a:gd name="adj" fmla="val 0"/>
            </a:avLst>
          </a:prstGeom>
          <a:noFill/>
          <a:ln w="28575">
            <a:solidFill>
              <a:srgbClr val="EEE73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pic>
        <p:nvPicPr>
          <p:cNvPr id="24" name="Grafinis elementas 23" descr="Hourglass 60% outline">
            <a:extLst>
              <a:ext uri="{FF2B5EF4-FFF2-40B4-BE49-F238E27FC236}">
                <a16:creationId xmlns:a16="http://schemas.microsoft.com/office/drawing/2014/main" id="{010BFF75-0C99-2A21-9A75-5FDFE2BEFE1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797826" y="2741055"/>
            <a:ext cx="551309" cy="551309"/>
          </a:xfrm>
          <a:prstGeom prst="rect">
            <a:avLst/>
          </a:prstGeom>
        </p:spPr>
      </p:pic>
      <p:sp>
        <p:nvSpPr>
          <p:cNvPr id="2" name="Ovalas 1">
            <a:extLst>
              <a:ext uri="{FF2B5EF4-FFF2-40B4-BE49-F238E27FC236}">
                <a16:creationId xmlns:a16="http://schemas.microsoft.com/office/drawing/2014/main" id="{8BE1C3FF-91A2-81F4-47CE-1985BB98AAD7}"/>
              </a:ext>
            </a:extLst>
          </p:cNvPr>
          <p:cNvSpPr/>
          <p:nvPr/>
        </p:nvSpPr>
        <p:spPr>
          <a:xfrm>
            <a:off x="692627" y="4022473"/>
            <a:ext cx="761705" cy="740751"/>
          </a:xfrm>
          <a:prstGeom prst="ellipse">
            <a:avLst/>
          </a:prstGeom>
          <a:solidFill>
            <a:srgbClr val="00194C"/>
          </a:solidFill>
          <a:ln w="25400" cap="flat">
            <a:solidFill>
              <a:srgbClr val="014067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3F3F3F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C6291773-642D-4F2C-38CB-2BB2920F8B21}"/>
              </a:ext>
            </a:extLst>
          </p:cNvPr>
          <p:cNvSpPr txBox="1">
            <a:spLocks/>
          </p:cNvSpPr>
          <p:nvPr/>
        </p:nvSpPr>
        <p:spPr>
          <a:xfrm>
            <a:off x="809263" y="205767"/>
            <a:ext cx="6399609" cy="7305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rgbClr val="3027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lt-LT" sz="3200" b="1" dirty="0">
                <a:solidFill>
                  <a:srgbClr val="302957"/>
                </a:solidFill>
                <a:latin typeface="Verdana Pro"/>
                <a:ea typeface="Verdana"/>
              </a:rPr>
              <a:t>Reikalavimai projektui</a:t>
            </a:r>
          </a:p>
        </p:txBody>
      </p:sp>
      <p:sp>
        <p:nvSpPr>
          <p:cNvPr id="9" name="Suapvalintas stačiakampis 4">
            <a:extLst>
              <a:ext uri="{FF2B5EF4-FFF2-40B4-BE49-F238E27FC236}">
                <a16:creationId xmlns:a16="http://schemas.microsoft.com/office/drawing/2014/main" id="{BC2BC5AE-5A19-0BEB-BCFB-53D55433E5F8}"/>
              </a:ext>
            </a:extLst>
          </p:cNvPr>
          <p:cNvSpPr/>
          <p:nvPr/>
        </p:nvSpPr>
        <p:spPr>
          <a:xfrm>
            <a:off x="538762" y="5473846"/>
            <a:ext cx="11189542" cy="1022236"/>
          </a:xfrm>
          <a:prstGeom prst="roundRect">
            <a:avLst>
              <a:gd name="adj" fmla="val 0"/>
            </a:avLst>
          </a:prstGeom>
          <a:noFill/>
          <a:ln w="28575">
            <a:solidFill>
              <a:srgbClr val="EEE73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884ADBA-2885-FCE2-1BD5-FC0001C01AE8}"/>
              </a:ext>
            </a:extLst>
          </p:cNvPr>
          <p:cNvSpPr txBox="1"/>
          <p:nvPr/>
        </p:nvSpPr>
        <p:spPr>
          <a:xfrm>
            <a:off x="1815062" y="5671983"/>
            <a:ext cx="8847421" cy="6463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90488" indent="-1588"/>
            <a:r>
              <a:rPr lang="lt-LT" dirty="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Projektu </a:t>
            </a:r>
            <a:r>
              <a:rPr lang="lt-LT" b="1" dirty="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turi būti įgyvendintos abi projekto veiklos </a:t>
            </a:r>
            <a:r>
              <a:rPr lang="lt-LT" dirty="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(tvarių investicijų pritraukimas ir darbuotojų mokymas)</a:t>
            </a:r>
            <a:endParaRPr lang="lt-LT" b="1" dirty="0">
              <a:solidFill>
                <a:srgbClr val="302857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Ovalas 14">
            <a:extLst>
              <a:ext uri="{FF2B5EF4-FFF2-40B4-BE49-F238E27FC236}">
                <a16:creationId xmlns:a16="http://schemas.microsoft.com/office/drawing/2014/main" id="{E4D41629-CA24-45DF-105E-481740DD5BF2}"/>
              </a:ext>
            </a:extLst>
          </p:cNvPr>
          <p:cNvSpPr/>
          <p:nvPr/>
        </p:nvSpPr>
        <p:spPr>
          <a:xfrm>
            <a:off x="700189" y="5614589"/>
            <a:ext cx="761705" cy="740751"/>
          </a:xfrm>
          <a:prstGeom prst="ellipse">
            <a:avLst/>
          </a:prstGeom>
          <a:solidFill>
            <a:srgbClr val="00194C"/>
          </a:solidFill>
          <a:ln w="25400" cap="flat">
            <a:solidFill>
              <a:srgbClr val="014067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3F3F3F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pic>
        <p:nvPicPr>
          <p:cNvPr id="19" name="Grafinis elementas 18" descr="Calligraphy Pen outline">
            <a:extLst>
              <a:ext uri="{FF2B5EF4-FFF2-40B4-BE49-F238E27FC236}">
                <a16:creationId xmlns:a16="http://schemas.microsoft.com/office/drawing/2014/main" id="{4E6856BC-3A71-400D-981D-FAF3D521BDC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00189" y="5685363"/>
            <a:ext cx="527386" cy="527386"/>
          </a:xfrm>
          <a:prstGeom prst="rect">
            <a:avLst/>
          </a:prstGeom>
        </p:spPr>
      </p:pic>
      <p:pic>
        <p:nvPicPr>
          <p:cNvPr id="5" name="Grafinis elementas 4" descr="Watch outline">
            <a:extLst>
              <a:ext uri="{FF2B5EF4-FFF2-40B4-BE49-F238E27FC236}">
                <a16:creationId xmlns:a16="http://schemas.microsoft.com/office/drawing/2014/main" id="{BFB3AB49-3CE3-6452-8074-9655F2B57D3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37978" y="4083586"/>
            <a:ext cx="618523" cy="618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0114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DDF76FD5-9B43-BE85-C4EB-C056C7EA3077}"/>
              </a:ext>
            </a:extLst>
          </p:cNvPr>
          <p:cNvSpPr txBox="1"/>
          <p:nvPr/>
        </p:nvSpPr>
        <p:spPr>
          <a:xfrm>
            <a:off x="1620817" y="1809517"/>
            <a:ext cx="9932158" cy="6463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90488" indent="-1588"/>
            <a:r>
              <a:rPr lang="lt-LT" dirty="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Ne mažiau kaip </a:t>
            </a:r>
            <a:r>
              <a:rPr lang="lt-LT" b="1" dirty="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60 proc</a:t>
            </a:r>
            <a:r>
              <a:rPr lang="lt-LT" dirty="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projektui skirtų lėšų turi būti </a:t>
            </a:r>
            <a:r>
              <a:rPr lang="lt-LT" b="1" dirty="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panaudota </a:t>
            </a:r>
          </a:p>
          <a:p>
            <a:pPr marL="90488" indent="-1588"/>
            <a:r>
              <a:rPr lang="lt-LT" b="1" dirty="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iki 2026-08-31</a:t>
            </a:r>
          </a:p>
        </p:txBody>
      </p:sp>
      <p:sp>
        <p:nvSpPr>
          <p:cNvPr id="23" name="Ovalas 22">
            <a:extLst>
              <a:ext uri="{FF2B5EF4-FFF2-40B4-BE49-F238E27FC236}">
                <a16:creationId xmlns:a16="http://schemas.microsoft.com/office/drawing/2014/main" id="{CEE0C506-4377-982B-15AD-20785EF97BE6}"/>
              </a:ext>
            </a:extLst>
          </p:cNvPr>
          <p:cNvSpPr/>
          <p:nvPr/>
        </p:nvSpPr>
        <p:spPr>
          <a:xfrm>
            <a:off x="675907" y="1755596"/>
            <a:ext cx="761705" cy="740751"/>
          </a:xfrm>
          <a:prstGeom prst="ellipse">
            <a:avLst/>
          </a:prstGeom>
          <a:solidFill>
            <a:srgbClr val="00194C"/>
          </a:solidFill>
          <a:ln w="25400" cap="flat">
            <a:solidFill>
              <a:srgbClr val="014067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3F3F3F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10" name="Suapvalintas stačiakampis 4">
            <a:extLst>
              <a:ext uri="{FF2B5EF4-FFF2-40B4-BE49-F238E27FC236}">
                <a16:creationId xmlns:a16="http://schemas.microsoft.com/office/drawing/2014/main" id="{2B4410CB-BF1F-1C75-5867-BE100F5AA4A3}"/>
              </a:ext>
            </a:extLst>
          </p:cNvPr>
          <p:cNvSpPr/>
          <p:nvPr/>
        </p:nvSpPr>
        <p:spPr>
          <a:xfrm>
            <a:off x="484094" y="1710634"/>
            <a:ext cx="11113949" cy="836623"/>
          </a:xfrm>
          <a:prstGeom prst="roundRect">
            <a:avLst>
              <a:gd name="adj" fmla="val 0"/>
            </a:avLst>
          </a:prstGeom>
          <a:noFill/>
          <a:ln w="28575">
            <a:solidFill>
              <a:srgbClr val="EEE73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31" name="Suapvalintas stačiakampis 4">
            <a:extLst>
              <a:ext uri="{FF2B5EF4-FFF2-40B4-BE49-F238E27FC236}">
                <a16:creationId xmlns:a16="http://schemas.microsoft.com/office/drawing/2014/main" id="{785101DA-F405-BEAF-C404-1E3637D76305}"/>
              </a:ext>
            </a:extLst>
          </p:cNvPr>
          <p:cNvSpPr/>
          <p:nvPr/>
        </p:nvSpPr>
        <p:spPr>
          <a:xfrm>
            <a:off x="484094" y="2789941"/>
            <a:ext cx="11052467" cy="912000"/>
          </a:xfrm>
          <a:prstGeom prst="roundRect">
            <a:avLst>
              <a:gd name="adj" fmla="val 3964"/>
            </a:avLst>
          </a:prstGeom>
          <a:noFill/>
          <a:ln w="28575">
            <a:solidFill>
              <a:srgbClr val="EEE73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35" name="Ovalas 34">
            <a:extLst>
              <a:ext uri="{FF2B5EF4-FFF2-40B4-BE49-F238E27FC236}">
                <a16:creationId xmlns:a16="http://schemas.microsoft.com/office/drawing/2014/main" id="{FBE5336F-3C46-E2EC-2056-D82041DEC43C}"/>
              </a:ext>
            </a:extLst>
          </p:cNvPr>
          <p:cNvSpPr/>
          <p:nvPr/>
        </p:nvSpPr>
        <p:spPr>
          <a:xfrm>
            <a:off x="674589" y="2864415"/>
            <a:ext cx="761705" cy="740751"/>
          </a:xfrm>
          <a:prstGeom prst="ellipse">
            <a:avLst/>
          </a:prstGeom>
          <a:solidFill>
            <a:srgbClr val="00194C"/>
          </a:solidFill>
          <a:ln w="25400" cap="flat">
            <a:solidFill>
              <a:srgbClr val="014067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3F3F3F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pic>
        <p:nvPicPr>
          <p:cNvPr id="41" name="Grafinis elementas 40" descr="Closed book outline">
            <a:extLst>
              <a:ext uri="{FF2B5EF4-FFF2-40B4-BE49-F238E27FC236}">
                <a16:creationId xmlns:a16="http://schemas.microsoft.com/office/drawing/2014/main" id="{EDDC2F7B-791E-C2BA-7976-C6F277AB1C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80740" y="2964467"/>
            <a:ext cx="523908" cy="523908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6291773-642D-4F2C-38CB-2BB2920F8B21}"/>
              </a:ext>
            </a:extLst>
          </p:cNvPr>
          <p:cNvSpPr txBox="1">
            <a:spLocks/>
          </p:cNvSpPr>
          <p:nvPr/>
        </p:nvSpPr>
        <p:spPr>
          <a:xfrm>
            <a:off x="809263" y="205767"/>
            <a:ext cx="6399609" cy="7305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rgbClr val="3027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lt-LT" sz="3200" b="1" dirty="0">
                <a:solidFill>
                  <a:srgbClr val="302957"/>
                </a:solidFill>
                <a:latin typeface="Verdana Pro"/>
                <a:ea typeface="Verdana"/>
              </a:rPr>
              <a:t>Reikalavimai projektui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77FD8ED-AEF2-C7AD-FCC0-4D827BB12B34}"/>
              </a:ext>
            </a:extLst>
          </p:cNvPr>
          <p:cNvSpPr txBox="1"/>
          <p:nvPr/>
        </p:nvSpPr>
        <p:spPr>
          <a:xfrm>
            <a:off x="1696909" y="2911626"/>
            <a:ext cx="9932158" cy="6463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1800" dirty="0" err="1">
                <a:solidFill>
                  <a:srgbClr val="0B0D3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Projekte</a:t>
            </a:r>
            <a:r>
              <a:rPr lang="en-US" sz="1800" dirty="0">
                <a:solidFill>
                  <a:srgbClr val="0B0D3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numatytos</a:t>
            </a:r>
            <a:r>
              <a:rPr lang="en-US" sz="180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b="1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veiklos</a:t>
            </a:r>
            <a:r>
              <a:rPr lang="en-US" sz="1800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b="1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turi</a:t>
            </a:r>
            <a:r>
              <a:rPr lang="en-US" sz="1800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b="1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atitikti</a:t>
            </a:r>
            <a:r>
              <a:rPr lang="en-US" sz="1800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kartu</a:t>
            </a:r>
            <a:r>
              <a:rPr lang="en-US" sz="180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</a:t>
            </a:r>
            <a:r>
              <a:rPr lang="en-US" sz="180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PĮP </a:t>
            </a:r>
            <a:r>
              <a:rPr lang="en-US" sz="1800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pateikt</a:t>
            </a:r>
            <a:r>
              <a:rPr lang="lt-LT" sz="180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ame Verslo plane</a:t>
            </a:r>
            <a:r>
              <a:rPr lang="en-US" sz="180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rekomenduojam</a:t>
            </a:r>
            <a:r>
              <a:rPr lang="lt-LT" sz="1800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us</a:t>
            </a:r>
            <a:r>
              <a:rPr lang="lt-LT" sz="180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formos ir turinio reikalavimus.</a:t>
            </a:r>
            <a:endParaRPr lang="en-US" sz="1800" dirty="0">
              <a:solidFill>
                <a:schemeClr val="accent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2" name="Suapvalintas stačiakampis 4">
            <a:extLst>
              <a:ext uri="{FF2B5EF4-FFF2-40B4-BE49-F238E27FC236}">
                <a16:creationId xmlns:a16="http://schemas.microsoft.com/office/drawing/2014/main" id="{70CC4766-E230-42CD-513B-F73CBF5FC507}"/>
              </a:ext>
            </a:extLst>
          </p:cNvPr>
          <p:cNvSpPr/>
          <p:nvPr/>
        </p:nvSpPr>
        <p:spPr>
          <a:xfrm>
            <a:off x="484095" y="5326088"/>
            <a:ext cx="11061914" cy="894121"/>
          </a:xfrm>
          <a:prstGeom prst="roundRect">
            <a:avLst>
              <a:gd name="adj" fmla="val 8"/>
            </a:avLst>
          </a:prstGeom>
          <a:noFill/>
          <a:ln w="28575">
            <a:solidFill>
              <a:srgbClr val="EEE73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17" name="Ovalas 16">
            <a:extLst>
              <a:ext uri="{FF2B5EF4-FFF2-40B4-BE49-F238E27FC236}">
                <a16:creationId xmlns:a16="http://schemas.microsoft.com/office/drawing/2014/main" id="{7F38D226-3FE2-DEF5-47F1-0EC19220FA59}"/>
              </a:ext>
            </a:extLst>
          </p:cNvPr>
          <p:cNvSpPr/>
          <p:nvPr/>
        </p:nvSpPr>
        <p:spPr>
          <a:xfrm>
            <a:off x="655440" y="5398228"/>
            <a:ext cx="761705" cy="740751"/>
          </a:xfrm>
          <a:prstGeom prst="ellipse">
            <a:avLst/>
          </a:prstGeom>
          <a:solidFill>
            <a:srgbClr val="00194C"/>
          </a:solidFill>
          <a:ln w="25400" cap="flat">
            <a:solidFill>
              <a:srgbClr val="014067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3F3F3F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F2B482A-CD58-E44A-5C39-EBDAC23D44BE}"/>
              </a:ext>
            </a:extLst>
          </p:cNvPr>
          <p:cNvSpPr txBox="1"/>
          <p:nvPr/>
        </p:nvSpPr>
        <p:spPr>
          <a:xfrm>
            <a:off x="1696909" y="5417497"/>
            <a:ext cx="10123976" cy="6463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lt-LT" dirty="0" err="1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Projekt</a:t>
            </a:r>
            <a:r>
              <a:rPr lang="en-US" dirty="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</a:t>
            </a:r>
            <a:r>
              <a:rPr lang="lt-LT" dirty="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lt-LT" dirty="0" err="1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veikl</a:t>
            </a:r>
            <a:r>
              <a:rPr lang="en-US" dirty="0" err="1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os</a:t>
            </a:r>
            <a:r>
              <a:rPr lang="lt-LT" dirty="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įgyvendinimo</a:t>
            </a:r>
            <a:r>
              <a:rPr lang="en-US" dirty="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</a:t>
            </a:r>
            <a:r>
              <a:rPr lang="lt-LT" dirty="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lt-LT" b="1" dirty="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Akmenės r., </a:t>
            </a:r>
            <a:r>
              <a:rPr lang="lt-LT" b="1" dirty="0" err="1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Jonavo</a:t>
            </a:r>
            <a:r>
              <a:rPr lang="lt-LT" b="1" dirty="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r. ir Mažeikių r. savivaldybėse</a:t>
            </a:r>
          </a:p>
        </p:txBody>
      </p:sp>
      <p:sp>
        <p:nvSpPr>
          <p:cNvPr id="2" name="Suapvalintas stačiakampis 4">
            <a:extLst>
              <a:ext uri="{FF2B5EF4-FFF2-40B4-BE49-F238E27FC236}">
                <a16:creationId xmlns:a16="http://schemas.microsoft.com/office/drawing/2014/main" id="{750F48FE-2483-9759-85E9-7065C9502023}"/>
              </a:ext>
            </a:extLst>
          </p:cNvPr>
          <p:cNvSpPr/>
          <p:nvPr/>
        </p:nvSpPr>
        <p:spPr>
          <a:xfrm>
            <a:off x="478091" y="4036231"/>
            <a:ext cx="11052466" cy="1023321"/>
          </a:xfrm>
          <a:prstGeom prst="roundRect">
            <a:avLst>
              <a:gd name="adj" fmla="val 0"/>
            </a:avLst>
          </a:prstGeom>
          <a:noFill/>
          <a:ln w="28575">
            <a:solidFill>
              <a:srgbClr val="EEE73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4" name="Ovalas 3">
            <a:extLst>
              <a:ext uri="{FF2B5EF4-FFF2-40B4-BE49-F238E27FC236}">
                <a16:creationId xmlns:a16="http://schemas.microsoft.com/office/drawing/2014/main" id="{89148AD2-6E41-7BC6-1DEA-1FAB4D684E26}"/>
              </a:ext>
            </a:extLst>
          </p:cNvPr>
          <p:cNvSpPr/>
          <p:nvPr/>
        </p:nvSpPr>
        <p:spPr>
          <a:xfrm>
            <a:off x="661443" y="4201314"/>
            <a:ext cx="761705" cy="740751"/>
          </a:xfrm>
          <a:prstGeom prst="ellipse">
            <a:avLst/>
          </a:prstGeom>
          <a:solidFill>
            <a:srgbClr val="00194C"/>
          </a:solidFill>
          <a:ln w="25400" cap="flat">
            <a:solidFill>
              <a:srgbClr val="014067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3F3F3F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858D58D-58B5-16D0-2B9B-E16ABEE2564A}"/>
              </a:ext>
            </a:extLst>
          </p:cNvPr>
          <p:cNvSpPr txBox="1"/>
          <p:nvPr/>
        </p:nvSpPr>
        <p:spPr>
          <a:xfrm>
            <a:off x="1604402" y="4036231"/>
            <a:ext cx="9932158" cy="923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lt-LT" sz="1800" kern="0" dirty="0">
                <a:solidFill>
                  <a:srgbClr val="041B3D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Įmonės </a:t>
            </a:r>
            <a:r>
              <a:rPr lang="lt-LT" sz="1800" b="1" kern="0" dirty="0">
                <a:solidFill>
                  <a:srgbClr val="041B3D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veiklai įvairinti </a:t>
            </a:r>
            <a:r>
              <a:rPr lang="lt-LT" sz="1800" kern="0" dirty="0">
                <a:solidFill>
                  <a:srgbClr val="041B3D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tinkamos finansuoti išlaidos turi bent 200 proc. viršyti pakartotinai naudojamo turto balansinę vertę, registruotą finansiniais metais, einančiais iki darbų pradžios</a:t>
            </a:r>
            <a:endParaRPr lang="en-US" sz="1800" dirty="0">
              <a:solidFill>
                <a:srgbClr val="041B3D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8" name="Grafinis elementas 7" descr="Harvey Balls 70% outline">
            <a:extLst>
              <a:ext uri="{FF2B5EF4-FFF2-40B4-BE49-F238E27FC236}">
                <a16:creationId xmlns:a16="http://schemas.microsoft.com/office/drawing/2014/main" id="{DEF5DA0F-2550-BB0C-5668-4AA1F2BA9C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30311" y="4270984"/>
            <a:ext cx="593164" cy="593164"/>
          </a:xfrm>
          <a:prstGeom prst="rect">
            <a:avLst/>
          </a:prstGeom>
        </p:spPr>
      </p:pic>
      <p:pic>
        <p:nvPicPr>
          <p:cNvPr id="13" name="Grafinis elementas 12" descr="Euro outline">
            <a:extLst>
              <a:ext uri="{FF2B5EF4-FFF2-40B4-BE49-F238E27FC236}">
                <a16:creationId xmlns:a16="http://schemas.microsoft.com/office/drawing/2014/main" id="{FD312971-F415-BBB6-F6AC-99822313248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57976" y="1858854"/>
            <a:ext cx="522860" cy="522860"/>
          </a:xfrm>
          <a:prstGeom prst="rect">
            <a:avLst/>
          </a:prstGeom>
        </p:spPr>
      </p:pic>
      <p:pic>
        <p:nvPicPr>
          <p:cNvPr id="18" name="Grafinis elementas 17" descr="Map with pin outline">
            <a:extLst>
              <a:ext uri="{FF2B5EF4-FFF2-40B4-BE49-F238E27FC236}">
                <a16:creationId xmlns:a16="http://schemas.microsoft.com/office/drawing/2014/main" id="{33AC7163-D60A-FA5A-8B7E-5D09A7263A5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65314" y="5491374"/>
            <a:ext cx="491340" cy="491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6707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avadinimas 1">
            <a:extLst>
              <a:ext uri="{FF2B5EF4-FFF2-40B4-BE49-F238E27FC236}">
                <a16:creationId xmlns:a16="http://schemas.microsoft.com/office/drawing/2014/main" id="{2EC94C87-A315-D624-9EA0-D82871A8BEA9}"/>
              </a:ext>
            </a:extLst>
          </p:cNvPr>
          <p:cNvSpPr txBox="1">
            <a:spLocks/>
          </p:cNvSpPr>
          <p:nvPr/>
        </p:nvSpPr>
        <p:spPr>
          <a:xfrm>
            <a:off x="815659" y="71021"/>
            <a:ext cx="6712192" cy="9046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lt-LT" sz="3200" b="1" dirty="0"/>
              <a:t>Stebėsenos rodikliai</a:t>
            </a:r>
          </a:p>
        </p:txBody>
      </p:sp>
      <p:sp>
        <p:nvSpPr>
          <p:cNvPr id="17" name="Pavadinimas 1">
            <a:extLst>
              <a:ext uri="{FF2B5EF4-FFF2-40B4-BE49-F238E27FC236}">
                <a16:creationId xmlns:a16="http://schemas.microsoft.com/office/drawing/2014/main" id="{ED891A52-3621-C73B-D83E-A2F2A59C7388}"/>
              </a:ext>
            </a:extLst>
          </p:cNvPr>
          <p:cNvSpPr txBox="1">
            <a:spLocks/>
          </p:cNvSpPr>
          <p:nvPr/>
        </p:nvSpPr>
        <p:spPr>
          <a:xfrm>
            <a:off x="9611" y="98055"/>
            <a:ext cx="7011680" cy="953955"/>
          </a:xfrm>
          <a:prstGeom prst="rect">
            <a:avLst/>
          </a:prstGeom>
        </p:spPr>
        <p:txBody>
          <a:bodyPr vert="horz" lIns="91440" tIns="45720" rIns="91440" bIns="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IN" sz="44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lt-LT" sz="3200">
              <a:solidFill>
                <a:srgbClr val="164194"/>
              </a:solidFill>
              <a:latin typeface="Arno Pro" panose="02020502040506020403" pitchFamily="18" charset="0"/>
            </a:endParaRPr>
          </a:p>
        </p:txBody>
      </p:sp>
      <p:sp>
        <p:nvSpPr>
          <p:cNvPr id="46" name="Rectangle 494">
            <a:extLst>
              <a:ext uri="{FF2B5EF4-FFF2-40B4-BE49-F238E27FC236}">
                <a16:creationId xmlns:a16="http://schemas.microsoft.com/office/drawing/2014/main" id="{E4A6468D-6DC3-F459-EF4F-4248FC0EE5E6}"/>
              </a:ext>
            </a:extLst>
          </p:cNvPr>
          <p:cNvSpPr/>
          <p:nvPr/>
        </p:nvSpPr>
        <p:spPr>
          <a:xfrm>
            <a:off x="431641" y="1431538"/>
            <a:ext cx="4908505" cy="579977"/>
          </a:xfrm>
          <a:prstGeom prst="rect">
            <a:avLst/>
          </a:prstGeom>
          <a:solidFill>
            <a:srgbClr val="302957"/>
          </a:solidFill>
          <a:ln w="38100">
            <a:noFill/>
          </a:ln>
          <a:effectLst>
            <a:outerShdw blurRad="50800" dist="50800" dir="5400000" algn="ctr" rotWithShape="0">
              <a:schemeClr val="accent2">
                <a:lumMod val="10000"/>
                <a:lumOff val="9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5925FB3-A391-CF39-21FF-474BF11F8519}"/>
              </a:ext>
            </a:extLst>
          </p:cNvPr>
          <p:cNvSpPr txBox="1"/>
          <p:nvPr/>
        </p:nvSpPr>
        <p:spPr>
          <a:xfrm>
            <a:off x="458851" y="1405333"/>
            <a:ext cx="48112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15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Paramą gavusios įmonės </a:t>
            </a:r>
          </a:p>
          <a:p>
            <a:r>
              <a:rPr lang="lt-LT" sz="15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(iš kurių: labai mažos, mažosios, vidutinės)</a:t>
            </a:r>
            <a:endParaRPr lang="en-GB" sz="15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A5B5418-430C-C3D2-3CBC-94AD6C9B33B8}"/>
              </a:ext>
            </a:extLst>
          </p:cNvPr>
          <p:cNvSpPr txBox="1"/>
          <p:nvPr/>
        </p:nvSpPr>
        <p:spPr>
          <a:xfrm>
            <a:off x="372063" y="992949"/>
            <a:ext cx="2513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b="1" dirty="0">
                <a:solidFill>
                  <a:srgbClr val="3029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Produkto rodikliai</a:t>
            </a:r>
          </a:p>
        </p:txBody>
      </p:sp>
      <p:sp>
        <p:nvSpPr>
          <p:cNvPr id="74" name="Rectangle 494">
            <a:extLst>
              <a:ext uri="{FF2B5EF4-FFF2-40B4-BE49-F238E27FC236}">
                <a16:creationId xmlns:a16="http://schemas.microsoft.com/office/drawing/2014/main" id="{356923BA-0879-BA2A-87FF-E4CC98E67435}"/>
              </a:ext>
            </a:extLst>
          </p:cNvPr>
          <p:cNvSpPr/>
          <p:nvPr/>
        </p:nvSpPr>
        <p:spPr>
          <a:xfrm>
            <a:off x="580135" y="2138013"/>
            <a:ext cx="5061199" cy="500800"/>
          </a:xfrm>
          <a:prstGeom prst="rect">
            <a:avLst/>
          </a:prstGeom>
          <a:solidFill>
            <a:srgbClr val="302957"/>
          </a:solidFill>
          <a:ln w="38100">
            <a:noFill/>
          </a:ln>
          <a:effectLst>
            <a:outerShdw blurRad="50800" dist="50800" dir="5400000" algn="ctr" rotWithShape="0">
              <a:schemeClr val="accent2">
                <a:lumMod val="10000"/>
                <a:lumOff val="9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lt-LT" altLang="ko-KR" sz="15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Paramą dotacijomis gavusios įmonės</a:t>
            </a:r>
            <a:endParaRPr lang="ko-KR" altLang="en-US" sz="1500" dirty="0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98D5EB9A-EAF4-4E06-A4CD-2E36A0B07E69}"/>
              </a:ext>
            </a:extLst>
          </p:cNvPr>
          <p:cNvSpPr txBox="1"/>
          <p:nvPr/>
        </p:nvSpPr>
        <p:spPr>
          <a:xfrm>
            <a:off x="1239761" y="3546777"/>
            <a:ext cx="60945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t-LT" b="1" dirty="0">
                <a:solidFill>
                  <a:srgbClr val="3029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Rezultato rodikliai</a:t>
            </a:r>
          </a:p>
        </p:txBody>
      </p:sp>
      <p:sp>
        <p:nvSpPr>
          <p:cNvPr id="77" name="Rectangle 494">
            <a:extLst>
              <a:ext uri="{FF2B5EF4-FFF2-40B4-BE49-F238E27FC236}">
                <a16:creationId xmlns:a16="http://schemas.microsoft.com/office/drawing/2014/main" id="{35954ED2-A051-220E-020B-3122142E7B2D}"/>
              </a:ext>
            </a:extLst>
          </p:cNvPr>
          <p:cNvSpPr/>
          <p:nvPr/>
        </p:nvSpPr>
        <p:spPr>
          <a:xfrm>
            <a:off x="1346041" y="3992424"/>
            <a:ext cx="5369893" cy="601204"/>
          </a:xfrm>
          <a:prstGeom prst="rect">
            <a:avLst/>
          </a:prstGeom>
          <a:solidFill>
            <a:srgbClr val="302957"/>
          </a:solidFill>
          <a:ln w="38100">
            <a:noFill/>
          </a:ln>
          <a:effectLst>
            <a:outerShdw blurRad="50800" dist="50800" dir="5400000" algn="ctr" rotWithShape="0">
              <a:schemeClr val="accent2">
                <a:lumMod val="10000"/>
                <a:lumOff val="9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lt-LT" altLang="ko-KR" sz="1500" dirty="0">
                <a:solidFill>
                  <a:schemeClr val="bg1"/>
                </a:solidFill>
                <a:latin typeface="Verdana"/>
                <a:ea typeface="Verdana"/>
              </a:rPr>
              <a:t>Paramą gavusiuose subjektuose sukurtos tvarios darbo vietos</a:t>
            </a:r>
            <a:endParaRPr lang="ko-KR" altLang="en-US" sz="1500" dirty="0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  <p:sp>
        <p:nvSpPr>
          <p:cNvPr id="81" name="Rectangle 494">
            <a:extLst>
              <a:ext uri="{FF2B5EF4-FFF2-40B4-BE49-F238E27FC236}">
                <a16:creationId xmlns:a16="http://schemas.microsoft.com/office/drawing/2014/main" id="{FC52D8EF-1CFE-5BB6-A5FE-637BA4741CEC}"/>
              </a:ext>
            </a:extLst>
          </p:cNvPr>
          <p:cNvSpPr/>
          <p:nvPr/>
        </p:nvSpPr>
        <p:spPr>
          <a:xfrm>
            <a:off x="1610413" y="4743865"/>
            <a:ext cx="5310020" cy="579977"/>
          </a:xfrm>
          <a:prstGeom prst="rect">
            <a:avLst/>
          </a:prstGeom>
          <a:solidFill>
            <a:srgbClr val="302957"/>
          </a:solidFill>
          <a:ln w="38100">
            <a:noFill/>
          </a:ln>
          <a:effectLst>
            <a:outerShdw blurRad="50800" dist="50800" dir="5400000" algn="ctr" rotWithShape="0">
              <a:schemeClr val="accent2">
                <a:lumMod val="10000"/>
                <a:lumOff val="9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lt-LT" altLang="ko-KR" sz="15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Įmonių  darbuotojai, baigę mokymus, skirtus pramonės pertvarkai reikalingus įgūdžius įgyti</a:t>
            </a:r>
          </a:p>
        </p:txBody>
      </p:sp>
      <p:sp>
        <p:nvSpPr>
          <p:cNvPr id="91" name="Rectangle 494">
            <a:extLst>
              <a:ext uri="{FF2B5EF4-FFF2-40B4-BE49-F238E27FC236}">
                <a16:creationId xmlns:a16="http://schemas.microsoft.com/office/drawing/2014/main" id="{63907C99-F78A-F19C-BE9F-6AABB89378D1}"/>
              </a:ext>
            </a:extLst>
          </p:cNvPr>
          <p:cNvSpPr/>
          <p:nvPr/>
        </p:nvSpPr>
        <p:spPr>
          <a:xfrm>
            <a:off x="8352463" y="3988472"/>
            <a:ext cx="3284433" cy="605156"/>
          </a:xfrm>
          <a:prstGeom prst="rect">
            <a:avLst/>
          </a:prstGeom>
          <a:solidFill>
            <a:srgbClr val="7E9CE9"/>
          </a:solidFill>
          <a:ln w="38100">
            <a:noFill/>
          </a:ln>
          <a:effectLst>
            <a:outerShdw blurRad="50800" dist="50800" dir="5400000" algn="ctr" rotWithShape="0">
              <a:schemeClr val="tx2">
                <a:lumMod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lt-LT" sz="1500" dirty="0">
                <a:solidFill>
                  <a:schemeClr val="bg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Po vienerių </a:t>
            </a:r>
            <a:r>
              <a:rPr lang="lt-LT" sz="15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metų nuo projekto užbaigimo</a:t>
            </a:r>
            <a:endParaRPr lang="lt-LT" sz="15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" name="Rectangle 494">
            <a:extLst>
              <a:ext uri="{FF2B5EF4-FFF2-40B4-BE49-F238E27FC236}">
                <a16:creationId xmlns:a16="http://schemas.microsoft.com/office/drawing/2014/main" id="{0DD1EAA4-A3FD-78A5-4C32-A7C782F59293}"/>
              </a:ext>
            </a:extLst>
          </p:cNvPr>
          <p:cNvSpPr/>
          <p:nvPr/>
        </p:nvSpPr>
        <p:spPr>
          <a:xfrm>
            <a:off x="1887794" y="5472622"/>
            <a:ext cx="5220929" cy="620351"/>
          </a:xfrm>
          <a:prstGeom prst="rect">
            <a:avLst/>
          </a:prstGeom>
          <a:solidFill>
            <a:srgbClr val="302957"/>
          </a:solidFill>
          <a:ln w="38100">
            <a:noFill/>
          </a:ln>
          <a:effectLst>
            <a:outerShdw blurRad="50800" dist="50800" dir="5400000" algn="ctr" rotWithShape="0">
              <a:schemeClr val="accent2">
                <a:lumMod val="10000"/>
                <a:lumOff val="9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lt-LT" altLang="ko-KR" sz="15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Privačios investicijos papildančios viešąją paramą (iš kurių dotacijos, finansinės priemonės)</a:t>
            </a:r>
          </a:p>
        </p:txBody>
      </p:sp>
      <p:sp>
        <p:nvSpPr>
          <p:cNvPr id="5" name="Rectangle 494">
            <a:extLst>
              <a:ext uri="{FF2B5EF4-FFF2-40B4-BE49-F238E27FC236}">
                <a16:creationId xmlns:a16="http://schemas.microsoft.com/office/drawing/2014/main" id="{FD08C5B1-E7BB-7FF0-CA70-C20DAB93A444}"/>
              </a:ext>
            </a:extLst>
          </p:cNvPr>
          <p:cNvSpPr/>
          <p:nvPr/>
        </p:nvSpPr>
        <p:spPr>
          <a:xfrm>
            <a:off x="815659" y="2761087"/>
            <a:ext cx="5061199" cy="500800"/>
          </a:xfrm>
          <a:prstGeom prst="rect">
            <a:avLst/>
          </a:prstGeom>
          <a:solidFill>
            <a:srgbClr val="302957"/>
          </a:solidFill>
          <a:ln w="38100">
            <a:noFill/>
          </a:ln>
          <a:effectLst>
            <a:outerShdw blurRad="50800" dist="50800" dir="5400000" algn="ctr" rotWithShape="0">
              <a:schemeClr val="accent2">
                <a:lumMod val="10000"/>
                <a:lumOff val="9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lt-LT" altLang="ko-KR" sz="15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Į įgūdžių ugdymą investuojančios įmonės</a:t>
            </a:r>
            <a:endParaRPr lang="ko-KR" altLang="en-US" sz="1500" dirty="0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  <p:sp>
        <p:nvSpPr>
          <p:cNvPr id="9" name="Rectangle 494">
            <a:extLst>
              <a:ext uri="{FF2B5EF4-FFF2-40B4-BE49-F238E27FC236}">
                <a16:creationId xmlns:a16="http://schemas.microsoft.com/office/drawing/2014/main" id="{A86F4B9F-18EC-7AE1-4492-9D0218381BFF}"/>
              </a:ext>
            </a:extLst>
          </p:cNvPr>
          <p:cNvSpPr/>
          <p:nvPr/>
        </p:nvSpPr>
        <p:spPr>
          <a:xfrm>
            <a:off x="8352462" y="1362281"/>
            <a:ext cx="3284433" cy="1840769"/>
          </a:xfrm>
          <a:prstGeom prst="rect">
            <a:avLst/>
          </a:prstGeom>
          <a:solidFill>
            <a:srgbClr val="7E9CE9"/>
          </a:solidFill>
          <a:ln w="38100">
            <a:noFill/>
          </a:ln>
          <a:effectLst>
            <a:outerShdw blurRad="50800" dist="50800" dir="5400000" algn="ctr" rotWithShape="0">
              <a:schemeClr val="tx2">
                <a:lumMod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lt-LT" altLang="ko-KR" sz="15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Pasirašius projekto sutartį.</a:t>
            </a:r>
          </a:p>
          <a:p>
            <a:pPr algn="ctr"/>
            <a:r>
              <a:rPr lang="lt-LT" altLang="ko-KR" sz="15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Įgyvendinus veiklas, skirtas darbuotojų įgūdžių ugdymui</a:t>
            </a:r>
            <a:endParaRPr lang="lt-LT" sz="1500" i="1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Rectangle 494">
            <a:extLst>
              <a:ext uri="{FF2B5EF4-FFF2-40B4-BE49-F238E27FC236}">
                <a16:creationId xmlns:a16="http://schemas.microsoft.com/office/drawing/2014/main" id="{A8846CEC-CC40-6B5A-E4AE-AC71DCD96AB3}"/>
              </a:ext>
            </a:extLst>
          </p:cNvPr>
          <p:cNvSpPr/>
          <p:nvPr/>
        </p:nvSpPr>
        <p:spPr>
          <a:xfrm>
            <a:off x="8352463" y="4718686"/>
            <a:ext cx="3284433" cy="605156"/>
          </a:xfrm>
          <a:prstGeom prst="rect">
            <a:avLst/>
          </a:prstGeom>
          <a:solidFill>
            <a:srgbClr val="7E9CE9"/>
          </a:solidFill>
          <a:ln w="38100">
            <a:noFill/>
          </a:ln>
          <a:effectLst>
            <a:outerShdw blurRad="50800" dist="50800" dir="5400000" algn="ctr" rotWithShape="0">
              <a:schemeClr val="tx2">
                <a:lumMod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lt-LT" sz="1500" dirty="0">
                <a:solidFill>
                  <a:schemeClr val="bg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Pasibaigus įgūdžių ugdymo veikloms</a:t>
            </a:r>
            <a:endParaRPr lang="lt-LT" sz="15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Rectangle 494">
            <a:extLst>
              <a:ext uri="{FF2B5EF4-FFF2-40B4-BE49-F238E27FC236}">
                <a16:creationId xmlns:a16="http://schemas.microsoft.com/office/drawing/2014/main" id="{61189C80-BDE7-7A71-651E-94EBF118EC02}"/>
              </a:ext>
            </a:extLst>
          </p:cNvPr>
          <p:cNvSpPr/>
          <p:nvPr/>
        </p:nvSpPr>
        <p:spPr>
          <a:xfrm>
            <a:off x="8352463" y="5480219"/>
            <a:ext cx="3284433" cy="605156"/>
          </a:xfrm>
          <a:prstGeom prst="rect">
            <a:avLst/>
          </a:prstGeom>
          <a:solidFill>
            <a:srgbClr val="7E9CE9"/>
          </a:solidFill>
          <a:ln w="38100">
            <a:noFill/>
          </a:ln>
          <a:effectLst>
            <a:outerShdw blurRad="50800" dist="50800" dir="5400000" algn="ctr" rotWithShape="0">
              <a:schemeClr val="tx2">
                <a:lumMod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lt-LT" sz="1500" dirty="0">
                <a:solidFill>
                  <a:schemeClr val="bg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Projekto veiklų pabaigoje</a:t>
            </a:r>
            <a:endParaRPr lang="lt-LT" sz="15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0" name="Grafinis elementas 29" descr="Arrow Right outline">
            <a:extLst>
              <a:ext uri="{FF2B5EF4-FFF2-40B4-BE49-F238E27FC236}">
                <a16:creationId xmlns:a16="http://schemas.microsoft.com/office/drawing/2014/main" id="{55AB9B99-5B51-8FA0-4D32-4E10669A31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108723" y="1940004"/>
            <a:ext cx="914400" cy="914400"/>
          </a:xfrm>
          <a:prstGeom prst="rect">
            <a:avLst/>
          </a:prstGeom>
          <a:effectLst/>
        </p:spPr>
      </p:pic>
      <p:pic>
        <p:nvPicPr>
          <p:cNvPr id="38" name="Grafinis elementas 37" descr="Arrow Right outline">
            <a:extLst>
              <a:ext uri="{FF2B5EF4-FFF2-40B4-BE49-F238E27FC236}">
                <a16:creationId xmlns:a16="http://schemas.microsoft.com/office/drawing/2014/main" id="{EDEC2CB9-6CC6-268D-FF1A-3F3C96B400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147667" y="3804286"/>
            <a:ext cx="914400" cy="914400"/>
          </a:xfrm>
          <a:prstGeom prst="rect">
            <a:avLst/>
          </a:prstGeom>
          <a:effectLst/>
        </p:spPr>
      </p:pic>
      <p:pic>
        <p:nvPicPr>
          <p:cNvPr id="39" name="Grafinis elementas 38" descr="Arrow Right outline">
            <a:extLst>
              <a:ext uri="{FF2B5EF4-FFF2-40B4-BE49-F238E27FC236}">
                <a16:creationId xmlns:a16="http://schemas.microsoft.com/office/drawing/2014/main" id="{D58AEB94-7672-1317-7352-CDCA7EE058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162775" y="4548824"/>
            <a:ext cx="914400" cy="914400"/>
          </a:xfrm>
          <a:prstGeom prst="rect">
            <a:avLst/>
          </a:prstGeom>
          <a:effectLst/>
        </p:spPr>
      </p:pic>
      <p:pic>
        <p:nvPicPr>
          <p:cNvPr id="40" name="Grafinis elementas 39" descr="Arrow Right outline">
            <a:extLst>
              <a:ext uri="{FF2B5EF4-FFF2-40B4-BE49-F238E27FC236}">
                <a16:creationId xmlns:a16="http://schemas.microsoft.com/office/drawing/2014/main" id="{6B6D3A4A-121C-F954-C10F-87BDDD7DFC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173691" y="5210788"/>
            <a:ext cx="914400" cy="91440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9850308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AC266A30-C3ED-DF20-A1F6-97BE34F09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8566" y="338070"/>
            <a:ext cx="4712383" cy="591537"/>
          </a:xfrm>
        </p:spPr>
        <p:txBody>
          <a:bodyPr>
            <a:normAutofit fontScale="90000"/>
          </a:bodyPr>
          <a:lstStyle/>
          <a:p>
            <a:r>
              <a:rPr lang="lt-LT" sz="2800" b="1" dirty="0"/>
              <a:t>Tinkamos išlaidos  </a:t>
            </a:r>
            <a:br>
              <a:rPr lang="lt-LT" sz="2800" b="1" dirty="0"/>
            </a:br>
            <a:r>
              <a:rPr lang="lt-LT" sz="2800" b="1" dirty="0"/>
              <a:t>tvarioms investicijoms</a:t>
            </a:r>
            <a:endParaRPr lang="en-US" sz="2800" b="1" dirty="0"/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5DBE997F-78E5-FB98-CD7C-695EAFE81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312402" y="1841018"/>
            <a:ext cx="4932617" cy="1093839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lt-LT" sz="1600" b="1" kern="0" dirty="0">
                <a:solidFill>
                  <a:srgbClr val="041B3D"/>
                </a:solidFill>
                <a:effectLst/>
              </a:rPr>
              <a:t>Statyba, rekonstravimas,</a:t>
            </a:r>
            <a:r>
              <a:rPr lang="lt-LT" sz="1600" kern="0" dirty="0">
                <a:solidFill>
                  <a:srgbClr val="041B3D"/>
                </a:solidFill>
                <a:effectLst/>
              </a:rPr>
              <a:t> </a:t>
            </a:r>
            <a:r>
              <a:rPr lang="lt-LT" sz="1600" b="1" kern="0" dirty="0">
                <a:solidFill>
                  <a:srgbClr val="041B3D"/>
                </a:solidFill>
                <a:effectLst/>
              </a:rPr>
              <a:t>kapitalinis remontas, vietiniai inžineriniai tinklai</a:t>
            </a:r>
            <a:r>
              <a:rPr lang="lt-LT" sz="1600" kern="0" dirty="0">
                <a:solidFill>
                  <a:srgbClr val="041B3D"/>
                </a:solidFill>
                <a:effectLst/>
              </a:rPr>
              <a:t>, kurių reikia naujoms gamybos technologinėms linijoms diegti ar esamoms modernizuoti</a:t>
            </a:r>
            <a:endParaRPr lang="en-US" sz="1600" dirty="0">
              <a:solidFill>
                <a:srgbClr val="041B3D"/>
              </a:solidFill>
            </a:endParaRP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7ECEDC34-8A91-2910-6BA0-45C68DE371C5}"/>
              </a:ext>
            </a:extLst>
          </p:cNvPr>
          <p:cNvSpPr txBox="1">
            <a:spLocks/>
          </p:cNvSpPr>
          <p:nvPr/>
        </p:nvSpPr>
        <p:spPr>
          <a:xfrm>
            <a:off x="936716" y="2622022"/>
            <a:ext cx="4500522" cy="851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0" i="0" kern="1200">
                <a:solidFill>
                  <a:srgbClr val="3027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8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7E9D315-166A-2338-F83D-98EAC580F976}"/>
              </a:ext>
            </a:extLst>
          </p:cNvPr>
          <p:cNvSpPr txBox="1"/>
          <p:nvPr/>
        </p:nvSpPr>
        <p:spPr>
          <a:xfrm>
            <a:off x="1252996" y="3758761"/>
            <a:ext cx="484300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t-LT" sz="1600" b="1" kern="0" dirty="0">
                <a:solidFill>
                  <a:srgbClr val="041B3D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Įranga, mašinos, baldai, kompiuterinė technika </a:t>
            </a:r>
            <a:r>
              <a:rPr lang="lt-LT" sz="1600" kern="0" dirty="0">
                <a:solidFill>
                  <a:srgbClr val="041B3D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bei kitas ilgalaikis materialus turtas, į</a:t>
            </a:r>
            <a:r>
              <a:rPr lang="lt-LT" sz="1600" kern="0" dirty="0">
                <a:solidFill>
                  <a:srgbClr val="041B3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rangos lizingas</a:t>
            </a:r>
            <a:endParaRPr lang="en-US" sz="1600" dirty="0">
              <a:solidFill>
                <a:srgbClr val="041B3D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00ED452B-5309-E14A-58AF-E1847DD9272E}"/>
              </a:ext>
            </a:extLst>
          </p:cNvPr>
          <p:cNvSpPr txBox="1">
            <a:spLocks/>
          </p:cNvSpPr>
          <p:nvPr/>
        </p:nvSpPr>
        <p:spPr>
          <a:xfrm>
            <a:off x="1252997" y="5191205"/>
            <a:ext cx="4736496" cy="487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0" i="0" kern="1200">
                <a:solidFill>
                  <a:srgbClr val="3027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t-LT" sz="1600" b="1" kern="0" dirty="0">
                <a:solidFill>
                  <a:srgbClr val="041B3D"/>
                </a:solidFill>
                <a:effectLst/>
              </a:rPr>
              <a:t>Patentai ir licencijos</a:t>
            </a:r>
            <a:endParaRPr lang="en-US" sz="1600" dirty="0">
              <a:solidFill>
                <a:srgbClr val="041B3D"/>
              </a:solidFill>
            </a:endParaRPr>
          </a:p>
        </p:txBody>
      </p:sp>
      <p:pic>
        <p:nvPicPr>
          <p:cNvPr id="16" name="Grafinis elementas 15" descr="Crane outline">
            <a:extLst>
              <a:ext uri="{FF2B5EF4-FFF2-40B4-BE49-F238E27FC236}">
                <a16:creationId xmlns:a16="http://schemas.microsoft.com/office/drawing/2014/main" id="{25BE0A11-B508-F166-F6AB-01812015AD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6548" y="1916711"/>
            <a:ext cx="774743" cy="774743"/>
          </a:xfrm>
          <a:prstGeom prst="rect">
            <a:avLst/>
          </a:prstGeom>
        </p:spPr>
      </p:pic>
      <p:pic>
        <p:nvPicPr>
          <p:cNvPr id="20" name="Grafinis elementas 19" descr="Box trolley outline">
            <a:extLst>
              <a:ext uri="{FF2B5EF4-FFF2-40B4-BE49-F238E27FC236}">
                <a16:creationId xmlns:a16="http://schemas.microsoft.com/office/drawing/2014/main" id="{142EB34D-2093-A4A0-0D79-A5A200249C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66891" y="3489310"/>
            <a:ext cx="914400" cy="914400"/>
          </a:xfrm>
          <a:prstGeom prst="rect">
            <a:avLst/>
          </a:prstGeom>
        </p:spPr>
      </p:pic>
      <p:pic>
        <p:nvPicPr>
          <p:cNvPr id="22" name="Grafinis elementas 21" descr="Clipboard outline">
            <a:extLst>
              <a:ext uri="{FF2B5EF4-FFF2-40B4-BE49-F238E27FC236}">
                <a16:creationId xmlns:a16="http://schemas.microsoft.com/office/drawing/2014/main" id="{71990DE0-A6C1-A730-E9A8-DFFFC13A3B8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06548" y="4979819"/>
            <a:ext cx="754945" cy="754945"/>
          </a:xfrm>
          <a:prstGeom prst="rect">
            <a:avLst/>
          </a:prstGeom>
        </p:spPr>
      </p:pic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4A62D9DB-F545-89F9-04E4-80E966ECF37C}"/>
              </a:ext>
            </a:extLst>
          </p:cNvPr>
          <p:cNvSpPr txBox="1">
            <a:spLocks/>
          </p:cNvSpPr>
          <p:nvPr/>
        </p:nvSpPr>
        <p:spPr>
          <a:xfrm>
            <a:off x="7482347" y="1841018"/>
            <a:ext cx="4471673" cy="7391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0" i="0" kern="1200">
                <a:solidFill>
                  <a:srgbClr val="3027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lt-LT" sz="1600" kern="0" dirty="0">
                <a:solidFill>
                  <a:srgbClr val="041B3D"/>
                </a:solidFill>
              </a:rPr>
              <a:t>Tinkamos tik tuo atveju, jei nekilnojamasis turtas yra </a:t>
            </a:r>
            <a:r>
              <a:rPr lang="lt-LT" sz="1600" b="1" kern="0" dirty="0">
                <a:solidFill>
                  <a:srgbClr val="041B3D"/>
                </a:solidFill>
              </a:rPr>
              <a:t>pareiškėjo nuosavybė</a:t>
            </a:r>
            <a:endParaRPr lang="en-US" sz="1600" b="1" dirty="0">
              <a:solidFill>
                <a:srgbClr val="041B3D"/>
              </a:solidFill>
            </a:endParaRPr>
          </a:p>
        </p:txBody>
      </p:sp>
      <p:sp>
        <p:nvSpPr>
          <p:cNvPr id="28" name="Rodyklė: žemyn 27">
            <a:extLst>
              <a:ext uri="{FF2B5EF4-FFF2-40B4-BE49-F238E27FC236}">
                <a16:creationId xmlns:a16="http://schemas.microsoft.com/office/drawing/2014/main" id="{AC389D0E-8237-69B0-74D9-2218F59D52A1}"/>
              </a:ext>
            </a:extLst>
          </p:cNvPr>
          <p:cNvSpPr/>
          <p:nvPr/>
        </p:nvSpPr>
        <p:spPr>
          <a:xfrm rot="16200000">
            <a:off x="6625695" y="1735796"/>
            <a:ext cx="255742" cy="1017094"/>
          </a:xfrm>
          <a:prstGeom prst="downArrow">
            <a:avLst/>
          </a:prstGeom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D518B290-4637-D439-E9C5-26395840644A}"/>
              </a:ext>
            </a:extLst>
          </p:cNvPr>
          <p:cNvSpPr txBox="1">
            <a:spLocks/>
          </p:cNvSpPr>
          <p:nvPr/>
        </p:nvSpPr>
        <p:spPr>
          <a:xfrm>
            <a:off x="7482347" y="3758761"/>
            <a:ext cx="4343852" cy="7391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0" i="0" kern="1200">
                <a:solidFill>
                  <a:srgbClr val="3027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lt-LT" sz="1600" kern="0" dirty="0">
                <a:solidFill>
                  <a:srgbClr val="041B3D"/>
                </a:solidFill>
              </a:rPr>
              <a:t>Lizingo būdu įsigytas turtas iki projekto pabaigos </a:t>
            </a:r>
            <a:r>
              <a:rPr lang="lt-LT" sz="1600" b="1" kern="0" dirty="0">
                <a:solidFill>
                  <a:srgbClr val="041B3D"/>
                </a:solidFill>
              </a:rPr>
              <a:t>turi tapti projekto vykdytojo nuosavybe</a:t>
            </a:r>
            <a:endParaRPr lang="en-US" sz="1600" b="1" dirty="0">
              <a:solidFill>
                <a:srgbClr val="041B3D"/>
              </a:solidFill>
            </a:endParaRPr>
          </a:p>
        </p:txBody>
      </p:sp>
      <p:sp>
        <p:nvSpPr>
          <p:cNvPr id="30" name="Rodyklė: žemyn 29">
            <a:extLst>
              <a:ext uri="{FF2B5EF4-FFF2-40B4-BE49-F238E27FC236}">
                <a16:creationId xmlns:a16="http://schemas.microsoft.com/office/drawing/2014/main" id="{7CD3212A-7299-C48B-FA6C-F2F7ED2DF0D8}"/>
              </a:ext>
            </a:extLst>
          </p:cNvPr>
          <p:cNvSpPr/>
          <p:nvPr/>
        </p:nvSpPr>
        <p:spPr>
          <a:xfrm rot="16200000">
            <a:off x="6625695" y="3564033"/>
            <a:ext cx="255742" cy="1017094"/>
          </a:xfrm>
          <a:prstGeom prst="downArrow">
            <a:avLst/>
          </a:prstGeom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 dirty="0"/>
          </a:p>
        </p:txBody>
      </p:sp>
      <p:sp>
        <p:nvSpPr>
          <p:cNvPr id="31" name="Text Placeholder 3">
            <a:extLst>
              <a:ext uri="{FF2B5EF4-FFF2-40B4-BE49-F238E27FC236}">
                <a16:creationId xmlns:a16="http://schemas.microsoft.com/office/drawing/2014/main" id="{1CB908D5-5852-6087-1698-627DFE748606}"/>
              </a:ext>
            </a:extLst>
          </p:cNvPr>
          <p:cNvSpPr txBox="1">
            <a:spLocks/>
          </p:cNvSpPr>
          <p:nvPr/>
        </p:nvSpPr>
        <p:spPr>
          <a:xfrm>
            <a:off x="7441600" y="5193384"/>
            <a:ext cx="4343852" cy="7391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0" i="0" kern="1200">
                <a:solidFill>
                  <a:srgbClr val="3027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lt-LT" sz="1600" kern="0" dirty="0">
                <a:solidFill>
                  <a:srgbClr val="041B3D"/>
                </a:solidFill>
              </a:rPr>
              <a:t>Išlaidos patirtos rinkos sąlygomis, </a:t>
            </a:r>
            <a:r>
              <a:rPr lang="lt-LT" sz="1600" b="1" kern="0" dirty="0">
                <a:solidFill>
                  <a:srgbClr val="041B3D"/>
                </a:solidFill>
              </a:rPr>
              <a:t>įsigyjant iš trečiųjų šalių</a:t>
            </a:r>
            <a:r>
              <a:rPr lang="lt-LT" sz="1600" kern="0" dirty="0">
                <a:solidFill>
                  <a:srgbClr val="041B3D"/>
                </a:solidFill>
              </a:rPr>
              <a:t>, nesusijusių su pirkėju. 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lt-LT" sz="1600" kern="0" dirty="0">
                <a:solidFill>
                  <a:srgbClr val="041B3D"/>
                </a:solidFill>
              </a:rPr>
              <a:t>Patentus ir licencijas naudoja tik pareiškėjas</a:t>
            </a:r>
            <a:endParaRPr lang="en-US" sz="1600" dirty="0">
              <a:solidFill>
                <a:srgbClr val="041B3D"/>
              </a:solidFill>
            </a:endParaRPr>
          </a:p>
        </p:txBody>
      </p:sp>
      <p:sp>
        <p:nvSpPr>
          <p:cNvPr id="32" name="Rodyklė: žemyn 31">
            <a:extLst>
              <a:ext uri="{FF2B5EF4-FFF2-40B4-BE49-F238E27FC236}">
                <a16:creationId xmlns:a16="http://schemas.microsoft.com/office/drawing/2014/main" id="{E259F07A-1AE9-918C-BA71-6754EE8C2FD6}"/>
              </a:ext>
            </a:extLst>
          </p:cNvPr>
          <p:cNvSpPr/>
          <p:nvPr/>
        </p:nvSpPr>
        <p:spPr>
          <a:xfrm rot="16200000">
            <a:off x="6625695" y="5054429"/>
            <a:ext cx="255742" cy="1017094"/>
          </a:xfrm>
          <a:prstGeom prst="downArrow">
            <a:avLst/>
          </a:prstGeom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1413850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AC266A30-C3ED-DF20-A1F6-97BE34F09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9265" y="234373"/>
            <a:ext cx="11174756" cy="591537"/>
          </a:xfrm>
        </p:spPr>
        <p:txBody>
          <a:bodyPr>
            <a:normAutofit fontScale="90000"/>
          </a:bodyPr>
          <a:lstStyle/>
          <a:p>
            <a:r>
              <a:rPr lang="lt-LT" sz="2800" b="1" dirty="0"/>
              <a:t>Tinkamos išlaidos  </a:t>
            </a:r>
            <a:br>
              <a:rPr lang="lt-LT" sz="2800" b="1" dirty="0"/>
            </a:br>
            <a:r>
              <a:rPr lang="lt-LT" sz="2800" b="1" dirty="0"/>
              <a:t>darbuotojų mokymams</a:t>
            </a:r>
            <a:endParaRPr lang="en-US" sz="2800" b="1" dirty="0"/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5DBE997F-78E5-FB98-CD7C-695EAFE81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900752" y="1552934"/>
            <a:ext cx="2270649" cy="32316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lt-LT" sz="1500" b="1" kern="0" dirty="0">
                <a:solidFill>
                  <a:srgbClr val="041B3D"/>
                </a:solidFill>
                <a:effectLst/>
              </a:rPr>
              <a:t>Darbo užmokestis</a:t>
            </a:r>
            <a:endParaRPr lang="en-US" sz="1500" dirty="0">
              <a:solidFill>
                <a:srgbClr val="041B3D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7E9D315-166A-2338-F83D-98EAC580F976}"/>
              </a:ext>
            </a:extLst>
          </p:cNvPr>
          <p:cNvSpPr txBox="1"/>
          <p:nvPr/>
        </p:nvSpPr>
        <p:spPr>
          <a:xfrm>
            <a:off x="1900752" y="2653269"/>
            <a:ext cx="3276076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t-LT" sz="1500" b="1" kern="0" dirty="0">
                <a:solidFill>
                  <a:srgbClr val="041B3D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Kelionės ir apgyvendinimas</a:t>
            </a:r>
            <a:endParaRPr lang="en-US" sz="1200" dirty="0">
              <a:solidFill>
                <a:srgbClr val="041B3D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4A62D9DB-F545-89F9-04E4-80E966ECF37C}"/>
              </a:ext>
            </a:extLst>
          </p:cNvPr>
          <p:cNvSpPr txBox="1">
            <a:spLocks/>
          </p:cNvSpPr>
          <p:nvPr/>
        </p:nvSpPr>
        <p:spPr>
          <a:xfrm>
            <a:off x="7482347" y="1232260"/>
            <a:ext cx="4471673" cy="73918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0" i="0" kern="1200">
                <a:solidFill>
                  <a:srgbClr val="3027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lt-LT" kern="0" dirty="0">
                <a:solidFill>
                  <a:srgbClr val="041B3D"/>
                </a:solidFill>
              </a:rPr>
              <a:t>Už valandas, kurias mokytojai moko (jei pareiškėjas pats vykdo projekto mokymo veiklų dalį) ir, kurias mokomi asmenys dalyvauja mokyme</a:t>
            </a:r>
            <a:endParaRPr lang="en-US" b="1" dirty="0">
              <a:solidFill>
                <a:srgbClr val="041B3D"/>
              </a:solidFill>
            </a:endParaRPr>
          </a:p>
        </p:txBody>
      </p:sp>
      <p:sp>
        <p:nvSpPr>
          <p:cNvPr id="28" name="Rodyklė: žemyn 27">
            <a:extLst>
              <a:ext uri="{FF2B5EF4-FFF2-40B4-BE49-F238E27FC236}">
                <a16:creationId xmlns:a16="http://schemas.microsoft.com/office/drawing/2014/main" id="{AC389D0E-8237-69B0-74D9-2218F59D52A1}"/>
              </a:ext>
            </a:extLst>
          </p:cNvPr>
          <p:cNvSpPr/>
          <p:nvPr/>
        </p:nvSpPr>
        <p:spPr>
          <a:xfrm rot="16200000">
            <a:off x="6643439" y="1076466"/>
            <a:ext cx="255742" cy="1017094"/>
          </a:xfrm>
          <a:prstGeom prst="downArrow">
            <a:avLst/>
          </a:prstGeom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D518B290-4637-D439-E9C5-26395840644A}"/>
              </a:ext>
            </a:extLst>
          </p:cNvPr>
          <p:cNvSpPr txBox="1">
            <a:spLocks/>
          </p:cNvSpPr>
          <p:nvPr/>
        </p:nvSpPr>
        <p:spPr>
          <a:xfrm>
            <a:off x="7482347" y="2320889"/>
            <a:ext cx="4343852" cy="110811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0" i="0" kern="1200">
                <a:solidFill>
                  <a:srgbClr val="3027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lt-LT" kern="0" dirty="0">
                <a:solidFill>
                  <a:srgbClr val="041B3D"/>
                </a:solidFill>
              </a:rPr>
              <a:t>Mokytojų apgyvendinimas ir kelionės LR, kai pats pareiškėjas vykdo mokymo veiklą.</a:t>
            </a: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lt-LT" kern="0" dirty="0">
                <a:solidFill>
                  <a:srgbClr val="041B3D"/>
                </a:solidFill>
              </a:rPr>
              <a:t>Mokomų asmenų apgyvendinimas ir kelionės LR, kai mokymai vyksta ne darbo vietoje.</a:t>
            </a: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lt-LT" kern="0" dirty="0">
                <a:solidFill>
                  <a:srgbClr val="041B3D"/>
                </a:solidFill>
              </a:rPr>
              <a:t>Mokomų asmenų kelionės į užsienio valstybes.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b="1" dirty="0">
              <a:solidFill>
                <a:srgbClr val="041B3D"/>
              </a:solidFill>
            </a:endParaRPr>
          </a:p>
        </p:txBody>
      </p:sp>
      <p:sp>
        <p:nvSpPr>
          <p:cNvPr id="30" name="Rodyklė: žemyn 29">
            <a:extLst>
              <a:ext uri="{FF2B5EF4-FFF2-40B4-BE49-F238E27FC236}">
                <a16:creationId xmlns:a16="http://schemas.microsoft.com/office/drawing/2014/main" id="{7CD3212A-7299-C48B-FA6C-F2F7ED2DF0D8}"/>
              </a:ext>
            </a:extLst>
          </p:cNvPr>
          <p:cNvSpPr/>
          <p:nvPr/>
        </p:nvSpPr>
        <p:spPr>
          <a:xfrm rot="16200000">
            <a:off x="6619643" y="2192417"/>
            <a:ext cx="255742" cy="1017094"/>
          </a:xfrm>
          <a:prstGeom prst="downArrow">
            <a:avLst/>
          </a:prstGeom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31" name="Text Placeholder 3">
            <a:extLst>
              <a:ext uri="{FF2B5EF4-FFF2-40B4-BE49-F238E27FC236}">
                <a16:creationId xmlns:a16="http://schemas.microsoft.com/office/drawing/2014/main" id="{1CB908D5-5852-6087-1698-627DFE748606}"/>
              </a:ext>
            </a:extLst>
          </p:cNvPr>
          <p:cNvSpPr txBox="1">
            <a:spLocks/>
          </p:cNvSpPr>
          <p:nvPr/>
        </p:nvSpPr>
        <p:spPr>
          <a:xfrm>
            <a:off x="7482347" y="3682133"/>
            <a:ext cx="4343852" cy="36959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0" i="0" kern="1200">
                <a:solidFill>
                  <a:srgbClr val="3027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lt-LT" kern="0" dirty="0">
                <a:solidFill>
                  <a:srgbClr val="041B3D"/>
                </a:solidFill>
              </a:rPr>
              <a:t>Netaikoma, kai mokymai vyksta darbo vietoje</a:t>
            </a:r>
            <a:endParaRPr lang="en-US" dirty="0">
              <a:solidFill>
                <a:srgbClr val="041B3D"/>
              </a:solidFill>
            </a:endParaRPr>
          </a:p>
        </p:txBody>
      </p:sp>
      <p:sp>
        <p:nvSpPr>
          <p:cNvPr id="32" name="Rodyklė: žemyn 31">
            <a:extLst>
              <a:ext uri="{FF2B5EF4-FFF2-40B4-BE49-F238E27FC236}">
                <a16:creationId xmlns:a16="http://schemas.microsoft.com/office/drawing/2014/main" id="{E259F07A-1AE9-918C-BA71-6754EE8C2FD6}"/>
              </a:ext>
            </a:extLst>
          </p:cNvPr>
          <p:cNvSpPr/>
          <p:nvPr/>
        </p:nvSpPr>
        <p:spPr>
          <a:xfrm rot="16200000">
            <a:off x="6626359" y="3309148"/>
            <a:ext cx="255742" cy="1017094"/>
          </a:xfrm>
          <a:prstGeom prst="downArrow">
            <a:avLst/>
          </a:prstGeom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33" name="Text Placeholder 3">
            <a:extLst>
              <a:ext uri="{FF2B5EF4-FFF2-40B4-BE49-F238E27FC236}">
                <a16:creationId xmlns:a16="http://schemas.microsoft.com/office/drawing/2014/main" id="{1F3F4D03-6C47-DFB3-6136-143C1677050B}"/>
              </a:ext>
            </a:extLst>
          </p:cNvPr>
          <p:cNvSpPr txBox="1">
            <a:spLocks/>
          </p:cNvSpPr>
          <p:nvPr/>
        </p:nvSpPr>
        <p:spPr>
          <a:xfrm>
            <a:off x="7482347" y="5326583"/>
            <a:ext cx="4343852" cy="7391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0" i="0" kern="1200">
                <a:solidFill>
                  <a:srgbClr val="3027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tabLst>
                <a:tab pos="982663" algn="l"/>
              </a:tabLst>
            </a:pPr>
            <a:r>
              <a:rPr lang="lt-LT" kern="0" dirty="0">
                <a:solidFill>
                  <a:srgbClr val="041B3D"/>
                </a:solidFill>
              </a:rPr>
              <a:t>Konsultacinių paslaugų išlaidos (mokymų organizavimas ir vykdymas). Išlaidos tiesiogiai susijusios su projektu medžiagoms ir reikmėms, jei pareiškėjas pats vykdo mokymo veiklų dalį</a:t>
            </a:r>
            <a:endParaRPr lang="en-US" dirty="0">
              <a:solidFill>
                <a:srgbClr val="041B3D"/>
              </a:solidFill>
            </a:endParaRPr>
          </a:p>
        </p:txBody>
      </p:sp>
      <p:sp>
        <p:nvSpPr>
          <p:cNvPr id="34" name="Rodyklė: žemyn 33">
            <a:extLst>
              <a:ext uri="{FF2B5EF4-FFF2-40B4-BE49-F238E27FC236}">
                <a16:creationId xmlns:a16="http://schemas.microsoft.com/office/drawing/2014/main" id="{A5885837-E68B-A597-9EF2-F079AB2F16D1}"/>
              </a:ext>
            </a:extLst>
          </p:cNvPr>
          <p:cNvSpPr/>
          <p:nvPr/>
        </p:nvSpPr>
        <p:spPr>
          <a:xfrm rot="16200000">
            <a:off x="6619643" y="4274353"/>
            <a:ext cx="255742" cy="1017094"/>
          </a:xfrm>
          <a:prstGeom prst="downArrow">
            <a:avLst/>
          </a:prstGeom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E52387-4536-8A5F-C1E6-3BDBC8813D63}"/>
              </a:ext>
            </a:extLst>
          </p:cNvPr>
          <p:cNvSpPr txBox="1"/>
          <p:nvPr/>
        </p:nvSpPr>
        <p:spPr>
          <a:xfrm>
            <a:off x="1900752" y="3656111"/>
            <a:ext cx="3516054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t-LT" sz="1500" b="1" kern="0" dirty="0">
                <a:solidFill>
                  <a:srgbClr val="041B3D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Mokomų asmenų maitinimas</a:t>
            </a:r>
            <a:endParaRPr lang="en-US" sz="1200" dirty="0">
              <a:solidFill>
                <a:srgbClr val="041B3D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005D1F5-B34B-C13F-00B0-7EAA7A6717B8}"/>
              </a:ext>
            </a:extLst>
          </p:cNvPr>
          <p:cNvSpPr txBox="1"/>
          <p:nvPr/>
        </p:nvSpPr>
        <p:spPr>
          <a:xfrm>
            <a:off x="1900752" y="4621316"/>
            <a:ext cx="3573980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t-LT" sz="1500" b="1" kern="0" dirty="0">
                <a:solidFill>
                  <a:srgbClr val="041B3D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Salės, įrangos nuoma</a:t>
            </a:r>
            <a:endParaRPr lang="en-US" sz="1200" dirty="0">
              <a:solidFill>
                <a:srgbClr val="041B3D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8E94E8D-9643-A813-8677-32FF636741F3}"/>
              </a:ext>
            </a:extLst>
          </p:cNvPr>
          <p:cNvSpPr txBox="1"/>
          <p:nvPr/>
        </p:nvSpPr>
        <p:spPr>
          <a:xfrm>
            <a:off x="1900752" y="5413054"/>
            <a:ext cx="4488380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t-LT" sz="1500" b="1" kern="0" dirty="0">
                <a:solidFill>
                  <a:srgbClr val="041B3D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Mokymų organizavimas ir vykdymas </a:t>
            </a:r>
          </a:p>
          <a:p>
            <a:r>
              <a:rPr lang="lt-LT" sz="1500" b="1" kern="0" dirty="0">
                <a:solidFill>
                  <a:srgbClr val="041B3D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bei </a:t>
            </a:r>
            <a:r>
              <a:rPr lang="lt-LT" sz="1500" kern="0" dirty="0">
                <a:solidFill>
                  <a:srgbClr val="041B3D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išlaidos, tiesiogiai su projektu susijusioms </a:t>
            </a:r>
            <a:r>
              <a:rPr lang="lt-LT" sz="1500" b="1" kern="0" dirty="0">
                <a:solidFill>
                  <a:srgbClr val="041B3D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medžiagomis ir reikmėms</a:t>
            </a:r>
            <a:endParaRPr lang="en-US" sz="1200" dirty="0">
              <a:solidFill>
                <a:srgbClr val="041B3D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7" name="Grafinis elementas 16" descr="Money outline">
            <a:extLst>
              <a:ext uri="{FF2B5EF4-FFF2-40B4-BE49-F238E27FC236}">
                <a16:creationId xmlns:a16="http://schemas.microsoft.com/office/drawing/2014/main" id="{A1AF13D0-D326-9627-FACF-0E8458DA05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4887" y="1329078"/>
            <a:ext cx="782767" cy="782767"/>
          </a:xfrm>
          <a:prstGeom prst="rect">
            <a:avLst/>
          </a:prstGeom>
        </p:spPr>
      </p:pic>
      <p:pic>
        <p:nvPicPr>
          <p:cNvPr id="19" name="Grafinis elementas 18" descr="Travel outline">
            <a:extLst>
              <a:ext uri="{FF2B5EF4-FFF2-40B4-BE49-F238E27FC236}">
                <a16:creationId xmlns:a16="http://schemas.microsoft.com/office/drawing/2014/main" id="{4548CC3C-7B5B-EC58-7A58-9AC3A747CB9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22950" y="2432911"/>
            <a:ext cx="763883" cy="763883"/>
          </a:xfrm>
          <a:prstGeom prst="rect">
            <a:avLst/>
          </a:prstGeom>
        </p:spPr>
      </p:pic>
      <p:pic>
        <p:nvPicPr>
          <p:cNvPr id="23" name="Grafinis elementas 22" descr="Table setting outline">
            <a:extLst>
              <a:ext uri="{FF2B5EF4-FFF2-40B4-BE49-F238E27FC236}">
                <a16:creationId xmlns:a16="http://schemas.microsoft.com/office/drawing/2014/main" id="{165EA054-1341-1E9F-F51C-AE4EB2A2050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07821" y="3517860"/>
            <a:ext cx="660083" cy="660083"/>
          </a:xfrm>
          <a:prstGeom prst="rect">
            <a:avLst/>
          </a:prstGeom>
        </p:spPr>
      </p:pic>
      <p:pic>
        <p:nvPicPr>
          <p:cNvPr id="25" name="Grafinis elementas 24" descr="Blueprint outline">
            <a:extLst>
              <a:ext uri="{FF2B5EF4-FFF2-40B4-BE49-F238E27FC236}">
                <a16:creationId xmlns:a16="http://schemas.microsoft.com/office/drawing/2014/main" id="{88327233-3D3A-16AA-5A51-BD5C8DA9891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37572" y="5480158"/>
            <a:ext cx="660083" cy="660083"/>
          </a:xfrm>
          <a:prstGeom prst="rect">
            <a:avLst/>
          </a:prstGeom>
        </p:spPr>
      </p:pic>
      <p:sp>
        <p:nvSpPr>
          <p:cNvPr id="37" name="Text Placeholder 3">
            <a:extLst>
              <a:ext uri="{FF2B5EF4-FFF2-40B4-BE49-F238E27FC236}">
                <a16:creationId xmlns:a16="http://schemas.microsoft.com/office/drawing/2014/main" id="{A16D6515-0912-1DF3-A35C-04C7A1806D12}"/>
              </a:ext>
            </a:extLst>
          </p:cNvPr>
          <p:cNvSpPr txBox="1">
            <a:spLocks/>
          </p:cNvSpPr>
          <p:nvPr/>
        </p:nvSpPr>
        <p:spPr>
          <a:xfrm>
            <a:off x="7541170" y="4478906"/>
            <a:ext cx="4343852" cy="60798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0" i="0" kern="1200">
                <a:solidFill>
                  <a:srgbClr val="3027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lt-LT" kern="0" dirty="0">
                <a:solidFill>
                  <a:srgbClr val="041B3D"/>
                </a:solidFill>
              </a:rPr>
              <a:t>Už valandas, kurias mokomi asmenys dalyvauja mokyme. Netaikoma, kai mokymai vyksta darbo vietoje</a:t>
            </a:r>
            <a:endParaRPr lang="en-US" dirty="0">
              <a:solidFill>
                <a:srgbClr val="041B3D"/>
              </a:solidFill>
            </a:endParaRPr>
          </a:p>
        </p:txBody>
      </p:sp>
      <p:sp>
        <p:nvSpPr>
          <p:cNvPr id="38" name="Rodyklė: žemyn 37">
            <a:extLst>
              <a:ext uri="{FF2B5EF4-FFF2-40B4-BE49-F238E27FC236}">
                <a16:creationId xmlns:a16="http://schemas.microsoft.com/office/drawing/2014/main" id="{C9893D14-C2A2-00B6-BD85-CD212D7D201D}"/>
              </a:ext>
            </a:extLst>
          </p:cNvPr>
          <p:cNvSpPr/>
          <p:nvPr/>
        </p:nvSpPr>
        <p:spPr>
          <a:xfrm rot="16200000">
            <a:off x="6643439" y="5133399"/>
            <a:ext cx="255742" cy="1017094"/>
          </a:xfrm>
          <a:prstGeom prst="downArrow">
            <a:avLst/>
          </a:prstGeom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pic>
        <p:nvPicPr>
          <p:cNvPr id="6" name="Grafinis elementas 5" descr="Board Of Directors outline">
            <a:extLst>
              <a:ext uri="{FF2B5EF4-FFF2-40B4-BE49-F238E27FC236}">
                <a16:creationId xmlns:a16="http://schemas.microsoft.com/office/drawing/2014/main" id="{FD59391B-6064-A112-427B-172219F5447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07821" y="4499009"/>
            <a:ext cx="660083" cy="660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9759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ė 4">
            <a:extLst>
              <a:ext uri="{FF2B5EF4-FFF2-40B4-BE49-F238E27FC236}">
                <a16:creationId xmlns:a16="http://schemas.microsoft.com/office/drawing/2014/main" id="{47AC0A3C-D71C-74E0-3154-EB9B027A23A6}"/>
              </a:ext>
            </a:extLst>
          </p:cNvPr>
          <p:cNvGrpSpPr/>
          <p:nvPr/>
        </p:nvGrpSpPr>
        <p:grpSpPr>
          <a:xfrm rot="10800000">
            <a:off x="7570280" y="1655190"/>
            <a:ext cx="518405" cy="4135445"/>
            <a:chOff x="3196194" y="1317799"/>
            <a:chExt cx="703386" cy="3600000"/>
          </a:xfrm>
        </p:grpSpPr>
        <p:cxnSp>
          <p:nvCxnSpPr>
            <p:cNvPr id="8" name="Tiesioji jungtis 7">
              <a:extLst>
                <a:ext uri="{FF2B5EF4-FFF2-40B4-BE49-F238E27FC236}">
                  <a16:creationId xmlns:a16="http://schemas.microsoft.com/office/drawing/2014/main" id="{5E5D732F-C067-0772-3537-12604C9D8397}"/>
                </a:ext>
              </a:extLst>
            </p:cNvPr>
            <p:cNvCxnSpPr/>
            <p:nvPr/>
          </p:nvCxnSpPr>
          <p:spPr>
            <a:xfrm>
              <a:off x="3196194" y="1317799"/>
              <a:ext cx="703385" cy="1800000"/>
            </a:xfrm>
            <a:prstGeom prst="line">
              <a:avLst/>
            </a:prstGeom>
            <a:noFill/>
            <a:ln w="19050" cap="flat">
              <a:solidFill>
                <a:srgbClr val="EEE730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9" name="Tiesioji jungtis 8">
              <a:extLst>
                <a:ext uri="{FF2B5EF4-FFF2-40B4-BE49-F238E27FC236}">
                  <a16:creationId xmlns:a16="http://schemas.microsoft.com/office/drawing/2014/main" id="{6EB21E8C-EF8A-6DDD-9B2F-0555694BD0DE}"/>
                </a:ext>
              </a:extLst>
            </p:cNvPr>
            <p:cNvCxnSpPr/>
            <p:nvPr/>
          </p:nvCxnSpPr>
          <p:spPr>
            <a:xfrm flipH="1">
              <a:off x="3196195" y="3117799"/>
              <a:ext cx="703385" cy="1800000"/>
            </a:xfrm>
            <a:prstGeom prst="line">
              <a:avLst/>
            </a:prstGeom>
            <a:noFill/>
            <a:ln w="19050" cap="flat">
              <a:solidFill>
                <a:srgbClr val="EEE730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CF69814A-2DE7-01C4-4E6F-D4B07943018C}"/>
              </a:ext>
            </a:extLst>
          </p:cNvPr>
          <p:cNvSpPr txBox="1"/>
          <p:nvPr/>
        </p:nvSpPr>
        <p:spPr>
          <a:xfrm>
            <a:off x="756978" y="1231410"/>
            <a:ext cx="6057480" cy="46782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46088" lvl="2">
              <a:tabLst>
                <a:tab pos="472440" algn="l"/>
              </a:tabLst>
            </a:pPr>
            <a:endParaRPr lang="lt-LT" b="1" dirty="0">
              <a:solidFill>
                <a:srgbClr val="041B3D"/>
              </a:solidFill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788988" lvl="2" indent="-342900">
              <a:buFont typeface="Wingdings" panose="05000000000000000000" pitchFamily="2" charset="2"/>
              <a:buChar char="§"/>
              <a:tabLst>
                <a:tab pos="472440" algn="l"/>
              </a:tabLst>
            </a:pPr>
            <a:r>
              <a:rPr lang="lt-LT" sz="2000" b="1" dirty="0">
                <a:solidFill>
                  <a:srgbClr val="041B3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</a:t>
            </a:r>
            <a:r>
              <a:rPr lang="lt-LT" sz="2000" b="1" dirty="0">
                <a:solidFill>
                  <a:srgbClr val="041B3D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ridėtinės vertės mokestis (PVM)</a:t>
            </a:r>
          </a:p>
          <a:p>
            <a:pPr marL="788988" lvl="2" indent="-342900">
              <a:buFont typeface="Wingdings" panose="05000000000000000000" pitchFamily="2" charset="2"/>
              <a:buChar char="§"/>
              <a:tabLst>
                <a:tab pos="472440" algn="l"/>
              </a:tabLst>
            </a:pPr>
            <a:endParaRPr lang="lt-LT" sz="2000" b="1" dirty="0">
              <a:solidFill>
                <a:srgbClr val="041B3D"/>
              </a:solidFill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788988" lvl="2" indent="-342900">
              <a:buFont typeface="Wingdings" panose="05000000000000000000" pitchFamily="2" charset="2"/>
              <a:buChar char="§"/>
              <a:tabLst>
                <a:tab pos="472440" algn="l"/>
              </a:tabLst>
            </a:pPr>
            <a:r>
              <a:rPr lang="lt-LT" sz="2000" b="1" dirty="0">
                <a:solidFill>
                  <a:srgbClr val="041B3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</a:t>
            </a:r>
            <a:r>
              <a:rPr lang="lt-LT" sz="2000" b="1" dirty="0">
                <a:solidFill>
                  <a:srgbClr val="041B3D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astatų ar patalpų paprastasis remontas</a:t>
            </a:r>
          </a:p>
          <a:p>
            <a:pPr marL="788988" lvl="2" indent="-342900">
              <a:buFont typeface="Wingdings" panose="05000000000000000000" pitchFamily="2" charset="2"/>
              <a:buChar char="§"/>
              <a:tabLst>
                <a:tab pos="472440" algn="l"/>
              </a:tabLst>
            </a:pPr>
            <a:endParaRPr lang="lt-LT" sz="2000" b="1" dirty="0">
              <a:solidFill>
                <a:srgbClr val="041B3D"/>
              </a:solidFill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788988" lvl="2" indent="-342900">
              <a:buFont typeface="Wingdings" panose="05000000000000000000" pitchFamily="2" charset="2"/>
              <a:buChar char="§"/>
              <a:tabLst>
                <a:tab pos="472440" algn="l"/>
              </a:tabLst>
            </a:pPr>
            <a:r>
              <a:rPr lang="lt-LT" sz="2000" b="1" dirty="0">
                <a:solidFill>
                  <a:srgbClr val="041B3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</a:t>
            </a:r>
            <a:r>
              <a:rPr lang="lt-LT" sz="2000" b="1" dirty="0">
                <a:solidFill>
                  <a:srgbClr val="041B3D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echninio ir darbo projekto parengimas</a:t>
            </a:r>
          </a:p>
          <a:p>
            <a:pPr marL="788988" lvl="2" indent="-342900">
              <a:buFont typeface="Wingdings" panose="05000000000000000000" pitchFamily="2" charset="2"/>
              <a:buChar char="§"/>
              <a:tabLst>
                <a:tab pos="472440" algn="l"/>
              </a:tabLst>
            </a:pPr>
            <a:endParaRPr lang="lt-LT" sz="2000" b="1" dirty="0">
              <a:solidFill>
                <a:srgbClr val="041B3D"/>
              </a:solidFill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788988" lvl="2" indent="-342900">
              <a:buFont typeface="Wingdings" panose="05000000000000000000" pitchFamily="2" charset="2"/>
              <a:buChar char="§"/>
              <a:tabLst>
                <a:tab pos="472440" algn="l"/>
              </a:tabLst>
            </a:pPr>
            <a:r>
              <a:rPr lang="lt-LT" sz="2000" b="1" dirty="0">
                <a:solidFill>
                  <a:srgbClr val="041B3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</a:t>
            </a:r>
            <a:r>
              <a:rPr lang="lt-LT" sz="2000" b="1" dirty="0">
                <a:solidFill>
                  <a:srgbClr val="041B3D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tatinio statybos techninė ir statinio projekto vykdymo priežiūra</a:t>
            </a:r>
          </a:p>
          <a:p>
            <a:pPr marL="446088" lvl="2">
              <a:tabLst>
                <a:tab pos="472440" algn="l"/>
              </a:tabLst>
            </a:pPr>
            <a:endParaRPr lang="lt-LT" sz="2000" b="1" dirty="0">
              <a:solidFill>
                <a:srgbClr val="041B3D"/>
              </a:solidFill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788988" lvl="2" indent="-342900">
              <a:buFont typeface="Wingdings" panose="05000000000000000000" pitchFamily="2" charset="2"/>
              <a:buChar char="§"/>
              <a:tabLst>
                <a:tab pos="472440" algn="l"/>
              </a:tabLst>
            </a:pPr>
            <a:r>
              <a:rPr lang="lt-LT" sz="2000" b="1" dirty="0">
                <a:solidFill>
                  <a:srgbClr val="041B3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</a:t>
            </a:r>
            <a:r>
              <a:rPr lang="lt-LT" sz="2000" b="1" dirty="0">
                <a:solidFill>
                  <a:srgbClr val="041B3D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ransporto priemonių ir jų įrangos pirkimas</a:t>
            </a:r>
            <a:endParaRPr lang="lt-LT" sz="2000" b="1" dirty="0">
              <a:solidFill>
                <a:srgbClr val="041B3D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75293F54-CBE9-C95B-291C-EE9FC98AD9AC}"/>
              </a:ext>
            </a:extLst>
          </p:cNvPr>
          <p:cNvSpPr txBox="1">
            <a:spLocks/>
          </p:cNvSpPr>
          <p:nvPr/>
        </p:nvSpPr>
        <p:spPr>
          <a:xfrm>
            <a:off x="7970855" y="2798328"/>
            <a:ext cx="3366197" cy="15443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rgbClr val="3027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lt-LT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 Pro"/>
                <a:ea typeface="Verdana"/>
              </a:rPr>
              <a:t>Netinkamos</a:t>
            </a:r>
          </a:p>
          <a:p>
            <a:pPr algn="ctr"/>
            <a:r>
              <a:rPr lang="lt-LT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 Pro"/>
                <a:ea typeface="Verdana"/>
              </a:rPr>
              <a:t>finansuoti išlaidos </a:t>
            </a:r>
          </a:p>
        </p:txBody>
      </p:sp>
    </p:spTree>
    <p:extLst>
      <p:ext uri="{BB962C8B-B14F-4D97-AF65-F5344CB8AC3E}">
        <p14:creationId xmlns:p14="http://schemas.microsoft.com/office/powerpoint/2010/main" val="7652868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Diagrama 22">
            <a:extLst>
              <a:ext uri="{FF2B5EF4-FFF2-40B4-BE49-F238E27FC236}">
                <a16:creationId xmlns:a16="http://schemas.microsoft.com/office/drawing/2014/main" id="{EF9FD93D-7BF7-4AEC-4C5E-59CEA22EDCD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37091614"/>
              </p:ext>
            </p:extLst>
          </p:nvPr>
        </p:nvGraphicFramePr>
        <p:xfrm>
          <a:off x="1074396" y="975695"/>
          <a:ext cx="10043208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5" name="Grafinis elementas 24" descr="Clipboard Checked outline">
            <a:extLst>
              <a:ext uri="{FF2B5EF4-FFF2-40B4-BE49-F238E27FC236}">
                <a16:creationId xmlns:a16="http://schemas.microsoft.com/office/drawing/2014/main" id="{8E83B15A-B996-470A-588A-879D454100C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340265" y="1613019"/>
            <a:ext cx="914400" cy="914400"/>
          </a:xfrm>
          <a:prstGeom prst="rect">
            <a:avLst/>
          </a:prstGeom>
        </p:spPr>
      </p:pic>
      <p:pic>
        <p:nvPicPr>
          <p:cNvPr id="27" name="Grafinis elementas 26" descr="Browser window outline">
            <a:extLst>
              <a:ext uri="{FF2B5EF4-FFF2-40B4-BE49-F238E27FC236}">
                <a16:creationId xmlns:a16="http://schemas.microsoft.com/office/drawing/2014/main" id="{68E4D985-1EFD-95E0-DC0B-C0070B16787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797465" y="3227828"/>
            <a:ext cx="914400" cy="914400"/>
          </a:xfrm>
          <a:prstGeom prst="rect">
            <a:avLst/>
          </a:prstGeom>
        </p:spPr>
      </p:pic>
      <p:pic>
        <p:nvPicPr>
          <p:cNvPr id="29" name="Grafinis elementas 28" descr="Badge Tick outline">
            <a:extLst>
              <a:ext uri="{FF2B5EF4-FFF2-40B4-BE49-F238E27FC236}">
                <a16:creationId xmlns:a16="http://schemas.microsoft.com/office/drawing/2014/main" id="{D071932B-66B9-688E-1D66-5EDC9238D5C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340265" y="4855960"/>
            <a:ext cx="914400" cy="9144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B14A391-46BC-3682-C1B9-39397C2294EE}"/>
              </a:ext>
            </a:extLst>
          </p:cNvPr>
          <p:cNvSpPr txBox="1">
            <a:spLocks/>
          </p:cNvSpPr>
          <p:nvPr/>
        </p:nvSpPr>
        <p:spPr>
          <a:xfrm>
            <a:off x="781031" y="207856"/>
            <a:ext cx="6399609" cy="7305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rgbClr val="3027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lt-LT" sz="3200" b="1" dirty="0">
                <a:solidFill>
                  <a:srgbClr val="302957"/>
                </a:solidFill>
                <a:latin typeface="Verdana Pro"/>
                <a:ea typeface="Verdana"/>
              </a:rPr>
              <a:t>Projektų atranka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646C36-1BAF-97B3-37CC-C573651B8F80}"/>
              </a:ext>
            </a:extLst>
          </p:cNvPr>
          <p:cNvSpPr txBox="1"/>
          <p:nvPr/>
        </p:nvSpPr>
        <p:spPr>
          <a:xfrm>
            <a:off x="200591" y="6385174"/>
            <a:ext cx="11991409" cy="2585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l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lt-LT" sz="1200" kern="0" dirty="0">
                <a:solidFill>
                  <a:schemeClr val="accent2">
                    <a:lumMod val="75000"/>
                    <a:lumOff val="25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Kiekvienas projektas turi atitikti Projektų administravimo ir finansavimo taisyklių </a:t>
            </a:r>
            <a:r>
              <a:rPr lang="en-GB" sz="1200" kern="0" dirty="0">
                <a:solidFill>
                  <a:schemeClr val="accent2">
                    <a:lumMod val="75000"/>
                    <a:lumOff val="25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</a:t>
            </a:r>
            <a:r>
              <a:rPr lang="en-GB" sz="1200" kern="0" dirty="0" err="1">
                <a:solidFill>
                  <a:schemeClr val="accent2">
                    <a:lumMod val="75000"/>
                    <a:lumOff val="25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Taisykl</a:t>
            </a:r>
            <a:r>
              <a:rPr lang="lt-LT" sz="1200" kern="0" dirty="0">
                <a:solidFill>
                  <a:schemeClr val="accent2">
                    <a:lumMod val="75000"/>
                    <a:lumOff val="25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ės) 2 priede nustatytus projektų bendruosius atrankos kriterijus</a:t>
            </a:r>
            <a:endParaRPr lang="lt-LT" sz="1200" b="1" kern="1200" dirty="0">
              <a:solidFill>
                <a:schemeClr val="accent2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1138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B4B4C8-039A-AFA8-3660-536099FE36E7}"/>
              </a:ext>
            </a:extLst>
          </p:cNvPr>
          <p:cNvSpPr txBox="1"/>
          <p:nvPr/>
        </p:nvSpPr>
        <p:spPr>
          <a:xfrm>
            <a:off x="5767304" y="6445506"/>
            <a:ext cx="7106982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spcBef>
                <a:spcPct val="0"/>
              </a:spcBef>
            </a:pPr>
            <a:r>
              <a:rPr lang="lt-LT" sz="1400" dirty="0">
                <a:solidFill>
                  <a:srgbClr val="302957"/>
                </a:solidFill>
                <a:effectLst/>
                <a:latin typeface="Verdana"/>
                <a:ea typeface="Verdana"/>
              </a:rPr>
              <a:t>Neatitikus nors vieno specialiojo kriterijaus PĮP </a:t>
            </a:r>
            <a:r>
              <a:rPr lang="lt-LT" sz="1400" dirty="0">
                <a:solidFill>
                  <a:srgbClr val="302957"/>
                </a:solidFill>
                <a:latin typeface="Verdana"/>
                <a:ea typeface="Verdana"/>
              </a:rPr>
              <a:t>atmetamas</a:t>
            </a:r>
            <a:endParaRPr lang="lt-LT" sz="1400" dirty="0">
              <a:solidFill>
                <a:srgbClr val="302957"/>
              </a:solidFill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A336C56-9720-46EC-B49C-D1649F5B40B4}"/>
              </a:ext>
            </a:extLst>
          </p:cNvPr>
          <p:cNvSpPr txBox="1">
            <a:spLocks/>
          </p:cNvSpPr>
          <p:nvPr/>
        </p:nvSpPr>
        <p:spPr>
          <a:xfrm>
            <a:off x="695078" y="237397"/>
            <a:ext cx="9307565" cy="7305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rgbClr val="3027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lt-LT" sz="3200" b="1" dirty="0">
                <a:solidFill>
                  <a:srgbClr val="302957"/>
                </a:solidFill>
                <a:latin typeface="Verdana Pro"/>
                <a:ea typeface="Verdana"/>
              </a:rPr>
              <a:t>Projektų specialieji atrankos kriterijai</a:t>
            </a:r>
            <a:endParaRPr lang="lt-LT" sz="1100" b="1" dirty="0">
              <a:solidFill>
                <a:srgbClr val="302957"/>
              </a:solidFill>
              <a:latin typeface="Verdana Pro"/>
              <a:ea typeface="Verdana"/>
            </a:endParaRPr>
          </a:p>
        </p:txBody>
      </p:sp>
      <p:grpSp>
        <p:nvGrpSpPr>
          <p:cNvPr id="2" name="Grupė 1">
            <a:extLst>
              <a:ext uri="{FF2B5EF4-FFF2-40B4-BE49-F238E27FC236}">
                <a16:creationId xmlns:a16="http://schemas.microsoft.com/office/drawing/2014/main" id="{0A78FDB0-88F5-9060-0D3F-FA30E9320A01}"/>
              </a:ext>
            </a:extLst>
          </p:cNvPr>
          <p:cNvGrpSpPr/>
          <p:nvPr/>
        </p:nvGrpSpPr>
        <p:grpSpPr>
          <a:xfrm>
            <a:off x="1767442" y="1049365"/>
            <a:ext cx="9551046" cy="1633654"/>
            <a:chOff x="752109" y="541866"/>
            <a:chExt cx="9216320" cy="1083733"/>
          </a:xfrm>
          <a:effectLst>
            <a:outerShdw blurRad="50800" dist="50800" dir="5400000" algn="ctr" rotWithShape="0">
              <a:schemeClr val="tx2">
                <a:lumMod val="75000"/>
              </a:schemeClr>
            </a:outerShdw>
          </a:effectLst>
        </p:grpSpPr>
        <p:sp>
          <p:nvSpPr>
            <p:cNvPr id="7" name="Stačiakampis 6">
              <a:extLst>
                <a:ext uri="{FF2B5EF4-FFF2-40B4-BE49-F238E27FC236}">
                  <a16:creationId xmlns:a16="http://schemas.microsoft.com/office/drawing/2014/main" id="{8DBB3E07-4A95-EF57-DA4A-7D3E887EC1F0}"/>
                </a:ext>
              </a:extLst>
            </p:cNvPr>
            <p:cNvSpPr/>
            <p:nvPr/>
          </p:nvSpPr>
          <p:spPr>
            <a:xfrm>
              <a:off x="752110" y="541866"/>
              <a:ext cx="9216319" cy="1083733"/>
            </a:xfrm>
            <a:prstGeom prst="rect">
              <a:avLst/>
            </a:prstGeom>
            <a:solidFill>
              <a:srgbClr val="EEE730"/>
            </a:solidFill>
            <a:ln cmpd="thickThin">
              <a:solidFill>
                <a:schemeClr val="lt1">
                  <a:hueOff val="0"/>
                  <a:satOff val="0"/>
                  <a:lumOff val="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lt-LT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EF7651E-723B-B2E2-0A99-6CAF01C99148}"/>
                </a:ext>
              </a:extLst>
            </p:cNvPr>
            <p:cNvSpPr txBox="1"/>
            <p:nvPr/>
          </p:nvSpPr>
          <p:spPr>
            <a:xfrm>
              <a:off x="752109" y="541866"/>
              <a:ext cx="9216319" cy="1083733"/>
            </a:xfrm>
            <a:prstGeom prst="rect">
              <a:avLst/>
            </a:prstGeom>
            <a:ln cmpd="thickThin">
              <a:solidFill>
                <a:schemeClr val="lt1">
                  <a:hueOff val="0"/>
                  <a:satOff val="0"/>
                  <a:lumOff val="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60213" tIns="60960" rIns="60960" bIns="60960" numCol="1" spcCol="1270" anchor="ctr" anchorCtr="0">
              <a:noAutofit/>
            </a:bodyPr>
            <a:lstStyle/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lang="lt-LT" sz="1500" b="1" u="none" dirty="0">
                  <a:ln>
                    <a:noFill/>
                  </a:ln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MVĮ</a:t>
              </a:r>
              <a:r>
                <a:rPr lang="lt-LT" sz="1500" b="0" u="none" dirty="0">
                  <a:ln>
                    <a:noFill/>
                  </a:ln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veikianti </a:t>
              </a:r>
              <a:r>
                <a:rPr lang="lt-LT" sz="1500" b="1" u="none" dirty="0">
                  <a:ln>
                    <a:noFill/>
                  </a:ln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ne trumpiau </a:t>
              </a:r>
              <a:r>
                <a:rPr lang="lt-LT" sz="1500" b="0" u="none" dirty="0">
                  <a:ln>
                    <a:noFill/>
                  </a:ln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kaip </a:t>
              </a:r>
              <a:r>
                <a:rPr lang="lt-LT" sz="1500" b="1" u="none" dirty="0">
                  <a:ln>
                    <a:noFill/>
                  </a:ln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3 metus</a:t>
              </a:r>
              <a:r>
                <a:rPr lang="lt-LT" sz="1500" b="0" u="none" dirty="0">
                  <a:ln>
                    <a:noFill/>
                  </a:ln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kurios metinės pardavimo pajamos iš savo pagamintos produkcijos </a:t>
              </a:r>
              <a:r>
                <a:rPr lang="lt-LT" sz="1500" b="1" u="none" dirty="0">
                  <a:ln>
                    <a:noFill/>
                  </a:ln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kiekvienais metais </a:t>
              </a:r>
              <a:r>
                <a:rPr lang="lt-LT" sz="1500" b="0" u="none" dirty="0">
                  <a:ln>
                    <a:noFill/>
                  </a:ln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sudaro </a:t>
              </a:r>
              <a:r>
                <a:rPr lang="lt-LT" sz="1500" b="1" u="none" dirty="0">
                  <a:ln>
                    <a:noFill/>
                  </a:ln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ne mažiau </a:t>
              </a:r>
              <a:r>
                <a:rPr lang="lt-LT" sz="1500" b="0" u="none" dirty="0">
                  <a:ln>
                    <a:noFill/>
                  </a:ln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kaip </a:t>
              </a:r>
              <a:r>
                <a:rPr lang="lt-LT" sz="1500" b="1" u="none" dirty="0">
                  <a:ln>
                    <a:noFill/>
                  </a:ln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51 proc. </a:t>
              </a:r>
            </a:p>
            <a:p>
              <a:pPr marR="0" lvl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lang="lt-LT" sz="1500" b="1" u="none" dirty="0">
                <a:ln>
                  <a:noFill/>
                </a:ln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285750" marR="0" lvl="0" indent="-28575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lang="lt-LT" sz="1500" b="0" u="none" dirty="0">
                  <a:ln>
                    <a:noFill/>
                  </a:ln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vidutinės metinės pajamos iš savo pagamintos produkcijos per pastaruosius </a:t>
              </a:r>
              <a:r>
                <a:rPr lang="lt-LT" sz="1500" b="1" u="none" dirty="0">
                  <a:ln>
                    <a:noFill/>
                  </a:ln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trejus finansinius metus </a:t>
              </a:r>
              <a:r>
                <a:rPr lang="lt-LT" sz="1500" b="0" u="none" dirty="0">
                  <a:ln>
                    <a:noFill/>
                  </a:ln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iki PĮP pateikimo yra ne mažesnės kaip </a:t>
              </a:r>
              <a:r>
                <a:rPr lang="lt-LT" sz="1500" b="1" u="none" dirty="0">
                  <a:ln>
                    <a:noFill/>
                  </a:ln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300 000,00 Eur (vidutinė įmonė)</a:t>
              </a:r>
              <a:r>
                <a:rPr lang="lt-LT" sz="1500" b="0" u="none" dirty="0">
                  <a:ln>
                    <a:noFill/>
                  </a:ln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ir </a:t>
              </a:r>
              <a:r>
                <a:rPr lang="lt-LT" sz="1500" b="1" u="none" dirty="0">
                  <a:ln>
                    <a:noFill/>
                  </a:ln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145 000,00 Eur (labai maža ir maža įmonė)</a:t>
              </a:r>
            </a:p>
          </p:txBody>
        </p:sp>
      </p:grpSp>
      <p:grpSp>
        <p:nvGrpSpPr>
          <p:cNvPr id="10" name="Grupė 9">
            <a:extLst>
              <a:ext uri="{FF2B5EF4-FFF2-40B4-BE49-F238E27FC236}">
                <a16:creationId xmlns:a16="http://schemas.microsoft.com/office/drawing/2014/main" id="{E0999D31-9D96-FC8B-71CB-DB32D8567C74}"/>
              </a:ext>
            </a:extLst>
          </p:cNvPr>
          <p:cNvGrpSpPr/>
          <p:nvPr/>
        </p:nvGrpSpPr>
        <p:grpSpPr>
          <a:xfrm>
            <a:off x="1761306" y="2788448"/>
            <a:ext cx="9557182" cy="1083733"/>
            <a:chOff x="1146048" y="2167466"/>
            <a:chExt cx="8822382" cy="1083733"/>
          </a:xfrm>
          <a:effectLst>
            <a:outerShdw blurRad="50800" dist="50800" dir="5400000" algn="ctr" rotWithShape="0">
              <a:schemeClr val="tx2">
                <a:lumMod val="75000"/>
              </a:schemeClr>
            </a:outerShdw>
          </a:effectLst>
        </p:grpSpPr>
        <p:sp>
          <p:nvSpPr>
            <p:cNvPr id="11" name="Stačiakampis 10">
              <a:extLst>
                <a:ext uri="{FF2B5EF4-FFF2-40B4-BE49-F238E27FC236}">
                  <a16:creationId xmlns:a16="http://schemas.microsoft.com/office/drawing/2014/main" id="{6E78C6BC-B6E7-4243-DD10-49B8DB78C387}"/>
                </a:ext>
              </a:extLst>
            </p:cNvPr>
            <p:cNvSpPr/>
            <p:nvPr/>
          </p:nvSpPr>
          <p:spPr>
            <a:xfrm>
              <a:off x="1146048" y="2167466"/>
              <a:ext cx="8822382" cy="1083733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lt-LT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EC5B039-2501-1C53-DD1B-BAC1AFDEBB00}"/>
                </a:ext>
              </a:extLst>
            </p:cNvPr>
            <p:cNvSpPr txBox="1"/>
            <p:nvPr/>
          </p:nvSpPr>
          <p:spPr>
            <a:xfrm>
              <a:off x="1146048" y="2167466"/>
              <a:ext cx="8822382" cy="10837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60213" tIns="60960" rIns="60960" bIns="60960" numCol="1" spcCol="127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None/>
                <a:tabLst/>
                <a:defRPr/>
              </a:pPr>
              <a:r>
                <a:rPr lang="lt-LT" sz="1500" b="0" i="0" kern="1200" dirty="0">
                  <a:solidFill>
                    <a:srgbClr val="041B3D"/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Projektu vykdoma veikla </a:t>
              </a:r>
              <a:r>
                <a:rPr lang="lt-LT" sz="1500" b="1" i="0" kern="1200" dirty="0">
                  <a:solidFill>
                    <a:srgbClr val="041B3D"/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nėra priskirtina turizmo ir poilsio infrastruktūros kūrimui ir (arba) turizmo paslaugų teikimui</a:t>
              </a:r>
            </a:p>
          </p:txBody>
        </p:sp>
      </p:grpSp>
      <p:grpSp>
        <p:nvGrpSpPr>
          <p:cNvPr id="13" name="Grupė 12">
            <a:extLst>
              <a:ext uri="{FF2B5EF4-FFF2-40B4-BE49-F238E27FC236}">
                <a16:creationId xmlns:a16="http://schemas.microsoft.com/office/drawing/2014/main" id="{39366EAD-8FF8-7238-416D-526FAB06CFC8}"/>
              </a:ext>
            </a:extLst>
          </p:cNvPr>
          <p:cNvGrpSpPr/>
          <p:nvPr/>
        </p:nvGrpSpPr>
        <p:grpSpPr>
          <a:xfrm>
            <a:off x="1757581" y="4026046"/>
            <a:ext cx="9560907" cy="1083733"/>
            <a:chOff x="1146048" y="2167466"/>
            <a:chExt cx="8822382" cy="1083733"/>
          </a:xfrm>
          <a:effectLst>
            <a:outerShdw blurRad="50800" dist="50800" dir="5400000" algn="ctr" rotWithShape="0">
              <a:schemeClr val="tx2">
                <a:lumMod val="75000"/>
              </a:schemeClr>
            </a:outerShdw>
          </a:effectLst>
        </p:grpSpPr>
        <p:sp>
          <p:nvSpPr>
            <p:cNvPr id="14" name="Stačiakampis 13">
              <a:extLst>
                <a:ext uri="{FF2B5EF4-FFF2-40B4-BE49-F238E27FC236}">
                  <a16:creationId xmlns:a16="http://schemas.microsoft.com/office/drawing/2014/main" id="{93DD9150-80AA-45A8-D22B-1758EC85A6E6}"/>
                </a:ext>
              </a:extLst>
            </p:cNvPr>
            <p:cNvSpPr/>
            <p:nvPr/>
          </p:nvSpPr>
          <p:spPr>
            <a:xfrm>
              <a:off x="1146048" y="2167466"/>
              <a:ext cx="8822382" cy="1083733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lt-LT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FDE33A5-243C-DD42-1945-FEA55FD01FFC}"/>
                </a:ext>
              </a:extLst>
            </p:cNvPr>
            <p:cNvSpPr txBox="1"/>
            <p:nvPr/>
          </p:nvSpPr>
          <p:spPr>
            <a:xfrm>
              <a:off x="1146048" y="2167466"/>
              <a:ext cx="8822382" cy="10837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60213" tIns="60960" rIns="60960" bIns="60960" numCol="1" spcCol="1270" anchor="ctr" anchorCtr="0">
              <a:no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lt-LT" sz="1500" b="0" i="0" kern="1200" dirty="0">
                  <a:solidFill>
                    <a:srgbClr val="041B3D"/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Projektu sukurta </a:t>
              </a:r>
              <a:r>
                <a:rPr lang="lt-LT" sz="1500" b="1" i="0" kern="1200" dirty="0">
                  <a:solidFill>
                    <a:srgbClr val="041B3D"/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ne mažiau kaip 20 tvarių darbo vietų </a:t>
              </a:r>
              <a:r>
                <a:rPr lang="lt-LT" sz="1500" b="0" i="0" kern="1200" dirty="0">
                  <a:solidFill>
                    <a:srgbClr val="041B3D"/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ir ne trumpiau kaip </a:t>
              </a:r>
            </a:p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lt-LT" sz="1500" b="1" i="0" kern="1200" dirty="0">
                  <a:solidFill>
                    <a:srgbClr val="041B3D"/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3 metus </a:t>
              </a:r>
              <a:r>
                <a:rPr lang="lt-LT" sz="1500" i="0" kern="1200" dirty="0">
                  <a:solidFill>
                    <a:srgbClr val="041B3D"/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po projekto įgyvendinimo pabaigos </a:t>
              </a:r>
              <a:r>
                <a:rPr lang="lt-LT" sz="1500" b="1" i="0" kern="1200" dirty="0">
                  <a:solidFill>
                    <a:srgbClr val="041B3D"/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jos išlaikytos</a:t>
              </a:r>
            </a:p>
          </p:txBody>
        </p:sp>
      </p:grpSp>
      <p:grpSp>
        <p:nvGrpSpPr>
          <p:cNvPr id="22" name="Grupė 21">
            <a:extLst>
              <a:ext uri="{FF2B5EF4-FFF2-40B4-BE49-F238E27FC236}">
                <a16:creationId xmlns:a16="http://schemas.microsoft.com/office/drawing/2014/main" id="{E33DA961-0829-1014-2A18-42C77174B8F8}"/>
              </a:ext>
            </a:extLst>
          </p:cNvPr>
          <p:cNvGrpSpPr/>
          <p:nvPr/>
        </p:nvGrpSpPr>
        <p:grpSpPr>
          <a:xfrm>
            <a:off x="1767442" y="5294508"/>
            <a:ext cx="9560907" cy="897173"/>
            <a:chOff x="1146048" y="2167466"/>
            <a:chExt cx="8822382" cy="1083733"/>
          </a:xfrm>
          <a:effectLst>
            <a:outerShdw blurRad="50800" dist="50800" dir="5400000" algn="ctr" rotWithShape="0">
              <a:schemeClr val="tx2">
                <a:lumMod val="75000"/>
              </a:schemeClr>
            </a:outerShdw>
          </a:effectLst>
        </p:grpSpPr>
        <p:sp>
          <p:nvSpPr>
            <p:cNvPr id="23" name="Stačiakampis 22">
              <a:extLst>
                <a:ext uri="{FF2B5EF4-FFF2-40B4-BE49-F238E27FC236}">
                  <a16:creationId xmlns:a16="http://schemas.microsoft.com/office/drawing/2014/main" id="{E94988B4-32CA-4A88-2197-2413DC762B9A}"/>
                </a:ext>
              </a:extLst>
            </p:cNvPr>
            <p:cNvSpPr/>
            <p:nvPr/>
          </p:nvSpPr>
          <p:spPr>
            <a:xfrm>
              <a:off x="1146048" y="2167466"/>
              <a:ext cx="8822382" cy="1083733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lt-LT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FF6F438-7E25-B7FB-E79C-94AFD55074C2}"/>
                </a:ext>
              </a:extLst>
            </p:cNvPr>
            <p:cNvSpPr txBox="1"/>
            <p:nvPr/>
          </p:nvSpPr>
          <p:spPr>
            <a:xfrm>
              <a:off x="1146048" y="2167466"/>
              <a:ext cx="8822382" cy="10837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60213" tIns="60960" rIns="60960" bIns="60960" numCol="1" spcCol="1270" anchor="ctr" anchorCtr="0">
              <a:no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lt-LT" sz="1500" kern="0" dirty="0">
                  <a:solidFill>
                    <a:srgbClr val="041B3D"/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</a:rPr>
                <a:t>Projekto veiklos </a:t>
              </a:r>
              <a:r>
                <a:rPr lang="lt-LT" sz="1500" b="1" kern="0" dirty="0">
                  <a:solidFill>
                    <a:srgbClr val="041B3D"/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</a:rPr>
                <a:t>atitinka aplinkos atžvilgiu tvarios investicijos sąvoką</a:t>
              </a:r>
              <a:endParaRPr lang="lt-LT" sz="1500" b="1" kern="1200" dirty="0">
                <a:solidFill>
                  <a:srgbClr val="041B3D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pic>
        <p:nvPicPr>
          <p:cNvPr id="27" name="Grafinis elementas 26" descr="Warning with solid fill">
            <a:extLst>
              <a:ext uri="{FF2B5EF4-FFF2-40B4-BE49-F238E27FC236}">
                <a16:creationId xmlns:a16="http://schemas.microsoft.com/office/drawing/2014/main" id="{12291AC7-5B56-2761-DD9D-D196A99E72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348860" y="6423742"/>
            <a:ext cx="326787" cy="326787"/>
          </a:xfrm>
          <a:prstGeom prst="rect">
            <a:avLst/>
          </a:prstGeom>
        </p:spPr>
      </p:pic>
      <p:sp>
        <p:nvSpPr>
          <p:cNvPr id="3" name="Stačiakampis 2">
            <a:extLst>
              <a:ext uri="{FF2B5EF4-FFF2-40B4-BE49-F238E27FC236}">
                <a16:creationId xmlns:a16="http://schemas.microsoft.com/office/drawing/2014/main" id="{42CE1FD6-E5BD-8499-A9C1-1A49AE1DC1C1}"/>
              </a:ext>
            </a:extLst>
          </p:cNvPr>
          <p:cNvSpPr/>
          <p:nvPr/>
        </p:nvSpPr>
        <p:spPr>
          <a:xfrm>
            <a:off x="1341076" y="1183253"/>
            <a:ext cx="790273" cy="781998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3200" dirty="0"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</a:p>
        </p:txBody>
      </p:sp>
      <p:sp>
        <p:nvSpPr>
          <p:cNvPr id="5" name="Stačiakampis 4">
            <a:extLst>
              <a:ext uri="{FF2B5EF4-FFF2-40B4-BE49-F238E27FC236}">
                <a16:creationId xmlns:a16="http://schemas.microsoft.com/office/drawing/2014/main" id="{C9D35B68-4940-358E-BD5B-5D67F86B35C9}"/>
              </a:ext>
            </a:extLst>
          </p:cNvPr>
          <p:cNvSpPr/>
          <p:nvPr/>
        </p:nvSpPr>
        <p:spPr>
          <a:xfrm>
            <a:off x="1427457" y="2879996"/>
            <a:ext cx="790273" cy="781998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3200" dirty="0"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9" name="Stačiakampis 8">
            <a:extLst>
              <a:ext uri="{FF2B5EF4-FFF2-40B4-BE49-F238E27FC236}">
                <a16:creationId xmlns:a16="http://schemas.microsoft.com/office/drawing/2014/main" id="{16D517F1-0847-2C70-B6CF-2056C243EEEE}"/>
              </a:ext>
            </a:extLst>
          </p:cNvPr>
          <p:cNvSpPr/>
          <p:nvPr/>
        </p:nvSpPr>
        <p:spPr>
          <a:xfrm>
            <a:off x="1427457" y="4125569"/>
            <a:ext cx="790273" cy="781998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3200" dirty="0"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</a:p>
        </p:txBody>
      </p:sp>
      <p:sp>
        <p:nvSpPr>
          <p:cNvPr id="16" name="Stačiakampis 15">
            <a:extLst>
              <a:ext uri="{FF2B5EF4-FFF2-40B4-BE49-F238E27FC236}">
                <a16:creationId xmlns:a16="http://schemas.microsoft.com/office/drawing/2014/main" id="{3AD1E648-B40D-D9E1-BECA-4C68A4D76DCB}"/>
              </a:ext>
            </a:extLst>
          </p:cNvPr>
          <p:cNvSpPr/>
          <p:nvPr/>
        </p:nvSpPr>
        <p:spPr>
          <a:xfrm>
            <a:off x="1427457" y="5363167"/>
            <a:ext cx="790273" cy="781998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3200" dirty="0"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9738458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3">
            <a:extLst>
              <a:ext uri="{FF2B5EF4-FFF2-40B4-BE49-F238E27FC236}">
                <a16:creationId xmlns:a16="http://schemas.microsoft.com/office/drawing/2014/main" id="{4A0916B5-1D3E-8A4E-ADE0-9067C2E7B0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3305165"/>
              </p:ext>
            </p:extLst>
          </p:nvPr>
        </p:nvGraphicFramePr>
        <p:xfrm>
          <a:off x="1495499" y="1274908"/>
          <a:ext cx="9390040" cy="4308183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{0660B408-B3CF-4A94-85FC-2B1E0A45F4A2}</a:tableStyleId>
              </a:tblPr>
              <a:tblGrid>
                <a:gridCol w="5939444">
                  <a:extLst>
                    <a:ext uri="{9D8B030D-6E8A-4147-A177-3AD203B41FA5}">
                      <a16:colId xmlns:a16="http://schemas.microsoft.com/office/drawing/2014/main" val="3611816430"/>
                    </a:ext>
                  </a:extLst>
                </a:gridCol>
                <a:gridCol w="1665514">
                  <a:extLst>
                    <a:ext uri="{9D8B030D-6E8A-4147-A177-3AD203B41FA5}">
                      <a16:colId xmlns:a16="http://schemas.microsoft.com/office/drawing/2014/main" val="3583753151"/>
                    </a:ext>
                  </a:extLst>
                </a:gridCol>
                <a:gridCol w="1785082">
                  <a:extLst>
                    <a:ext uri="{9D8B030D-6E8A-4147-A177-3AD203B41FA5}">
                      <a16:colId xmlns:a16="http://schemas.microsoft.com/office/drawing/2014/main" val="2468991224"/>
                    </a:ext>
                  </a:extLst>
                </a:gridCol>
              </a:tblGrid>
              <a:tr h="969664">
                <a:tc>
                  <a:txBody>
                    <a:bodyPr/>
                    <a:lstStyle/>
                    <a:p>
                      <a:pPr algn="ctr"/>
                      <a:r>
                        <a:rPr lang="lt-LT" sz="1400" b="1" cap="all" baseline="0" dirty="0">
                          <a:ln>
                            <a:noFill/>
                          </a:ln>
                          <a:solidFill>
                            <a:srgbClr val="302857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Kriterijus</a:t>
                      </a:r>
                      <a:endParaRPr lang="en-LT" sz="1400" b="1" cap="all" baseline="0" dirty="0">
                        <a:ln>
                          <a:noFill/>
                        </a:ln>
                        <a:solidFill>
                          <a:srgbClr val="302857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7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t-LT" sz="1400" b="1" cap="all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Didžiausias galimas kriterijaus balas</a:t>
                      </a:r>
                      <a:endParaRPr lang="en-LT" sz="1400" b="1" cap="all" baseline="0" dirty="0">
                        <a:ln>
                          <a:noFill/>
                        </a:ln>
                        <a:solidFill>
                          <a:srgbClr val="302857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27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t-LT" sz="1400" b="1" cap="all" baseline="0" dirty="0">
                          <a:ln>
                            <a:noFill/>
                          </a:ln>
                          <a:solidFill>
                            <a:srgbClr val="302857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Kriterijaus svorio koeficientas</a:t>
                      </a:r>
                      <a:endParaRPr lang="en-LT" sz="1400" b="1" cap="all" baseline="0" dirty="0">
                        <a:ln>
                          <a:noFill/>
                        </a:ln>
                        <a:solidFill>
                          <a:srgbClr val="302757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1591149"/>
                  </a:ext>
                </a:extLst>
              </a:tr>
              <a:tr h="108806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400" b="1" dirty="0">
                          <a:ln>
                            <a:noFill/>
                          </a:ln>
                          <a:solidFill>
                            <a:srgbClr val="302857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Siekiama sukurti didesnį tvarių darbo vietų skaičių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400" b="0" i="1" dirty="0">
                          <a:ln>
                            <a:noFill/>
                          </a:ln>
                          <a:solidFill>
                            <a:srgbClr val="302857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(prioritetas teikiamas, jei sukuriama ne mažiau kaip 21 tvari </a:t>
                      </a:r>
                      <a:r>
                        <a:rPr lang="lt-LT" sz="1400" b="0" i="1">
                          <a:ln>
                            <a:noFill/>
                          </a:ln>
                          <a:solidFill>
                            <a:srgbClr val="302857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darbo vieta)</a:t>
                      </a:r>
                      <a:endParaRPr lang="en-LT" sz="1400" b="0" i="1" dirty="0">
                        <a:ln>
                          <a:noFill/>
                        </a:ln>
                        <a:solidFill>
                          <a:srgbClr val="302857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2000" b="1" dirty="0">
                          <a:ln>
                            <a:noFill/>
                          </a:ln>
                          <a:solidFill>
                            <a:srgbClr val="302857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  <a:endParaRPr lang="en-LT" sz="2000" b="0" dirty="0">
                        <a:ln>
                          <a:noFill/>
                        </a:ln>
                        <a:solidFill>
                          <a:srgbClr val="302857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2000" b="1" dirty="0">
                          <a:ln>
                            <a:noFill/>
                          </a:ln>
                          <a:solidFill>
                            <a:srgbClr val="302857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  <a:endParaRPr lang="en-LT" sz="2000" dirty="0">
                        <a:ln>
                          <a:noFill/>
                        </a:ln>
                        <a:solidFill>
                          <a:srgbClr val="302857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2515639"/>
                  </a:ext>
                </a:extLst>
              </a:tr>
              <a:tr h="1092219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400" b="1" dirty="0">
                          <a:ln>
                            <a:noFill/>
                          </a:ln>
                          <a:solidFill>
                            <a:srgbClr val="302857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Projekto efektyvumas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400" b="0" i="1" dirty="0">
                          <a:ln>
                            <a:noFill/>
                          </a:ln>
                          <a:solidFill>
                            <a:srgbClr val="302857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(santykis tarp planuojamo sukurti tvarių darbo vietų sk. ir prašomos finansavimo sumos)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2000" b="1">
                          <a:ln>
                            <a:noFill/>
                          </a:ln>
                          <a:solidFill>
                            <a:srgbClr val="302857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  <a:endParaRPr lang="lt-LT" sz="2000" b="1" dirty="0">
                        <a:ln>
                          <a:noFill/>
                        </a:ln>
                        <a:solidFill>
                          <a:srgbClr val="302857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>
                          <a:ln>
                            <a:noFill/>
                          </a:ln>
                          <a:solidFill>
                            <a:srgbClr val="302857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  <a:endParaRPr lang="en-LT" sz="2000" b="0" dirty="0">
                        <a:ln>
                          <a:noFill/>
                        </a:ln>
                        <a:solidFill>
                          <a:srgbClr val="302857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0682038"/>
                  </a:ext>
                </a:extLst>
              </a:tr>
              <a:tr h="552817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lt-LT" sz="1400" b="1" dirty="0">
                        <a:ln>
                          <a:noFill/>
                        </a:ln>
                        <a:solidFill>
                          <a:srgbClr val="302857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400" b="1" dirty="0">
                          <a:ln>
                            <a:noFill/>
                          </a:ln>
                          <a:solidFill>
                            <a:srgbClr val="302857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Apmokyti įmonės darbuotojai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400" i="1" dirty="0">
                          <a:ln>
                            <a:noFill/>
                          </a:ln>
                          <a:solidFill>
                            <a:srgbClr val="302857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(santykis tarp planuojamų apmokyti darbuotojų sk. ir bendro įmonės darbuotojų sk.)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LT" sz="1400" b="1" dirty="0">
                        <a:ln>
                          <a:noFill/>
                        </a:ln>
                        <a:solidFill>
                          <a:srgbClr val="302857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2000" b="1" dirty="0">
                          <a:ln>
                            <a:noFill/>
                          </a:ln>
                          <a:solidFill>
                            <a:srgbClr val="302857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  <a:endParaRPr lang="en-LT" sz="2000" b="1" dirty="0">
                        <a:ln>
                          <a:noFill/>
                        </a:ln>
                        <a:solidFill>
                          <a:srgbClr val="302857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2000" b="1" dirty="0">
                          <a:ln>
                            <a:noFill/>
                          </a:ln>
                          <a:solidFill>
                            <a:srgbClr val="302857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  <a:endParaRPr lang="en-LT" sz="2000" b="1" dirty="0">
                        <a:ln>
                          <a:noFill/>
                        </a:ln>
                        <a:solidFill>
                          <a:srgbClr val="302857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4036168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25B9C2DC-F132-B2F3-BC79-20F3586E076D}"/>
              </a:ext>
            </a:extLst>
          </p:cNvPr>
          <p:cNvSpPr txBox="1"/>
          <p:nvPr/>
        </p:nvSpPr>
        <p:spPr>
          <a:xfrm>
            <a:off x="1292123" y="5636485"/>
            <a:ext cx="679019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lt-LT" sz="1400" dirty="0">
              <a:solidFill>
                <a:srgbClr val="302857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/>
            <a:endParaRPr lang="lt-LT" sz="1400" dirty="0">
              <a:solidFill>
                <a:srgbClr val="302857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it-IT" sz="1400" dirty="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Minimali privaloma surinkti balų suma – 40 balų</a:t>
            </a:r>
            <a:endParaRPr lang="lt-LT" sz="1400" dirty="0">
              <a:solidFill>
                <a:srgbClr val="302857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lt-LT" sz="1400" dirty="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Maksimali galima balų suma (apvalinama iki sveiko skaičiaus) – 100 balų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A336C56-9720-46EC-B49C-D1649F5B40B4}"/>
              </a:ext>
            </a:extLst>
          </p:cNvPr>
          <p:cNvSpPr txBox="1">
            <a:spLocks/>
          </p:cNvSpPr>
          <p:nvPr/>
        </p:nvSpPr>
        <p:spPr>
          <a:xfrm>
            <a:off x="695078" y="237397"/>
            <a:ext cx="10132755" cy="7305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rgbClr val="3027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lt-LT" sz="3200" b="1" dirty="0">
                <a:solidFill>
                  <a:srgbClr val="302957"/>
                </a:solidFill>
                <a:latin typeface="Verdana Pro"/>
                <a:ea typeface="Verdana"/>
              </a:rPr>
              <a:t>Projektų prioritetiniai atrankos kriterijai</a:t>
            </a:r>
          </a:p>
        </p:txBody>
      </p:sp>
    </p:spTree>
    <p:extLst>
      <p:ext uri="{BB962C8B-B14F-4D97-AF65-F5344CB8AC3E}">
        <p14:creationId xmlns:p14="http://schemas.microsoft.com/office/powerpoint/2010/main" val="3900236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o vietos rezervavimo ženklas 3">
            <a:extLst>
              <a:ext uri="{FF2B5EF4-FFF2-40B4-BE49-F238E27FC236}">
                <a16:creationId xmlns:a16="http://schemas.microsoft.com/office/drawing/2014/main" id="{6F0573B7-61AB-EE1B-69FD-F0CBE4EADBCA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295135" y="1314777"/>
            <a:ext cx="7328290" cy="4228445"/>
          </a:xfrm>
        </p:spPr>
        <p:txBody>
          <a:bodyPr>
            <a:noAutofit/>
          </a:bodyPr>
          <a:lstStyle/>
          <a:p>
            <a:pPr marL="342900" indent="-3429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rgbClr val="EEE730"/>
              </a:buClr>
              <a:buFont typeface="Wingdings" panose="05000000000000000000" pitchFamily="2" charset="2"/>
              <a:buChar char="§"/>
              <a:defRPr/>
            </a:pPr>
            <a:r>
              <a:rPr kumimoji="0" lang="lt-LT" sz="2400" b="0" i="0" u="none" strike="noStrike" kern="1200" cap="none" normalizeH="0" baseline="0" noProof="0" dirty="0">
                <a:ln>
                  <a:noFill/>
                </a:ln>
                <a:solidFill>
                  <a:srgbClr val="302857"/>
                </a:solidFill>
                <a:effectLst/>
                <a:uLnTx/>
                <a:uFillTx/>
              </a:rPr>
              <a:t>Remiamos veiklos ir finansavimas</a:t>
            </a:r>
          </a:p>
          <a:p>
            <a:pPr marL="342900" indent="-3429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rgbClr val="EEE730"/>
              </a:buClr>
              <a:buFont typeface="Wingdings" panose="05000000000000000000" pitchFamily="2" charset="2"/>
              <a:buChar char="§"/>
              <a:defRPr/>
            </a:pPr>
            <a:r>
              <a:rPr lang="lt-LT" sz="2400" dirty="0">
                <a:solidFill>
                  <a:srgbClr val="302857"/>
                </a:solidFill>
              </a:rPr>
              <a:t>Pradinės ir tvarios investicijų sąvokos</a:t>
            </a:r>
            <a:endParaRPr kumimoji="0" lang="lt-LT" sz="2400" b="0" i="0" u="none" strike="noStrike" kern="1200" cap="none" normalizeH="0" baseline="0" noProof="0" dirty="0">
              <a:ln>
                <a:noFill/>
              </a:ln>
              <a:solidFill>
                <a:srgbClr val="302857"/>
              </a:solidFill>
              <a:effectLst/>
              <a:uLnTx/>
              <a:uFillTx/>
            </a:endParaRPr>
          </a:p>
          <a:p>
            <a:pPr marL="342900" indent="-3429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rgbClr val="EEE730"/>
              </a:buClr>
              <a:buFont typeface="Wingdings" panose="05000000000000000000" pitchFamily="2" charset="2"/>
              <a:buChar char="§"/>
              <a:defRPr/>
            </a:pPr>
            <a:r>
              <a:rPr kumimoji="0" lang="lt-LT" sz="2400" b="0" i="0" u="none" strike="noStrike" kern="1200" cap="none" normalizeH="0" baseline="0" noProof="0" dirty="0">
                <a:ln>
                  <a:noFill/>
                </a:ln>
                <a:solidFill>
                  <a:srgbClr val="302857"/>
                </a:solidFill>
                <a:effectLst/>
                <a:uLnTx/>
                <a:uFillTx/>
              </a:rPr>
              <a:t>Reikalavimai pareiškėjui</a:t>
            </a:r>
          </a:p>
          <a:p>
            <a:pPr marL="342900" indent="-3429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rgbClr val="EEE730"/>
              </a:buClr>
              <a:buFont typeface="Wingdings" panose="05000000000000000000" pitchFamily="2" charset="2"/>
              <a:buChar char="§"/>
              <a:defRPr/>
            </a:pPr>
            <a:r>
              <a:rPr lang="lt-LT" sz="2400" dirty="0">
                <a:solidFill>
                  <a:srgbClr val="302857"/>
                </a:solidFill>
              </a:rPr>
              <a:t>Bendrieji reikalavimai projektui</a:t>
            </a:r>
          </a:p>
          <a:p>
            <a:pPr marL="342900" indent="-3429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rgbClr val="EEE730"/>
              </a:buClr>
              <a:buFont typeface="Wingdings" panose="05000000000000000000" pitchFamily="2" charset="2"/>
              <a:buChar char="§"/>
              <a:defRPr/>
            </a:pPr>
            <a:r>
              <a:rPr kumimoji="0" lang="lt-LT" sz="2400" b="0" i="0" u="none" strike="noStrike" kern="1200" cap="none" normalizeH="0" baseline="0" noProof="0" dirty="0">
                <a:ln>
                  <a:noFill/>
                </a:ln>
                <a:solidFill>
                  <a:srgbClr val="302857"/>
                </a:solidFill>
                <a:effectLst/>
                <a:uLnTx/>
                <a:uFillTx/>
              </a:rPr>
              <a:t>Tinkamos ir netinkamos </a:t>
            </a:r>
            <a:r>
              <a:rPr lang="lt-LT" sz="2400" dirty="0">
                <a:solidFill>
                  <a:srgbClr val="302857"/>
                </a:solidFill>
              </a:rPr>
              <a:t>finansuoti išlaidos</a:t>
            </a:r>
          </a:p>
          <a:p>
            <a:pPr marL="342900" indent="-3429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rgbClr val="EEE730"/>
              </a:buClr>
              <a:buFont typeface="Wingdings" panose="05000000000000000000" pitchFamily="2" charset="2"/>
              <a:buChar char="§"/>
              <a:defRPr/>
            </a:pPr>
            <a:r>
              <a:rPr lang="lt-LT" sz="2400" dirty="0">
                <a:solidFill>
                  <a:srgbClr val="302857"/>
                </a:solidFill>
              </a:rPr>
              <a:t>Projektų atrankos kriterijai</a:t>
            </a:r>
          </a:p>
          <a:p>
            <a:pPr marL="342900" indent="-3429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rgbClr val="EEE730"/>
              </a:buClr>
              <a:buFont typeface="Wingdings" panose="05000000000000000000" pitchFamily="2" charset="2"/>
              <a:buChar char="§"/>
              <a:defRPr/>
            </a:pPr>
            <a:r>
              <a:rPr lang="lt-LT" sz="2400" dirty="0">
                <a:solidFill>
                  <a:srgbClr val="302857"/>
                </a:solidFill>
              </a:rPr>
              <a:t>Nuosavo finansavimo užtikrinimas</a:t>
            </a:r>
          </a:p>
          <a:p>
            <a:pPr marL="342900" indent="-3429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rgbClr val="EEE730"/>
              </a:buClr>
              <a:buFont typeface="Wingdings" panose="05000000000000000000" pitchFamily="2" charset="2"/>
              <a:buChar char="§"/>
              <a:defRPr/>
            </a:pPr>
            <a:r>
              <a:rPr kumimoji="0" lang="lt-LT" sz="2400" b="0" i="0" u="none" strike="noStrike" kern="1200" cap="none" normalizeH="0" baseline="0" noProof="0" dirty="0">
                <a:ln>
                  <a:noFill/>
                </a:ln>
                <a:solidFill>
                  <a:srgbClr val="302857"/>
                </a:solidFill>
                <a:effectLst/>
                <a:uLnTx/>
                <a:uFillTx/>
              </a:rPr>
              <a:t>Su </a:t>
            </a:r>
            <a:r>
              <a:rPr lang="lt-LT" sz="2400" dirty="0">
                <a:solidFill>
                  <a:srgbClr val="302857"/>
                </a:solidFill>
              </a:rPr>
              <a:t>p</a:t>
            </a:r>
            <a:r>
              <a:rPr kumimoji="0" lang="lt-LT" sz="2400" b="0" i="0" u="none" strike="noStrike" kern="1200" cap="none" normalizeH="0" baseline="0" noProof="0" dirty="0" err="1">
                <a:ln>
                  <a:noFill/>
                </a:ln>
                <a:solidFill>
                  <a:srgbClr val="302857"/>
                </a:solidFill>
                <a:effectLst/>
                <a:uLnTx/>
                <a:uFillTx/>
              </a:rPr>
              <a:t>rojekto</a:t>
            </a:r>
            <a:r>
              <a:rPr kumimoji="0" lang="lt-LT" sz="2400" b="0" i="0" u="none" strike="noStrike" kern="1200" cap="none" normalizeH="0" baseline="0" noProof="0" dirty="0">
                <a:ln>
                  <a:noFill/>
                </a:ln>
                <a:solidFill>
                  <a:srgbClr val="302857"/>
                </a:solidFill>
                <a:effectLst/>
                <a:uLnTx/>
                <a:uFillTx/>
              </a:rPr>
              <a:t> įgyvendinimo planu (PĮP) teikiami dokumentai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CE508D9-A068-2BEF-B91B-81EE759A16DF}"/>
              </a:ext>
            </a:extLst>
          </p:cNvPr>
          <p:cNvSpPr txBox="1">
            <a:spLocks/>
          </p:cNvSpPr>
          <p:nvPr/>
        </p:nvSpPr>
        <p:spPr>
          <a:xfrm>
            <a:off x="935283" y="224336"/>
            <a:ext cx="6399609" cy="7305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rgbClr val="3027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lt-LT" sz="3200" b="1" dirty="0">
                <a:solidFill>
                  <a:srgbClr val="302957"/>
                </a:solidFill>
                <a:latin typeface="Verdana Pro"/>
                <a:ea typeface="Verdana"/>
              </a:rPr>
              <a:t>Pranešimo turinys</a:t>
            </a:r>
          </a:p>
        </p:txBody>
      </p:sp>
      <p:pic>
        <p:nvPicPr>
          <p:cNvPr id="2" name="Paveikslėlis 1" descr="Paveikslėlis, kuriame yra ekrano kopija, tekstas, juodas ir baltas, rašas&#10;&#10;Automatiškai sugeneruotas aprašymas">
            <a:extLst>
              <a:ext uri="{FF2B5EF4-FFF2-40B4-BE49-F238E27FC236}">
                <a16:creationId xmlns:a16="http://schemas.microsoft.com/office/drawing/2014/main" id="{09DB07B7-6A64-A96B-6707-80EAB49ABB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84771" y="2266611"/>
            <a:ext cx="2055017" cy="205501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965F447-1BD6-4B07-D94F-0538BE4B8043}"/>
              </a:ext>
            </a:extLst>
          </p:cNvPr>
          <p:cNvSpPr txBox="1"/>
          <p:nvPr/>
        </p:nvSpPr>
        <p:spPr>
          <a:xfrm>
            <a:off x="8521477" y="4387179"/>
            <a:ext cx="258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dirty="0">
                <a:solidFill>
                  <a:srgbClr val="EEE730"/>
                </a:solidFill>
              </a:rPr>
              <a:t>Nuoroda į </a:t>
            </a:r>
            <a:r>
              <a:rPr lang="lt-LT" dirty="0" err="1">
                <a:solidFill>
                  <a:srgbClr val="EEE730"/>
                </a:solidFill>
              </a:rPr>
              <a:t>esinvesticijos.lt</a:t>
            </a:r>
            <a:endParaRPr lang="lt-LT" dirty="0">
              <a:solidFill>
                <a:srgbClr val="EEE73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9728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4"/>
          <p:cNvSpPr txBox="1">
            <a:spLocks noChangeArrowheads="1"/>
          </p:cNvSpPr>
          <p:nvPr/>
        </p:nvSpPr>
        <p:spPr bwMode="auto">
          <a:xfrm>
            <a:off x="754658" y="303413"/>
            <a:ext cx="9270694" cy="5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IN" sz="2100" b="1"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j-cs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lt-LT" altLang="lt-LT" sz="3200" dirty="0">
                <a:solidFill>
                  <a:srgbClr val="302957"/>
                </a:solidFill>
                <a:latin typeface="Verdana" panose="020B0604030504040204" pitchFamily="34" charset="0"/>
                <a:ea typeface="Verdana" panose="020B0604030504040204" pitchFamily="34" charset="0"/>
                <a:cs typeface="Times"/>
                <a:sym typeface="Arial" panose="020B0604020202020204" pitchFamily="34" charset="0"/>
              </a:rPr>
              <a:t>Nuosavo finansavimo šaltiniai </a:t>
            </a:r>
            <a:endParaRPr lang="lt-LT" altLang="lt-LT" sz="3200" cap="all" dirty="0">
              <a:solidFill>
                <a:srgbClr val="302957"/>
              </a:solidFill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Suapvalintas stačiakampis 1"/>
          <p:cNvSpPr/>
          <p:nvPr/>
        </p:nvSpPr>
        <p:spPr>
          <a:xfrm>
            <a:off x="340223" y="1385390"/>
            <a:ext cx="3655465" cy="929530"/>
          </a:xfrm>
          <a:prstGeom prst="roundRect">
            <a:avLst>
              <a:gd name="adj" fmla="val 0"/>
            </a:avLst>
          </a:prstGeom>
          <a:solidFill>
            <a:srgbClr val="EDE731"/>
          </a:solidFill>
          <a:ln>
            <a:solidFill>
              <a:schemeClr val="accent6">
                <a:lumMod val="20000"/>
                <a:lumOff val="8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42" name="Paveikslėlis 4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854" y="1321203"/>
            <a:ext cx="965733" cy="107926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23667" y="1566635"/>
            <a:ext cx="2360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Įmonės apyvartinės lėšos*</a:t>
            </a:r>
            <a:endParaRPr lang="en-GB" dirty="0">
              <a:solidFill>
                <a:schemeClr val="accent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2" name="Stačiakampis 11"/>
          <p:cNvSpPr/>
          <p:nvPr/>
        </p:nvSpPr>
        <p:spPr>
          <a:xfrm>
            <a:off x="4334875" y="1537865"/>
            <a:ext cx="7219507" cy="1612838"/>
          </a:xfrm>
          <a:prstGeom prst="rect">
            <a:avLst/>
          </a:prstGeom>
          <a:noFill/>
          <a:ln w="19050">
            <a:solidFill>
              <a:srgbClr val="3029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7" name="Paveikslėlis 2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4727" y="1738331"/>
            <a:ext cx="1086160" cy="1086160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5333528" y="1542046"/>
            <a:ext cx="62407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lt-LT" sz="160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Ne vėliau kaip iki projekto sutarties pasirašymo  pareiškėjas turi būti sudaręs paskolos sutartį.</a:t>
            </a:r>
          </a:p>
          <a:p>
            <a:pPr algn="just"/>
            <a:r>
              <a:rPr lang="lt-LT" sz="160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Jei paskola sudaryta su užsienio juridiniu asmeniu, iki projekto sutarties pasirašymo turi būti pateiktas LB patvirtinimas, kad paskolos sutartis įregistruota LB paskolų registre</a:t>
            </a:r>
          </a:p>
        </p:txBody>
      </p:sp>
      <p:sp>
        <p:nvSpPr>
          <p:cNvPr id="30" name="Stačiakampis 29"/>
          <p:cNvSpPr/>
          <p:nvPr/>
        </p:nvSpPr>
        <p:spPr>
          <a:xfrm>
            <a:off x="4334875" y="4939176"/>
            <a:ext cx="7219508" cy="1147881"/>
          </a:xfrm>
          <a:prstGeom prst="rect">
            <a:avLst/>
          </a:prstGeom>
          <a:noFill/>
          <a:ln w="19050">
            <a:solidFill>
              <a:srgbClr val="3029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1" name="Paveikslėlis 3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130" y="5087494"/>
            <a:ext cx="819862" cy="819862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5440887" y="4988506"/>
            <a:ext cx="605060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lt-LT" sz="160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Jei pareiškėjas skolinasi ne iš banko (kredito unijos), pareiškėjas </a:t>
            </a:r>
            <a:r>
              <a:rPr lang="en-US" sz="160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PĮP </a:t>
            </a:r>
            <a:r>
              <a:rPr lang="lt-LT" sz="160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vertinimo metu turi pateikti ir skolintojo finansinį pajėgumą skolinti atitinkamą lėšų sumą įrodančius dokumentus</a:t>
            </a:r>
          </a:p>
        </p:txBody>
      </p:sp>
      <p:sp>
        <p:nvSpPr>
          <p:cNvPr id="33" name="Stačiakampis 32"/>
          <p:cNvSpPr/>
          <p:nvPr/>
        </p:nvSpPr>
        <p:spPr>
          <a:xfrm>
            <a:off x="4334875" y="3486188"/>
            <a:ext cx="7219507" cy="1147881"/>
          </a:xfrm>
          <a:prstGeom prst="rect">
            <a:avLst/>
          </a:prstGeom>
          <a:noFill/>
          <a:ln w="19050">
            <a:solidFill>
              <a:srgbClr val="3029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4" name="Paveikslėlis 3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1667" y="3660087"/>
            <a:ext cx="819862" cy="680294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5472333" y="3459563"/>
            <a:ext cx="58892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lt-LT" sz="160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Jei pareiškėjas per nustatytą projekto sutarties pasirašymo terminą neįvykdo šio reikalavimo, pasiūlymas pasirašyti projekto sutartį netenka galios ir projektas nefinansuojamas</a:t>
            </a:r>
            <a:endParaRPr lang="en-GB" sz="1600" dirty="0">
              <a:solidFill>
                <a:schemeClr val="accent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6" name="Suapvalintas stačiakampis 35"/>
          <p:cNvSpPr/>
          <p:nvPr/>
        </p:nvSpPr>
        <p:spPr>
          <a:xfrm>
            <a:off x="363172" y="2520748"/>
            <a:ext cx="3655464" cy="990378"/>
          </a:xfrm>
          <a:prstGeom prst="roundRect">
            <a:avLst>
              <a:gd name="adj" fmla="val 0"/>
            </a:avLst>
          </a:prstGeom>
          <a:solidFill>
            <a:srgbClr val="EDE731"/>
          </a:solidFill>
          <a:ln>
            <a:solidFill>
              <a:schemeClr val="accent6">
                <a:lumMod val="20000"/>
                <a:lumOff val="8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8" name="Suapvalintas stačiakampis 37"/>
          <p:cNvSpPr/>
          <p:nvPr/>
        </p:nvSpPr>
        <p:spPr>
          <a:xfrm>
            <a:off x="416006" y="4963232"/>
            <a:ext cx="3623947" cy="1082566"/>
          </a:xfrm>
          <a:prstGeom prst="roundRect">
            <a:avLst>
              <a:gd name="adj" fmla="val 0"/>
            </a:avLst>
          </a:prstGeom>
          <a:solidFill>
            <a:srgbClr val="EDE731"/>
          </a:solidFill>
          <a:ln>
            <a:solidFill>
              <a:schemeClr val="accent6">
                <a:lumMod val="20000"/>
                <a:lumOff val="8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Suapvalintas stačiakampis 38"/>
          <p:cNvSpPr/>
          <p:nvPr/>
        </p:nvSpPr>
        <p:spPr>
          <a:xfrm>
            <a:off x="402520" y="3710930"/>
            <a:ext cx="3596552" cy="990378"/>
          </a:xfrm>
          <a:prstGeom prst="roundRect">
            <a:avLst>
              <a:gd name="adj" fmla="val 0"/>
            </a:avLst>
          </a:prstGeom>
          <a:solidFill>
            <a:srgbClr val="EDE731"/>
          </a:solidFill>
          <a:ln>
            <a:solidFill>
              <a:schemeClr val="accent6">
                <a:lumMod val="20000"/>
                <a:lumOff val="8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0" name="Paveikslėlis 3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008" y="2534094"/>
            <a:ext cx="952461" cy="952511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1411450" y="2687183"/>
            <a:ext cx="2444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Banko (kredito unijos) paskola</a:t>
            </a:r>
            <a:endParaRPr lang="en-GB" dirty="0">
              <a:solidFill>
                <a:schemeClr val="accent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43" name="Paveikslėlis 4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298" y="3796968"/>
            <a:ext cx="898425" cy="770965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1458970" y="3857340"/>
            <a:ext cx="24138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Juridinio asmens paskola</a:t>
            </a:r>
            <a:endParaRPr lang="en-GB" dirty="0">
              <a:solidFill>
                <a:schemeClr val="accent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45" name="Paveikslėlis 4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88" y="5113411"/>
            <a:ext cx="788701" cy="788701"/>
          </a:xfrm>
          <a:prstGeom prst="rect">
            <a:avLst/>
          </a:prstGeom>
        </p:spPr>
      </p:pic>
      <p:sp>
        <p:nvSpPr>
          <p:cNvPr id="46" name="TextBox 45"/>
          <p:cNvSpPr txBox="1"/>
          <p:nvPr/>
        </p:nvSpPr>
        <p:spPr>
          <a:xfrm>
            <a:off x="1399599" y="5207264"/>
            <a:ext cx="25283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Fizinio asmens paskola</a:t>
            </a:r>
            <a:endParaRPr lang="en-GB" dirty="0">
              <a:solidFill>
                <a:schemeClr val="accent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Stačiakampis 45"/>
          <p:cNvSpPr>
            <a:spLocks noChangeArrowheads="1"/>
          </p:cNvSpPr>
          <p:nvPr/>
        </p:nvSpPr>
        <p:spPr bwMode="auto">
          <a:xfrm>
            <a:off x="289576" y="6211453"/>
            <a:ext cx="1174163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lt-LT" altLang="lt-LT" sz="1400" i="1" dirty="0">
                <a:solidFill>
                  <a:schemeClr val="accent2"/>
                </a:solidFill>
                <a:latin typeface="Verdana"/>
                <a:ea typeface="Verdana"/>
              </a:rPr>
              <a:t>*Kai nuosavas įnašas finansuojamas įmonės apyvartinėmis lėšomis, prašome pateikti </a:t>
            </a:r>
          </a:p>
          <a:p>
            <a:pPr algn="ctr"/>
            <a:r>
              <a:rPr lang="lt-LT" altLang="lt-LT" sz="1400" i="1" dirty="0">
                <a:solidFill>
                  <a:schemeClr val="accent2"/>
                </a:solidFill>
                <a:latin typeface="Verdana"/>
                <a:ea typeface="Verdana"/>
              </a:rPr>
              <a:t>tarpinės 202</a:t>
            </a:r>
            <a:r>
              <a:rPr lang="en-US" altLang="lt-LT" sz="1400" i="1" dirty="0">
                <a:solidFill>
                  <a:schemeClr val="accent2"/>
                </a:solidFill>
                <a:latin typeface="Verdana"/>
                <a:ea typeface="Verdana"/>
              </a:rPr>
              <a:t>3</a:t>
            </a:r>
            <a:r>
              <a:rPr lang="lt-LT" altLang="lt-LT" sz="1400" i="1" dirty="0">
                <a:solidFill>
                  <a:schemeClr val="accent2"/>
                </a:solidFill>
                <a:latin typeface="Verdana"/>
                <a:ea typeface="Verdana"/>
              </a:rPr>
              <a:t> m.</a:t>
            </a:r>
            <a:r>
              <a:rPr lang="en-US" altLang="lt-LT" sz="1400" i="1" dirty="0">
                <a:solidFill>
                  <a:schemeClr val="accent2"/>
                </a:solidFill>
                <a:latin typeface="Verdana"/>
                <a:ea typeface="Verdana"/>
              </a:rPr>
              <a:t> </a:t>
            </a:r>
            <a:r>
              <a:rPr lang="lt-LT" altLang="lt-LT" sz="1400" i="1" dirty="0">
                <a:solidFill>
                  <a:schemeClr val="accent2"/>
                </a:solidFill>
                <a:latin typeface="Verdana"/>
                <a:ea typeface="Verdana"/>
              </a:rPr>
              <a:t>finansinės atskaitomybės dokumentus </a:t>
            </a:r>
            <a:endParaRPr lang="lt-LT" altLang="lt-LT" sz="1400" i="1" dirty="0">
              <a:solidFill>
                <a:schemeClr val="accent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74361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4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1628763" y="326834"/>
            <a:ext cx="812044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1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l"/>
            <a:r>
              <a:rPr lang="lt-LT" altLang="lt-LT" sz="3200" b="1" dirty="0">
                <a:solidFill>
                  <a:srgbClr val="302957"/>
                </a:solidFill>
                <a:latin typeface="Verdana" panose="020B0604030504040204" pitchFamily="34" charset="0"/>
                <a:ea typeface="Verdana" panose="020B0604030504040204" pitchFamily="34" charset="0"/>
                <a:sym typeface="Arial" panose="020B0604020202020204" pitchFamily="34" charset="0"/>
              </a:rPr>
              <a:t>Nuosavo finansavimo </a:t>
            </a:r>
            <a:r>
              <a:rPr lang="lt-LT" altLang="lt-LT" sz="3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sym typeface="Arial" panose="020B0604020202020204" pitchFamily="34" charset="0"/>
              </a:rPr>
              <a:t>užtikrinimas</a:t>
            </a:r>
          </a:p>
        </p:txBody>
      </p:sp>
      <p:sp>
        <p:nvSpPr>
          <p:cNvPr id="28" name="Stačiakampis 27"/>
          <p:cNvSpPr/>
          <p:nvPr/>
        </p:nvSpPr>
        <p:spPr>
          <a:xfrm>
            <a:off x="1074873" y="1159681"/>
            <a:ext cx="52752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t-LT" sz="2400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Juridinis asmuo</a:t>
            </a:r>
          </a:p>
        </p:txBody>
      </p:sp>
      <p:sp>
        <p:nvSpPr>
          <p:cNvPr id="47" name="Stačiakampis 46"/>
          <p:cNvSpPr/>
          <p:nvPr/>
        </p:nvSpPr>
        <p:spPr>
          <a:xfrm>
            <a:off x="8417753" y="1159681"/>
            <a:ext cx="26629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lt-LT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Fizinis asmuo: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31216" y="6270903"/>
            <a:ext cx="11347127" cy="307777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t-LT" sz="1400" dirty="0">
                <a:solidFill>
                  <a:schemeClr val="accent2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Vertinama pagal Pareiškėjo / projekto vykdytojo įnašo šaltinių užtikrinimo vertinimo metodiką</a:t>
            </a:r>
            <a:endParaRPr lang="lt-LT" sz="1400" dirty="0">
              <a:solidFill>
                <a:schemeClr val="accent2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454D40F-869D-8717-B70B-D8FDD0CABC63}"/>
              </a:ext>
            </a:extLst>
          </p:cNvPr>
          <p:cNvSpPr txBox="1"/>
          <p:nvPr/>
        </p:nvSpPr>
        <p:spPr>
          <a:xfrm>
            <a:off x="431216" y="2024932"/>
            <a:ext cx="5664784" cy="3801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rgbClr val="041B3D"/>
              </a:buClr>
              <a:buSzPct val="120000"/>
              <a:buFont typeface="Wingdings" panose="05000000000000000000" pitchFamily="2" charset="2"/>
              <a:buChar char="§"/>
            </a:pPr>
            <a:r>
              <a:rPr lang="lt-LT" sz="180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Pareiškėjo akcininkų (juridinių asmenų) arba nesusijusio juridinio asmens</a:t>
            </a:r>
            <a:r>
              <a:rPr lang="en-US" sz="180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lt-LT" sz="1800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sprendima</a:t>
            </a:r>
            <a:r>
              <a:rPr lang="en-US" sz="180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 </a:t>
            </a:r>
            <a:r>
              <a:rPr lang="lt-LT" sz="180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suteikti paskolą</a:t>
            </a:r>
            <a:endParaRPr lang="en-150" sz="1800" dirty="0">
              <a:solidFill>
                <a:schemeClr val="accent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 algn="just">
              <a:spcAft>
                <a:spcPts val="600"/>
              </a:spcAft>
              <a:buClr>
                <a:srgbClr val="041B3D"/>
              </a:buClr>
              <a:buSzPct val="120000"/>
              <a:buFont typeface="Wingdings" panose="05000000000000000000" pitchFamily="2" charset="2"/>
              <a:buChar char="§"/>
            </a:pPr>
            <a:r>
              <a:rPr lang="lt-LT" sz="180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Patvirtintų metinių finansinių ataskaitų rinkinys už paskutinius du metus</a:t>
            </a:r>
            <a:endParaRPr lang="ko-KR" altLang="en-US" sz="1800" dirty="0">
              <a:solidFill>
                <a:schemeClr val="accent2"/>
              </a:solidFill>
              <a:latin typeface="Verdana" panose="020B0604030504040204" pitchFamily="34" charset="0"/>
            </a:endParaRPr>
          </a:p>
          <a:p>
            <a:pPr marL="285750" indent="-285750" algn="just">
              <a:spcAft>
                <a:spcPts val="600"/>
              </a:spcAft>
              <a:buClr>
                <a:srgbClr val="041B3D"/>
              </a:buClr>
              <a:buSzPct val="120000"/>
              <a:buFont typeface="Wingdings" panose="05000000000000000000" pitchFamily="2" charset="2"/>
              <a:buChar char="§"/>
            </a:pPr>
            <a:r>
              <a:rPr lang="lt-LT" sz="180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Skolintojo kreditorių ir debitorių sąrašas</a:t>
            </a:r>
            <a:endParaRPr lang="en-150" sz="1800" dirty="0">
              <a:solidFill>
                <a:schemeClr val="accent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 algn="just">
              <a:spcAft>
                <a:spcPts val="600"/>
              </a:spcAft>
              <a:buClr>
                <a:srgbClr val="041B3D"/>
              </a:buClr>
              <a:buSzPct val="120000"/>
              <a:buFont typeface="Wingdings" panose="05000000000000000000" pitchFamily="2" charset="2"/>
              <a:buChar char="§"/>
            </a:pPr>
            <a:r>
              <a:rPr lang="lt-LT" sz="180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Prognoziniai pinigų srautai (mėnesiais) projekto įgyvendinimo laikotarpiu</a:t>
            </a:r>
            <a:endParaRPr lang="ko-KR" altLang="en-US" sz="1800" dirty="0">
              <a:solidFill>
                <a:schemeClr val="accent2"/>
              </a:solidFill>
              <a:latin typeface="Verdana" panose="020B0604030504040204" pitchFamily="34" charset="0"/>
            </a:endParaRPr>
          </a:p>
          <a:p>
            <a:pPr marL="285750" indent="-285750" algn="just">
              <a:spcAft>
                <a:spcPts val="600"/>
              </a:spcAft>
              <a:buClr>
                <a:srgbClr val="041B3D"/>
              </a:buClr>
              <a:buSzPct val="120000"/>
              <a:buFont typeface="Wingdings" panose="05000000000000000000" pitchFamily="2" charset="2"/>
              <a:buChar char="§"/>
            </a:pPr>
            <a:r>
              <a:rPr lang="lt-LT" sz="180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Dokumentai, pagrindžiantys planuojamus pardavimus (turimos sutartys, užsakymai, ketinimų protokolai ir pan.)</a:t>
            </a:r>
            <a:endParaRPr lang="ko-KR" altLang="en-US" sz="1800" dirty="0">
              <a:solidFill>
                <a:schemeClr val="accent2"/>
              </a:solidFill>
              <a:latin typeface="Verdana" panose="020B0604030504040204" pitchFamily="34" charset="0"/>
            </a:endParaRPr>
          </a:p>
          <a:p>
            <a:pPr marL="285750" indent="-285750" algn="just">
              <a:spcAft>
                <a:spcPts val="600"/>
              </a:spcAft>
              <a:buClr>
                <a:srgbClr val="041B3D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J</a:t>
            </a:r>
            <a:r>
              <a:rPr lang="lt-LT" sz="1800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uridinio</a:t>
            </a:r>
            <a:r>
              <a:rPr lang="lt-LT" sz="180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asmens paskolos sutartis</a:t>
            </a:r>
            <a:endParaRPr lang="ko-KR" altLang="en-US" sz="1800" dirty="0">
              <a:solidFill>
                <a:schemeClr val="accent2"/>
              </a:solidFill>
              <a:latin typeface="Verdana" panose="020B060403050404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390EA1B-3CD0-74B7-DECF-AD49A041C2C9}"/>
              </a:ext>
            </a:extLst>
          </p:cNvPr>
          <p:cNvSpPr txBox="1"/>
          <p:nvPr/>
        </p:nvSpPr>
        <p:spPr>
          <a:xfrm>
            <a:off x="6821408" y="2024932"/>
            <a:ext cx="5152682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Clr>
                <a:srgbClr val="EDE731"/>
              </a:buClr>
              <a:buSzPct val="120000"/>
              <a:buFont typeface="Wingdings" panose="05000000000000000000" pitchFamily="2" charset="2"/>
              <a:buChar char="§"/>
            </a:pPr>
            <a:r>
              <a:rPr lang="lt-LT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Dokumentas, pagrindžiantis fizinio asmens kredito istoriją</a:t>
            </a:r>
            <a:endParaRPr lang="en-15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spcAft>
                <a:spcPts val="1200"/>
              </a:spcAft>
              <a:buClr>
                <a:srgbClr val="EDE731"/>
              </a:buClr>
              <a:buSzPct val="120000"/>
              <a:buFont typeface="Wingdings" panose="05000000000000000000" pitchFamily="2" charset="2"/>
              <a:buChar char="§"/>
            </a:pPr>
            <a:r>
              <a:rPr lang="lt-LT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Paskutinio laikotarpio pajamų deklaracija, teikta mokesčių administratoriui</a:t>
            </a:r>
          </a:p>
          <a:p>
            <a:pPr marL="285750" indent="-285750">
              <a:spcAft>
                <a:spcPts val="1200"/>
              </a:spcAft>
              <a:buClr>
                <a:srgbClr val="EDE731"/>
              </a:buClr>
              <a:buSzPct val="120000"/>
              <a:buFont typeface="Wingdings" panose="05000000000000000000" pitchFamily="2" charset="2"/>
              <a:buChar char="§"/>
            </a:pPr>
            <a:r>
              <a:rPr lang="lt-LT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Dokumentai, susiję su turimu turtu: paskutinio laikotarpio turto deklaracija, paaiškinimas apie disponuojamų lėšų / turto kilmę</a:t>
            </a:r>
          </a:p>
          <a:p>
            <a:pPr marL="285750" indent="-285750">
              <a:spcAft>
                <a:spcPts val="1200"/>
              </a:spcAft>
              <a:buClr>
                <a:srgbClr val="EDE731"/>
              </a:buClr>
              <a:buSzPct val="120000"/>
              <a:buFont typeface="Wingdings" panose="05000000000000000000" pitchFamily="2" charset="2"/>
              <a:buChar char="§"/>
            </a:pPr>
            <a:r>
              <a:rPr lang="lt-LT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Banko sąskaitų apyvartos</a:t>
            </a:r>
          </a:p>
          <a:p>
            <a:pPr marL="285750" indent="-285750">
              <a:spcAft>
                <a:spcPts val="1200"/>
              </a:spcAft>
              <a:buClr>
                <a:srgbClr val="EDE731"/>
              </a:buClr>
              <a:buSzPct val="120000"/>
              <a:buFont typeface="Wingdings" panose="05000000000000000000" pitchFamily="2" charset="2"/>
              <a:buChar char="§"/>
            </a:pPr>
            <a:r>
              <a:rPr lang="lt-LT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Turimų vertybinių popierių sąrašas</a:t>
            </a:r>
          </a:p>
        </p:txBody>
      </p:sp>
      <p:pic>
        <p:nvPicPr>
          <p:cNvPr id="4" name="Grafinis elementas 3" descr="User outline">
            <a:extLst>
              <a:ext uri="{FF2B5EF4-FFF2-40B4-BE49-F238E27FC236}">
                <a16:creationId xmlns:a16="http://schemas.microsoft.com/office/drawing/2014/main" id="{ADDC23C2-E6B2-D3EF-9BD3-8FD734F81A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043057" y="983456"/>
            <a:ext cx="914400" cy="914400"/>
          </a:xfrm>
          <a:prstGeom prst="rect">
            <a:avLst/>
          </a:prstGeom>
        </p:spPr>
      </p:pic>
      <p:pic>
        <p:nvPicPr>
          <p:cNvPr id="8" name="Grafinis elementas 7" descr="Building outline">
            <a:extLst>
              <a:ext uri="{FF2B5EF4-FFF2-40B4-BE49-F238E27FC236}">
                <a16:creationId xmlns:a16="http://schemas.microsoft.com/office/drawing/2014/main" id="{6B7001CC-6A3A-30A8-FFDF-8A31F431BA5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288375" y="1016004"/>
            <a:ext cx="827869" cy="827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8577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E9486A3F-6E2E-6B40-F8CE-143E5D8874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586" y="321811"/>
            <a:ext cx="5930900" cy="559934"/>
          </a:xfrm>
        </p:spPr>
        <p:txBody>
          <a:bodyPr>
            <a:normAutofit/>
          </a:bodyPr>
          <a:lstStyle/>
          <a:p>
            <a:r>
              <a:rPr lang="lt-LT" sz="2800" b="1" dirty="0"/>
              <a:t>Su PĮP teikiami dokumentai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74D5F7F7-5292-F60B-BD57-99201394363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46314" y="1103887"/>
            <a:ext cx="5649686" cy="3009497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lt-LT" sz="2000" dirty="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PĮP turi būti parengtas pagal </a:t>
            </a:r>
            <a:r>
              <a:rPr lang="lt-LT" sz="2000" dirty="0">
                <a:solidFill>
                  <a:schemeClr val="accent2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Taisyklių 1 priedą</a:t>
            </a:r>
            <a:endParaRPr lang="lt-LT" sz="2000" dirty="0">
              <a:solidFill>
                <a:schemeClr val="accent2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lt-LT" sz="20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lt-LT" sz="2000" b="1" dirty="0"/>
              <a:t>Pareiškėjas kartu su PĮP turi pateikti: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lt-LT" sz="2000" dirty="0"/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lt-LT" sz="1600" dirty="0"/>
              <a:t>užpildytą </a:t>
            </a:r>
            <a:r>
              <a:rPr lang="lt-LT" sz="1600" b="1" dirty="0"/>
              <a:t>Aprašo 3 priedą</a:t>
            </a:r>
            <a:r>
              <a:rPr lang="lt-LT" sz="1600" dirty="0"/>
              <a:t>, kuriame pateikiama informacija, reikalinga projekto atitikčiai projektų atrankos kriterijams įvertinti;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lt-LT" sz="1600" dirty="0"/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lt-LT" sz="1600" dirty="0"/>
              <a:t>parengtą </a:t>
            </a:r>
            <a:r>
              <a:rPr lang="lt-LT" sz="1600" b="1" dirty="0"/>
              <a:t>Verslo planą su priedais </a:t>
            </a:r>
            <a:r>
              <a:rPr lang="lt-LT" sz="1600" dirty="0"/>
              <a:t>pagal rekomenduojamus formos ir turinio reikalavimus;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lt-LT" sz="1600" dirty="0"/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lt-LT" sz="1600" b="1" i="0" dirty="0">
                <a:effectLst/>
              </a:rPr>
              <a:t>preliminarią turto valdymo sutartį</a:t>
            </a:r>
            <a:r>
              <a:rPr lang="lt-LT" sz="1600" i="0" dirty="0">
                <a:effectLst/>
              </a:rPr>
              <a:t>,</a:t>
            </a:r>
            <a:r>
              <a:rPr lang="lt-LT" sz="1600" dirty="0"/>
              <a:t> jei daiktinės pareiškėjo teisės į nekilnojamąjį turtą, kuriame įgyvendinant projektą bus vykdomos projekto veiklos (vykdomi statybos darbai ir (ar) montuojama įranga), ar nekilnojamojo turto valdymo formos (nuoma ar panauda) nėra įregistruotos Nekilnojamojo turto registre</a:t>
            </a:r>
            <a:endParaRPr lang="en-US" sz="1600" b="1" dirty="0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53A76EE4-6EEA-6566-1EA6-4EFB8D24BA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269615" y="2304143"/>
            <a:ext cx="4004111" cy="3009497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</a:pPr>
            <a:r>
              <a:rPr lang="lt-LT" sz="2000" b="1" dirty="0"/>
              <a:t>Jei nepateiktas Aprašo 3 priedas arba </a:t>
            </a:r>
          </a:p>
          <a:p>
            <a:pPr algn="ctr">
              <a:spcBef>
                <a:spcPts val="0"/>
              </a:spcBef>
            </a:pPr>
            <a:r>
              <a:rPr lang="lt-LT" sz="2000" b="1" dirty="0"/>
              <a:t>Verslo planas, arba preliminari turto valdymo sutartis (jei taikoma), </a:t>
            </a:r>
          </a:p>
          <a:p>
            <a:pPr algn="ctr">
              <a:spcBef>
                <a:spcPts val="0"/>
              </a:spcBef>
            </a:pPr>
            <a:r>
              <a:rPr lang="lt-LT" sz="2000" b="1" dirty="0"/>
              <a:t>PĮP atmetamas neprašius papildomų dokumentų</a:t>
            </a:r>
            <a:endParaRPr lang="en-US" sz="2000" b="1" dirty="0"/>
          </a:p>
        </p:txBody>
      </p:sp>
      <p:sp>
        <p:nvSpPr>
          <p:cNvPr id="5" name="Rodyklė: žemyn 4">
            <a:extLst>
              <a:ext uri="{FF2B5EF4-FFF2-40B4-BE49-F238E27FC236}">
                <a16:creationId xmlns:a16="http://schemas.microsoft.com/office/drawing/2014/main" id="{1838557E-6663-7AE2-E999-605B3CD08D18}"/>
              </a:ext>
            </a:extLst>
          </p:cNvPr>
          <p:cNvSpPr/>
          <p:nvPr/>
        </p:nvSpPr>
        <p:spPr>
          <a:xfrm rot="5400000">
            <a:off x="6429794" y="3419498"/>
            <a:ext cx="506027" cy="881745"/>
          </a:xfrm>
          <a:prstGeom prst="downArrow">
            <a:avLst/>
          </a:prstGeom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pic>
        <p:nvPicPr>
          <p:cNvPr id="10" name="Grafinis elementas 9" descr="Warning with solid fill">
            <a:extLst>
              <a:ext uri="{FF2B5EF4-FFF2-40B4-BE49-F238E27FC236}">
                <a16:creationId xmlns:a16="http://schemas.microsoft.com/office/drawing/2014/main" id="{4E01EA34-0ACE-CC60-B654-84FFDD4003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766602" y="881745"/>
            <a:ext cx="1010138" cy="1010138"/>
          </a:xfrm>
          <a:prstGeom prst="rect">
            <a:avLst/>
          </a:prstGeom>
          <a:effectLst>
            <a:outerShdw blurRad="50800" dist="50800" dir="5400000" algn="ctr" rotWithShape="0">
              <a:srgbClr val="041B3D"/>
            </a:outerShdw>
          </a:effectLst>
        </p:spPr>
      </p:pic>
    </p:spTree>
    <p:extLst>
      <p:ext uri="{BB962C8B-B14F-4D97-AF65-F5344CB8AC3E}">
        <p14:creationId xmlns:p14="http://schemas.microsoft.com/office/powerpoint/2010/main" val="10277764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0BD304F0-A1A3-0D5A-93B9-144BE1DD5A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2930" y="384742"/>
            <a:ext cx="5125356" cy="505505"/>
          </a:xfrm>
        </p:spPr>
        <p:txBody>
          <a:bodyPr>
            <a:normAutofit/>
          </a:bodyPr>
          <a:lstStyle/>
          <a:p>
            <a:r>
              <a:rPr lang="lt-LT" sz="2400" b="1" dirty="0"/>
              <a:t>Su PĮP teikiami dokumentai                          </a:t>
            </a:r>
            <a:endParaRPr lang="en-US" sz="2400" dirty="0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951E377C-6288-81BE-15F2-0F997FBF6FFA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576944" y="1055916"/>
            <a:ext cx="11430000" cy="5621790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lt-LT" b="1" dirty="0">
                <a:solidFill>
                  <a:schemeClr val="accent2">
                    <a:lumMod val="75000"/>
                    <a:lumOff val="25000"/>
                  </a:schemeClr>
                </a:solidFill>
                <a:effectLst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Aprašo 3 priedas</a:t>
            </a:r>
            <a:r>
              <a:rPr lang="lt-LT" dirty="0">
                <a:effectLst/>
              </a:rPr>
              <a:t>, kuriame pateikiama informacija, reikalinga projektų atrankos kriterijams įvertinti.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lt-LT" b="1" dirty="0">
                <a:solidFill>
                  <a:schemeClr val="accent2">
                    <a:lumMod val="75000"/>
                    <a:lumOff val="25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Verslo planas su priedais</a:t>
            </a:r>
            <a:r>
              <a:rPr lang="lt-LT" dirty="0"/>
              <a:t>.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lt-LT" dirty="0"/>
              <a:t>Informacija apie pareiškėjui </a:t>
            </a:r>
            <a:r>
              <a:rPr lang="lt-LT" b="1" dirty="0"/>
              <a:t>suteiktą valstybės pagalbą </a:t>
            </a:r>
            <a:r>
              <a:rPr lang="lt-LT" dirty="0"/>
              <a:t>(išskyrus </a:t>
            </a:r>
            <a:r>
              <a:rPr lang="lt-LT" i="1" dirty="0"/>
              <a:t>de </a:t>
            </a:r>
            <a:r>
              <a:rPr lang="lt-LT" i="1" dirty="0" err="1"/>
              <a:t>minimis</a:t>
            </a:r>
            <a:r>
              <a:rPr lang="lt-LT" i="1" dirty="0"/>
              <a:t> </a:t>
            </a:r>
            <a:r>
              <a:rPr lang="lt-LT" dirty="0"/>
              <a:t>pagalbą) (</a:t>
            </a:r>
            <a:r>
              <a:rPr lang="lt-LT" dirty="0">
                <a:solidFill>
                  <a:schemeClr val="accent2">
                    <a:lumMod val="75000"/>
                    <a:lumOff val="25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Taisyklių 1 priedo 4 priede pateikta forma</a:t>
            </a:r>
            <a:r>
              <a:rPr lang="lt-LT" dirty="0"/>
              <a:t>).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lt-LT" dirty="0"/>
              <a:t>Apie projektui taikomus </a:t>
            </a:r>
            <a:r>
              <a:rPr lang="lt-LT" b="1" dirty="0"/>
              <a:t>aplinkosaugos reikalavimus </a:t>
            </a:r>
            <a:r>
              <a:rPr lang="lt-LT" dirty="0"/>
              <a:t>(</a:t>
            </a:r>
            <a:r>
              <a:rPr lang="lt-LT" dirty="0">
                <a:solidFill>
                  <a:schemeClr val="accent2">
                    <a:lumMod val="75000"/>
                    <a:lumOff val="25000"/>
                  </a:schemeClr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Taisyklių 1 priedo 3 priede pateikta form</a:t>
            </a:r>
            <a:r>
              <a:rPr lang="lt-LT" dirty="0">
                <a:solidFill>
                  <a:schemeClr val="accent2">
                    <a:lumMod val="75000"/>
                    <a:lumOff val="25000"/>
                  </a:schemeClr>
                </a:solidFill>
              </a:rPr>
              <a:t>a</a:t>
            </a:r>
            <a:r>
              <a:rPr lang="lt-LT" dirty="0"/>
              <a:t>).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lt-LT" b="1" dirty="0">
                <a:solidFill>
                  <a:schemeClr val="accent2">
                    <a:lumMod val="75000"/>
                    <a:lumOff val="25000"/>
                  </a:schemeClr>
                </a:solidFill>
              </a:rPr>
              <a:t>Aprašo 1 priedas</a:t>
            </a:r>
            <a:r>
              <a:rPr lang="lt-LT" dirty="0"/>
              <a:t>, </a:t>
            </a:r>
            <a:r>
              <a:rPr lang="lt-LT" kern="0" dirty="0">
                <a:effectLst/>
              </a:rPr>
              <a:t>kuriame pateikiama informacija, reikalinga projekto atitikties reikšmingos žalos nedarymo horizontaliajam principui vertinimo reikalavimams įvertinti arba laisvos formos pareiškėjo deklaracija.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lt-LT" b="1" kern="0" dirty="0"/>
              <a:t>SVV deklaracija </a:t>
            </a:r>
            <a:r>
              <a:rPr lang="lt-LT" kern="0" dirty="0"/>
              <a:t>(</a:t>
            </a:r>
            <a:r>
              <a:rPr lang="lt-LT" kern="0" dirty="0">
                <a:solidFill>
                  <a:schemeClr val="accent2">
                    <a:lumMod val="75000"/>
                    <a:lumOff val="25000"/>
                  </a:schemeClr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LR ūkio ministro 2008-03-26 įsakymas Nr. 4-119</a:t>
            </a:r>
            <a:r>
              <a:rPr lang="lt-LT" kern="0" dirty="0"/>
              <a:t>).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lt-LT" kern="0" dirty="0"/>
              <a:t>D</a:t>
            </a:r>
            <a:r>
              <a:rPr lang="lt-LT" kern="0" dirty="0">
                <a:effectLst/>
              </a:rPr>
              <a:t>okumentai, įrodantys projekto </a:t>
            </a:r>
            <a:r>
              <a:rPr lang="lt-LT" b="1" kern="0" dirty="0">
                <a:effectLst/>
              </a:rPr>
              <a:t>biudžeto pagrįstumą</a:t>
            </a:r>
            <a:r>
              <a:rPr lang="lt-LT" kern="0" dirty="0">
                <a:effectLst/>
              </a:rPr>
              <a:t>.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lt-LT" b="1" kern="0" dirty="0"/>
              <a:t>Finansavimo šalinius </a:t>
            </a:r>
            <a:r>
              <a:rPr lang="lt-LT" kern="0" dirty="0"/>
              <a:t>pagrindžiantys dokumentai.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lt-LT" b="1" kern="0" dirty="0"/>
              <a:t>D</a:t>
            </a:r>
            <a:r>
              <a:rPr lang="lt-LT" b="1" kern="0" dirty="0">
                <a:effectLst/>
              </a:rPr>
              <a:t>eklaracija ir paaiškinimai</a:t>
            </a:r>
            <a:r>
              <a:rPr lang="lt-LT" kern="0" dirty="0">
                <a:effectLst/>
              </a:rPr>
              <a:t>, kad projekto veiklos nebus vykdomos užtvindytose teritorijose ir nepatenka į teritorijas, kuriose fiksuojamas didelis staigus kritulių kiekis, kuris gali sudaryti nuošliaužas.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lt-LT" b="1" kern="0" dirty="0"/>
              <a:t>D</a:t>
            </a:r>
            <a:r>
              <a:rPr lang="lt-LT" b="1" kern="0" dirty="0">
                <a:effectLst/>
              </a:rPr>
              <a:t>eklaracija ir paaiškinimai</a:t>
            </a:r>
            <a:r>
              <a:rPr lang="lt-LT" kern="0" dirty="0">
                <a:effectLst/>
              </a:rPr>
              <a:t>, kad pareiškėjas turi teisę naudoti paviršinį ar požeminį vandenį (sutartį su vandens tiekimo įmone arba gręžinio registracijos dokumentą) ir moka gamtos išteklių mokesčius.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lt-LT" b="1" dirty="0"/>
              <a:t>D</a:t>
            </a:r>
            <a:r>
              <a:rPr lang="lt-LT" b="1" dirty="0">
                <a:effectLst/>
              </a:rPr>
              <a:t>eklaracija ir paaiškinimai</a:t>
            </a:r>
            <a:r>
              <a:rPr lang="lt-LT" dirty="0">
                <a:effectLst/>
              </a:rPr>
              <a:t>, kad bus laikomasi reikalavimų dėl statybinių atliekų susidarymo ir tvarkymo (</a:t>
            </a:r>
            <a:r>
              <a:rPr lang="lt-LT" dirty="0">
                <a:solidFill>
                  <a:schemeClr val="accent2">
                    <a:lumMod val="75000"/>
                    <a:lumOff val="25000"/>
                  </a:schemeClr>
                </a:solidFill>
                <a:effectLst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LR aplinkos ministro 2006-12-29 įsakymas Nr. D1-637</a:t>
            </a:r>
            <a:r>
              <a:rPr lang="lt-LT" dirty="0">
                <a:effectLst/>
              </a:rPr>
              <a:t>).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lt-LT" b="1" dirty="0"/>
              <a:t>Deklaracija ir paaiškinimai</a:t>
            </a:r>
            <a:r>
              <a:rPr lang="lt-LT" dirty="0"/>
              <a:t>, kad vykdant projekto veiklas bus vadovaujamasi </a:t>
            </a:r>
            <a:r>
              <a:rPr lang="lt-LT" dirty="0">
                <a:solidFill>
                  <a:schemeClr val="accent2">
                    <a:lumMod val="75000"/>
                    <a:lumOff val="25000"/>
                  </a:schemeClr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2021-06-04 Reglamentu (ES) 2021/2139</a:t>
            </a:r>
            <a:r>
              <a:rPr lang="lt-LT" dirty="0">
                <a:solidFill>
                  <a:schemeClr val="accent2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lt-LT" kern="0" dirty="0"/>
              <a:t>P</a:t>
            </a:r>
            <a:r>
              <a:rPr lang="lt-LT" kern="0" dirty="0">
                <a:effectLst/>
              </a:rPr>
              <a:t>atvirtinti 3 paskutinių finansinių metų metinių </a:t>
            </a:r>
            <a:r>
              <a:rPr lang="lt-LT" b="1" kern="0" dirty="0">
                <a:effectLst/>
              </a:rPr>
              <a:t>finansinių ataskaitų rinkiniai </a:t>
            </a:r>
            <a:r>
              <a:rPr lang="lt-LT" kern="0" dirty="0">
                <a:effectLst/>
              </a:rPr>
              <a:t>(jei negalima gauti FA iš LR juridinių asmenų registro).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lt-LT" b="1" kern="0" dirty="0">
                <a:effectLst/>
              </a:rPr>
              <a:t>Deklaracija ir paaiškinimai</a:t>
            </a:r>
            <a:r>
              <a:rPr lang="lt-LT" kern="0" dirty="0">
                <a:effectLst/>
              </a:rPr>
              <a:t>, kad pareiškėjas atitinka </a:t>
            </a:r>
            <a:r>
              <a:rPr lang="lt-LT" kern="0" dirty="0">
                <a:solidFill>
                  <a:schemeClr val="accent2">
                    <a:lumMod val="75000"/>
                    <a:lumOff val="25000"/>
                  </a:schemeClr>
                </a:solidFill>
                <a:effectLst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Aprašo 8.16</a:t>
            </a:r>
            <a:r>
              <a:rPr lang="lt-LT" u="sng" kern="0" dirty="0">
                <a:solidFill>
                  <a:schemeClr val="accent2">
                    <a:lumMod val="75000"/>
                    <a:lumOff val="25000"/>
                  </a:schemeClr>
                </a:solidFill>
                <a:effectLst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lt-LT" kern="0" dirty="0">
                <a:effectLst/>
              </a:rPr>
              <a:t>papunktyje nurodytą sąlygą (</a:t>
            </a:r>
            <a:r>
              <a:rPr lang="lt-LT" kern="0" dirty="0">
                <a:solidFill>
                  <a:schemeClr val="accent2">
                    <a:lumMod val="75000"/>
                    <a:lumOff val="25000"/>
                  </a:schemeClr>
                </a:solidFill>
                <a:effectLst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Reglamentas (ES) 651/2014 14 str</a:t>
            </a:r>
            <a:r>
              <a:rPr lang="lt-LT" kern="0" dirty="0">
                <a:effectLst/>
              </a:rPr>
              <a:t>.). </a:t>
            </a:r>
            <a:endParaRPr lang="lt-LT" dirty="0"/>
          </a:p>
          <a:p>
            <a:pPr marL="228600" indent="-228600">
              <a:lnSpc>
                <a:spcPct val="100000"/>
              </a:lnSpc>
              <a:buFont typeface="+mj-lt"/>
              <a:buAutoNum type="arabicPeriod"/>
            </a:pPr>
            <a:r>
              <a:rPr lang="lt-LT" b="0" i="0" dirty="0">
                <a:solidFill>
                  <a:srgbClr val="302857"/>
                </a:solidFill>
              </a:rPr>
              <a:t> </a:t>
            </a:r>
            <a:r>
              <a:rPr lang="lt-LT" i="0" dirty="0">
                <a:solidFill>
                  <a:srgbClr val="302857"/>
                </a:solidFill>
                <a:effectLst/>
              </a:rPr>
              <a:t>Dokumentus, pagrindžiančius, kad </a:t>
            </a:r>
            <a:r>
              <a:rPr lang="lt-LT" b="1" i="0" dirty="0">
                <a:solidFill>
                  <a:srgbClr val="302857"/>
                </a:solidFill>
                <a:effectLst/>
              </a:rPr>
              <a:t>pareiškėjas turi teisinį pagrindą užsiimti ta veikla</a:t>
            </a:r>
            <a:r>
              <a:rPr lang="lt-LT" b="0" i="0" dirty="0">
                <a:solidFill>
                  <a:srgbClr val="302857"/>
                </a:solidFill>
                <a:effectLst/>
              </a:rPr>
              <a:t>, kuriai pradėti, vykdyti ir</a:t>
            </a:r>
            <a:r>
              <a:rPr lang="lt-LT" b="0" i="0">
                <a:solidFill>
                  <a:srgbClr val="302857"/>
                </a:solidFill>
                <a:effectLst/>
              </a:rPr>
              <a:t>/arba </a:t>
            </a:r>
            <a:r>
              <a:rPr lang="lt-LT" b="0" i="0" dirty="0">
                <a:solidFill>
                  <a:srgbClr val="302857"/>
                </a:solidFill>
                <a:effectLst/>
              </a:rPr>
              <a:t>plėtoti skirtas projektas (taikoma, jeigu tai yra numatyta pagal LR teises aktus).</a:t>
            </a:r>
            <a:endParaRPr lang="lt-LT" dirty="0">
              <a:solidFill>
                <a:srgbClr val="302857"/>
              </a:solidFill>
              <a:effectLst/>
            </a:endParaRPr>
          </a:p>
          <a:p>
            <a:pPr>
              <a:lnSpc>
                <a:spcPct val="100000"/>
              </a:lnSpc>
            </a:pPr>
            <a:endParaRPr lang="lt-LT" sz="1300" dirty="0">
              <a:effectLst/>
            </a:endParaRPr>
          </a:p>
          <a:p>
            <a:pPr marL="171450" indent="-171450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lt-LT" dirty="0">
              <a:effectLst/>
            </a:endParaRPr>
          </a:p>
          <a:p>
            <a:pPr marL="171450" indent="-171450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lt-LT" kern="0" dirty="0">
              <a:effectLst/>
            </a:endParaRPr>
          </a:p>
          <a:p>
            <a:pPr marL="171450" indent="-171450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lt-LT" dirty="0"/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01B4ABB-390A-53FC-2FE7-827F89F8C17A}"/>
              </a:ext>
            </a:extLst>
          </p:cNvPr>
          <p:cNvSpPr txBox="1">
            <a:spLocks/>
          </p:cNvSpPr>
          <p:nvPr/>
        </p:nvSpPr>
        <p:spPr>
          <a:xfrm>
            <a:off x="8220574" y="384742"/>
            <a:ext cx="3318284" cy="5055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lt-LT" sz="1800" dirty="0">
                <a:solidFill>
                  <a:schemeClr val="accent2">
                    <a:lumMod val="75000"/>
                    <a:lumOff val="25000"/>
                  </a:schemeClr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Dalinai užpildyta PĮP forma</a:t>
            </a:r>
            <a:endParaRPr lang="en-US" sz="1800" dirty="0">
              <a:solidFill>
                <a:schemeClr val="accent2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8" name="Grafinis elementas 7" descr="Remote learning language outline">
            <a:extLst>
              <a:ext uri="{FF2B5EF4-FFF2-40B4-BE49-F238E27FC236}">
                <a16:creationId xmlns:a16="http://schemas.microsoft.com/office/drawing/2014/main" id="{E3933597-3D3B-76EC-D24F-DB2CA21800B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7306174" y="18029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0609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E3E613C6-4338-7C92-CFE3-C83526384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8886" y="637495"/>
            <a:ext cx="5996214" cy="309562"/>
          </a:xfrm>
        </p:spPr>
        <p:txBody>
          <a:bodyPr>
            <a:normAutofit fontScale="90000"/>
          </a:bodyPr>
          <a:lstStyle/>
          <a:p>
            <a:r>
              <a:rPr lang="lt-LT" sz="3600" b="1" dirty="0"/>
              <a:t>PĮP pateikimo tvarka</a:t>
            </a:r>
            <a:br>
              <a:rPr lang="lt-LT" sz="3600" b="1" dirty="0"/>
            </a:br>
            <a:endParaRPr lang="en-US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96430286-1E90-10F3-BA5E-B77E404C14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805057" y="2960914"/>
            <a:ext cx="3793963" cy="1567543"/>
          </a:xfrm>
        </p:spPr>
        <p:txBody>
          <a:bodyPr>
            <a:noAutofit/>
          </a:bodyPr>
          <a:lstStyle/>
          <a:p>
            <a:pPr algn="ctr"/>
            <a:r>
              <a:rPr lang="lt-LT" sz="1900" b="1" dirty="0">
                <a:solidFill>
                  <a:srgbClr val="EEE730"/>
                </a:solidFill>
              </a:rPr>
              <a:t>TERMINAS</a:t>
            </a:r>
            <a:r>
              <a:rPr lang="lt-LT" sz="1900" dirty="0">
                <a:solidFill>
                  <a:srgbClr val="EEE730"/>
                </a:solidFill>
              </a:rPr>
              <a:t> </a:t>
            </a:r>
          </a:p>
          <a:p>
            <a:pPr algn="ctr"/>
            <a:r>
              <a:rPr lang="lt-LT" sz="1900" b="1" dirty="0">
                <a:solidFill>
                  <a:srgbClr val="EEE730"/>
                </a:solidFill>
              </a:rPr>
              <a:t>2023 m. gruodžio 11 d.</a:t>
            </a:r>
            <a:r>
              <a:rPr lang="lt-LT" sz="1900" dirty="0">
                <a:solidFill>
                  <a:srgbClr val="EEE730"/>
                </a:solidFill>
              </a:rPr>
              <a:t> (pirmadienis)</a:t>
            </a:r>
          </a:p>
          <a:p>
            <a:pPr algn="ctr"/>
            <a:r>
              <a:rPr lang="lt-LT" sz="1900" b="1" dirty="0">
                <a:solidFill>
                  <a:srgbClr val="EEE730"/>
                </a:solidFill>
              </a:rPr>
              <a:t> 17:00 val.</a:t>
            </a:r>
            <a:endParaRPr lang="en-US" sz="1900" b="1" dirty="0">
              <a:solidFill>
                <a:srgbClr val="EEE730"/>
              </a:solidFill>
            </a:endParaRP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08958DB9-359D-D4E1-D236-13F29D9439D2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509157" y="1548871"/>
            <a:ext cx="6523014" cy="4427386"/>
          </a:xfrm>
        </p:spPr>
        <p:txBody>
          <a:bodyPr>
            <a:normAutofit lnSpcReduction="10000"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endParaRPr lang="lt-LT" sz="1800" b="0" i="0" dirty="0">
              <a:solidFill>
                <a:srgbClr val="302857"/>
              </a:solidFill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lt-LT" sz="1900" dirty="0">
                <a:solidFill>
                  <a:srgbClr val="212529"/>
                </a:solidFill>
                <a:effectLst/>
              </a:rPr>
              <a:t>Parengtas PĮP (su visais privalomais priedais) teikiamas per 2021-2027 m. Duomenų mainų svetainę (</a:t>
            </a:r>
            <a:r>
              <a:rPr lang="lt-LT" sz="1900" dirty="0">
                <a:solidFill>
                  <a:schemeClr val="accent2">
                    <a:lumMod val="75000"/>
                    <a:lumOff val="25000"/>
                  </a:schemeClr>
                </a:solidFill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DMS</a:t>
            </a:r>
            <a:r>
              <a:rPr lang="lt-LT" sz="1900" dirty="0">
                <a:solidFill>
                  <a:srgbClr val="212529"/>
                </a:solidFill>
                <a:effectLst/>
              </a:rPr>
              <a:t>) adresu </a:t>
            </a:r>
            <a:r>
              <a:rPr lang="lt-LT" sz="1900" u="sng" dirty="0">
                <a:solidFill>
                  <a:schemeClr val="accent2">
                    <a:lumMod val="75000"/>
                    <a:lumOff val="25000"/>
                  </a:schemeClr>
                </a:solidFill>
                <a:effectLst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https://dms.investis.lt</a:t>
            </a:r>
            <a:r>
              <a:rPr lang="lt-LT" sz="1900" dirty="0">
                <a:solidFill>
                  <a:srgbClr val="212529"/>
                </a:solidFill>
                <a:effectLst/>
              </a:rPr>
              <a:t>. </a:t>
            </a:r>
          </a:p>
          <a:p>
            <a:endParaRPr lang="lt-LT" sz="1900" dirty="0">
              <a:solidFill>
                <a:srgbClr val="212529"/>
              </a:solidFill>
              <a:effectLst/>
            </a:endParaRPr>
          </a:p>
          <a:p>
            <a:r>
              <a:rPr lang="lt-LT" sz="1900" dirty="0">
                <a:solidFill>
                  <a:srgbClr val="212529"/>
                </a:solidFill>
                <a:effectLst/>
              </a:rPr>
              <a:t>Esant DMS funkcinių galimybių neužtikrinimui – užpildyta ir kvalifikuotu elektroniniu parašu pasirašyta Projekto įgyvendinimo plano (PĮP) forma (</a:t>
            </a:r>
            <a:r>
              <a:rPr lang="lt-LT" sz="1900" dirty="0" err="1">
                <a:solidFill>
                  <a:srgbClr val="212529"/>
                </a:solidFill>
                <a:effectLst/>
              </a:rPr>
              <a:t>word</a:t>
            </a:r>
            <a:r>
              <a:rPr lang="lt-LT" sz="1900" dirty="0">
                <a:solidFill>
                  <a:srgbClr val="212529"/>
                </a:solidFill>
                <a:effectLst/>
              </a:rPr>
              <a:t> formatu) su reikiamais priedais teikiama el. paštu </a:t>
            </a:r>
            <a:r>
              <a:rPr lang="lt-LT" sz="1900" u="sng" dirty="0" err="1">
                <a:solidFill>
                  <a:schemeClr val="accent2">
                    <a:lumMod val="75000"/>
                    <a:lumOff val="25000"/>
                  </a:schemeClr>
                </a:solidFill>
                <a:effectLst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esinvesticijos@inovacijuagentura.lt</a:t>
            </a:r>
            <a:r>
              <a:rPr lang="lt-LT" sz="1900" dirty="0">
                <a:solidFill>
                  <a:schemeClr val="accent2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lt-LT" sz="1900" dirty="0">
                <a:effectLst/>
              </a:rPr>
              <a:t>(laiško dydis negali būti didesnis nei 25 MB). </a:t>
            </a:r>
            <a:endParaRPr lang="lt-LT" sz="1900" b="0" i="0" dirty="0">
              <a:solidFill>
                <a:srgbClr val="302857"/>
              </a:solidFill>
              <a:effectLst/>
            </a:endParaRPr>
          </a:p>
          <a:p>
            <a:endParaRPr lang="en-US" dirty="0"/>
          </a:p>
        </p:txBody>
      </p:sp>
      <p:pic>
        <p:nvPicPr>
          <p:cNvPr id="5" name="Grafinis elementas 4" descr="Warning with solid fill">
            <a:extLst>
              <a:ext uri="{FF2B5EF4-FFF2-40B4-BE49-F238E27FC236}">
                <a16:creationId xmlns:a16="http://schemas.microsoft.com/office/drawing/2014/main" id="{A9B21DE3-9D6E-C43B-C926-A4D6CAEA74D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196969" y="1635090"/>
            <a:ext cx="1010138" cy="1010138"/>
          </a:xfrm>
          <a:prstGeom prst="rect">
            <a:avLst/>
          </a:prstGeom>
          <a:effectLst>
            <a:outerShdw blurRad="50800" dist="50800" dir="5400000" algn="ctr" rotWithShape="0">
              <a:srgbClr val="041B3D"/>
            </a:outerShdw>
          </a:effectLst>
        </p:spPr>
      </p:pic>
    </p:spTree>
    <p:extLst>
      <p:ext uri="{BB962C8B-B14F-4D97-AF65-F5344CB8AC3E}">
        <p14:creationId xmlns:p14="http://schemas.microsoft.com/office/powerpoint/2010/main" val="9428891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avadinimas 1">
            <a:extLst>
              <a:ext uri="{FF2B5EF4-FFF2-40B4-BE49-F238E27FC236}">
                <a16:creationId xmlns:a16="http://schemas.microsoft.com/office/drawing/2014/main" id="{E7002A9B-7631-F725-9E1A-8ADA83CFE999}"/>
              </a:ext>
            </a:extLst>
          </p:cNvPr>
          <p:cNvSpPr txBox="1">
            <a:spLocks/>
          </p:cNvSpPr>
          <p:nvPr/>
        </p:nvSpPr>
        <p:spPr>
          <a:xfrm>
            <a:off x="9611" y="98055"/>
            <a:ext cx="7011680" cy="953955"/>
          </a:xfrm>
          <a:prstGeom prst="rect">
            <a:avLst/>
          </a:prstGeom>
        </p:spPr>
        <p:txBody>
          <a:bodyPr vert="horz" lIns="91440" tIns="45720" rIns="91440" bIns="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IN" sz="44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lt-LT" sz="1400" dirty="0">
              <a:solidFill>
                <a:srgbClr val="164194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5FB7ED0-BC72-BD34-FA1B-F9247ECC7AC4}"/>
              </a:ext>
            </a:extLst>
          </p:cNvPr>
          <p:cNvSpPr txBox="1"/>
          <p:nvPr/>
        </p:nvSpPr>
        <p:spPr>
          <a:xfrm>
            <a:off x="327282" y="2782536"/>
            <a:ext cx="15648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1400" b="1" dirty="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2023-09-08</a:t>
            </a:r>
            <a:endParaRPr lang="en-GB" sz="1400" b="1" dirty="0">
              <a:solidFill>
                <a:srgbClr val="302857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AC17562-F4BC-694F-896F-49818BF55CB2}"/>
              </a:ext>
            </a:extLst>
          </p:cNvPr>
          <p:cNvSpPr txBox="1"/>
          <p:nvPr/>
        </p:nvSpPr>
        <p:spPr>
          <a:xfrm>
            <a:off x="1950253" y="2762252"/>
            <a:ext cx="156446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1400" b="1" dirty="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2023-12-11</a:t>
            </a:r>
          </a:p>
          <a:p>
            <a:pPr algn="ctr"/>
            <a:endParaRPr lang="lt-LT" sz="1400" b="1" dirty="0">
              <a:solidFill>
                <a:srgbClr val="302857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en-GB" sz="14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F62297A-BDE6-993C-5944-AF891A2B9E59}"/>
              </a:ext>
            </a:extLst>
          </p:cNvPr>
          <p:cNvSpPr txBox="1"/>
          <p:nvPr/>
        </p:nvSpPr>
        <p:spPr>
          <a:xfrm>
            <a:off x="3622163" y="2744473"/>
            <a:ext cx="1472389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 defTabSz="801654"/>
            <a:r>
              <a:rPr lang="lt-LT" sz="1400" b="1" dirty="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2023-03-25 (70 d. d.)</a:t>
            </a:r>
            <a:endParaRPr lang="en-GB" sz="1400" b="1" dirty="0">
              <a:solidFill>
                <a:srgbClr val="302857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AutoShape 12">
            <a:extLst>
              <a:ext uri="{FF2B5EF4-FFF2-40B4-BE49-F238E27FC236}">
                <a16:creationId xmlns:a16="http://schemas.microsoft.com/office/drawing/2014/main" id="{0E4F13BB-F272-4B68-61CB-35CC5A8C6A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396" y="3040101"/>
            <a:ext cx="10756080" cy="2123440"/>
          </a:xfrm>
          <a:prstGeom prst="rightArrow">
            <a:avLst>
              <a:gd name="adj1" fmla="val 45285"/>
              <a:gd name="adj2" fmla="val 53565"/>
            </a:avLst>
          </a:prstGeom>
          <a:solidFill>
            <a:schemeClr val="bg1"/>
          </a:solidFill>
          <a:ln w="76200">
            <a:solidFill>
              <a:srgbClr val="3029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dirty="0">
              <a:latin typeface="Verdana" panose="020B0604030504040204" pitchFamily="34" charset="0"/>
            </a:endParaRPr>
          </a:p>
        </p:txBody>
      </p:sp>
      <p:sp>
        <p:nvSpPr>
          <p:cNvPr id="30" name="AutoShape 12">
            <a:extLst>
              <a:ext uri="{FF2B5EF4-FFF2-40B4-BE49-F238E27FC236}">
                <a16:creationId xmlns:a16="http://schemas.microsoft.com/office/drawing/2014/main" id="{7A26594C-3211-41AA-CD4C-D0DD46697D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11" y="3257178"/>
            <a:ext cx="675075" cy="684246"/>
          </a:xfrm>
          <a:prstGeom prst="chevron">
            <a:avLst/>
          </a:prstGeom>
          <a:solidFill>
            <a:schemeClr val="accent1">
              <a:lumMod val="25000"/>
              <a:lumOff val="75000"/>
            </a:schemeClr>
          </a:solidFill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ko-KR" altLang="en-US" sz="1400" dirty="0">
              <a:latin typeface="Verdana" panose="020B0604030504040204" pitchFamily="34" charset="0"/>
            </a:endParaRPr>
          </a:p>
        </p:txBody>
      </p:sp>
      <p:sp>
        <p:nvSpPr>
          <p:cNvPr id="34" name="Rounded Rectangle 17">
            <a:extLst>
              <a:ext uri="{FF2B5EF4-FFF2-40B4-BE49-F238E27FC236}">
                <a16:creationId xmlns:a16="http://schemas.microsoft.com/office/drawing/2014/main" id="{60508098-7C77-4D46-7984-7F6617DAEA2C}"/>
              </a:ext>
            </a:extLst>
          </p:cNvPr>
          <p:cNvSpPr/>
          <p:nvPr/>
        </p:nvSpPr>
        <p:spPr>
          <a:xfrm>
            <a:off x="347148" y="5357574"/>
            <a:ext cx="1640209" cy="1099347"/>
          </a:xfrm>
          <a:prstGeom prst="roundRect">
            <a:avLst>
              <a:gd name="adj" fmla="val 0"/>
            </a:avLst>
          </a:prstGeom>
          <a:solidFill>
            <a:srgbClr val="302957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dirty="0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  <p:sp>
        <p:nvSpPr>
          <p:cNvPr id="35" name="AutoShape 12">
            <a:extLst>
              <a:ext uri="{FF2B5EF4-FFF2-40B4-BE49-F238E27FC236}">
                <a16:creationId xmlns:a16="http://schemas.microsoft.com/office/drawing/2014/main" id="{0E5E05C1-431E-DD26-F87E-4E0205C59D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5108" y="4302291"/>
            <a:ext cx="675075" cy="684246"/>
          </a:xfrm>
          <a:prstGeom prst="chevron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ko-KR" altLang="en-US" sz="1400" dirty="0">
              <a:latin typeface="Verdana" panose="020B060403050404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9C15D30-A500-3D0F-EE91-B0CF9F91CFD2}"/>
              </a:ext>
            </a:extLst>
          </p:cNvPr>
          <p:cNvSpPr txBox="1"/>
          <p:nvPr/>
        </p:nvSpPr>
        <p:spPr>
          <a:xfrm>
            <a:off x="385396" y="5547369"/>
            <a:ext cx="141336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1400" dirty="0">
                <a:solidFill>
                  <a:schemeClr val="bg1"/>
                </a:solidFill>
                <a:latin typeface="Verdana" panose="020B0604030504040204" pitchFamily="34" charset="0"/>
              </a:rPr>
              <a:t>GALIMA PROJEKTO PRADŽIA</a:t>
            </a:r>
            <a:endParaRPr lang="en-GB" sz="1400" dirty="0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  <p:sp>
        <p:nvSpPr>
          <p:cNvPr id="39" name="AutoShape 12">
            <a:extLst>
              <a:ext uri="{FF2B5EF4-FFF2-40B4-BE49-F238E27FC236}">
                <a16:creationId xmlns:a16="http://schemas.microsoft.com/office/drawing/2014/main" id="{79DC9319-490E-A855-8CAC-B7766BE67A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4647" y="3232940"/>
            <a:ext cx="675075" cy="684246"/>
          </a:xfrm>
          <a:prstGeom prst="chevron">
            <a:avLst/>
          </a:prstGeom>
          <a:solidFill>
            <a:srgbClr val="EDE731"/>
          </a:solidFill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ko-KR" altLang="en-US" sz="1400" dirty="0">
              <a:latin typeface="Verdana" panose="020B0604030504040204" pitchFamily="34" charset="0"/>
            </a:endParaRPr>
          </a:p>
        </p:txBody>
      </p:sp>
      <p:sp>
        <p:nvSpPr>
          <p:cNvPr id="40" name="Rounded Rectangle 17">
            <a:extLst>
              <a:ext uri="{FF2B5EF4-FFF2-40B4-BE49-F238E27FC236}">
                <a16:creationId xmlns:a16="http://schemas.microsoft.com/office/drawing/2014/main" id="{055EE6F5-84BF-107C-1EEB-3EEB11855A34}"/>
              </a:ext>
            </a:extLst>
          </p:cNvPr>
          <p:cNvSpPr/>
          <p:nvPr/>
        </p:nvSpPr>
        <p:spPr>
          <a:xfrm>
            <a:off x="2007256" y="1686567"/>
            <a:ext cx="1402773" cy="857941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6350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dirty="0">
              <a:latin typeface="Verdana" panose="020B060403050404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73307F9-4549-79CE-76C3-0CE235BF5E7E}"/>
              </a:ext>
            </a:extLst>
          </p:cNvPr>
          <p:cNvSpPr txBox="1"/>
          <p:nvPr/>
        </p:nvSpPr>
        <p:spPr>
          <a:xfrm>
            <a:off x="403506" y="4575293"/>
            <a:ext cx="186323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1400" b="1" dirty="0">
                <a:latin typeface="Verdana" panose="020B0604030504040204" pitchFamily="34" charset="0"/>
                <a:ea typeface="Verdana" panose="020B0604030504040204" pitchFamily="34" charset="0"/>
              </a:rPr>
              <a:t>Nuo PĮP registravimo dienos</a:t>
            </a:r>
            <a:endParaRPr lang="en-GB" sz="14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5EE41A6-2479-D59F-F9C6-6FA3C051B77A}"/>
              </a:ext>
            </a:extLst>
          </p:cNvPr>
          <p:cNvSpPr txBox="1"/>
          <p:nvPr/>
        </p:nvSpPr>
        <p:spPr>
          <a:xfrm>
            <a:off x="2011849" y="1853927"/>
            <a:ext cx="14027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1400" dirty="0">
                <a:solidFill>
                  <a:srgbClr val="302957"/>
                </a:solidFill>
                <a:latin typeface="Verdana" panose="020B0604030504040204" pitchFamily="34" charset="0"/>
              </a:rPr>
              <a:t>Kvietimo pabaiga</a:t>
            </a:r>
          </a:p>
        </p:txBody>
      </p:sp>
      <p:sp>
        <p:nvSpPr>
          <p:cNvPr id="45" name="AutoShape 12">
            <a:extLst>
              <a:ext uri="{FF2B5EF4-FFF2-40B4-BE49-F238E27FC236}">
                <a16:creationId xmlns:a16="http://schemas.microsoft.com/office/drawing/2014/main" id="{62C90EFF-F05C-C93F-EAC0-E1592F311B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06891" y="3231945"/>
            <a:ext cx="675075" cy="684246"/>
          </a:xfrm>
          <a:prstGeom prst="chevron">
            <a:avLst/>
          </a:prstGeom>
          <a:solidFill>
            <a:srgbClr val="EDE731"/>
          </a:solidFill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ko-KR" altLang="en-US" sz="1400" dirty="0">
              <a:latin typeface="Verdana" panose="020B0604030504040204" pitchFamily="34" charset="0"/>
            </a:endParaRPr>
          </a:p>
        </p:txBody>
      </p:sp>
      <p:sp>
        <p:nvSpPr>
          <p:cNvPr id="56" name="Rounded Rectangle 17">
            <a:extLst>
              <a:ext uri="{FF2B5EF4-FFF2-40B4-BE49-F238E27FC236}">
                <a16:creationId xmlns:a16="http://schemas.microsoft.com/office/drawing/2014/main" id="{62ECA5EB-CAA9-3C5B-AC81-9AC4353BFFD1}"/>
              </a:ext>
            </a:extLst>
          </p:cNvPr>
          <p:cNvSpPr/>
          <p:nvPr/>
        </p:nvSpPr>
        <p:spPr>
          <a:xfrm>
            <a:off x="385396" y="1675404"/>
            <a:ext cx="1402773" cy="857941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6350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altLang="ko-KR" sz="1400" dirty="0">
                <a:solidFill>
                  <a:srgbClr val="302957"/>
                </a:solidFill>
                <a:latin typeface="Verdana" panose="020B0604030504040204" pitchFamily="34" charset="0"/>
              </a:rPr>
              <a:t>Kvietimo pradžia</a:t>
            </a:r>
            <a:endParaRPr lang="ko-KR" altLang="en-US" sz="1400" dirty="0">
              <a:solidFill>
                <a:srgbClr val="302957"/>
              </a:solidFill>
              <a:latin typeface="Verdana" panose="020B0604030504040204" pitchFamily="34" charset="0"/>
            </a:endParaRPr>
          </a:p>
        </p:txBody>
      </p:sp>
      <p:sp>
        <p:nvSpPr>
          <p:cNvPr id="58" name="Rounded Rectangle 17">
            <a:extLst>
              <a:ext uri="{FF2B5EF4-FFF2-40B4-BE49-F238E27FC236}">
                <a16:creationId xmlns:a16="http://schemas.microsoft.com/office/drawing/2014/main" id="{10FA87E9-BE81-E131-DFAB-00EF63B4D0F6}"/>
              </a:ext>
            </a:extLst>
          </p:cNvPr>
          <p:cNvSpPr/>
          <p:nvPr/>
        </p:nvSpPr>
        <p:spPr>
          <a:xfrm>
            <a:off x="3656972" y="1694021"/>
            <a:ext cx="1402773" cy="850487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6350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altLang="ko-KR" sz="1400" dirty="0">
                <a:solidFill>
                  <a:srgbClr val="302957"/>
                </a:solidFill>
                <a:latin typeface="Verdana" panose="020B0604030504040204" pitchFamily="34" charset="0"/>
              </a:rPr>
              <a:t>Vertinimo terminas</a:t>
            </a:r>
            <a:endParaRPr lang="ko-KR" altLang="en-US" sz="1400" dirty="0">
              <a:solidFill>
                <a:srgbClr val="302957"/>
              </a:solidFill>
              <a:latin typeface="Verdana" panose="020B0604030504040204" pitchFamily="34" charset="0"/>
            </a:endParaRPr>
          </a:p>
        </p:txBody>
      </p:sp>
      <p:sp>
        <p:nvSpPr>
          <p:cNvPr id="59" name="Rounded Rectangle 17">
            <a:extLst>
              <a:ext uri="{FF2B5EF4-FFF2-40B4-BE49-F238E27FC236}">
                <a16:creationId xmlns:a16="http://schemas.microsoft.com/office/drawing/2014/main" id="{BD899FBE-95E5-7E84-75E0-E5A3E2A2F839}"/>
              </a:ext>
            </a:extLst>
          </p:cNvPr>
          <p:cNvSpPr/>
          <p:nvPr/>
        </p:nvSpPr>
        <p:spPr>
          <a:xfrm>
            <a:off x="5196769" y="1694459"/>
            <a:ext cx="1402773" cy="83888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6350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altLang="ko-KR" sz="1400" dirty="0">
                <a:solidFill>
                  <a:srgbClr val="302957"/>
                </a:solidFill>
                <a:latin typeface="Verdana" panose="020B0604030504040204" pitchFamily="34" charset="0"/>
              </a:rPr>
              <a:t>Sutarčių pasirašymas</a:t>
            </a:r>
            <a:endParaRPr lang="ko-KR" altLang="en-US" sz="1400" dirty="0">
              <a:solidFill>
                <a:srgbClr val="302957"/>
              </a:solidFill>
              <a:latin typeface="Verdana" panose="020B0604030504040204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32AA25E8-519F-36BA-FA7F-BA357974F3D3}"/>
              </a:ext>
            </a:extLst>
          </p:cNvPr>
          <p:cNvSpPr txBox="1"/>
          <p:nvPr/>
        </p:nvSpPr>
        <p:spPr>
          <a:xfrm>
            <a:off x="5141009" y="2733958"/>
            <a:ext cx="140277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801654"/>
            <a:r>
              <a:rPr lang="lt-LT" sz="1400" b="1" dirty="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Per 2</a:t>
            </a:r>
            <a:r>
              <a:rPr lang="en-GB" sz="1400" b="1" dirty="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7</a:t>
            </a:r>
            <a:r>
              <a:rPr lang="lt-LT" sz="1400" b="1" dirty="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d.</a:t>
            </a:r>
            <a:r>
              <a:rPr lang="en-GB" sz="1400" b="1" dirty="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lt-LT" sz="1400" b="1" dirty="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d. po įsakymo</a:t>
            </a:r>
          </a:p>
        </p:txBody>
      </p:sp>
      <p:sp>
        <p:nvSpPr>
          <p:cNvPr id="62" name="AutoShape 12">
            <a:extLst>
              <a:ext uri="{FF2B5EF4-FFF2-40B4-BE49-F238E27FC236}">
                <a16:creationId xmlns:a16="http://schemas.microsoft.com/office/drawing/2014/main" id="{1CDC9DA7-8DB9-70F0-AC3D-4377CDAFBC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35713" y="3242105"/>
            <a:ext cx="675075" cy="684246"/>
          </a:xfrm>
          <a:prstGeom prst="chevron">
            <a:avLst/>
          </a:prstGeom>
          <a:solidFill>
            <a:srgbClr val="EDE731"/>
          </a:solidFill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ko-KR" altLang="en-US" sz="1400" dirty="0">
              <a:latin typeface="Verdana" panose="020B0604030504040204" pitchFamily="34" charset="0"/>
            </a:endParaRPr>
          </a:p>
        </p:txBody>
      </p:sp>
      <p:sp>
        <p:nvSpPr>
          <p:cNvPr id="64" name="Rounded Rectangle 17">
            <a:extLst>
              <a:ext uri="{FF2B5EF4-FFF2-40B4-BE49-F238E27FC236}">
                <a16:creationId xmlns:a16="http://schemas.microsoft.com/office/drawing/2014/main" id="{83D1ACB9-355C-74F2-7336-C66B09FBCF8E}"/>
              </a:ext>
            </a:extLst>
          </p:cNvPr>
          <p:cNvSpPr/>
          <p:nvPr/>
        </p:nvSpPr>
        <p:spPr>
          <a:xfrm>
            <a:off x="7693478" y="1694459"/>
            <a:ext cx="1522315" cy="857941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6350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altLang="ko-KR" sz="1400" dirty="0">
                <a:solidFill>
                  <a:srgbClr val="302957"/>
                </a:solidFill>
                <a:latin typeface="Verdana" panose="020B0604030504040204" pitchFamily="34" charset="0"/>
              </a:rPr>
              <a:t>Projekto įgyvendinimas</a:t>
            </a:r>
            <a:endParaRPr lang="ko-KR" altLang="en-US" sz="1400" dirty="0">
              <a:solidFill>
                <a:srgbClr val="302957"/>
              </a:solidFill>
              <a:latin typeface="Verdana" panose="020B0604030504040204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9EC7EE9-66C5-D96E-366A-281D05DBF57F}"/>
              </a:ext>
            </a:extLst>
          </p:cNvPr>
          <p:cNvSpPr txBox="1"/>
          <p:nvPr/>
        </p:nvSpPr>
        <p:spPr>
          <a:xfrm>
            <a:off x="7693478" y="2754848"/>
            <a:ext cx="140277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801654"/>
            <a:r>
              <a:rPr lang="lt-LT" sz="1400" b="1" dirty="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Iki</a:t>
            </a:r>
            <a:r>
              <a:rPr lang="en-US" sz="1400" b="1" dirty="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lt-LT" sz="1400" b="1" dirty="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36 mėn.</a:t>
            </a:r>
          </a:p>
        </p:txBody>
      </p:sp>
      <p:sp>
        <p:nvSpPr>
          <p:cNvPr id="67" name="Rounded Rectangle 17">
            <a:extLst>
              <a:ext uri="{FF2B5EF4-FFF2-40B4-BE49-F238E27FC236}">
                <a16:creationId xmlns:a16="http://schemas.microsoft.com/office/drawing/2014/main" id="{D817956E-6032-E80E-0218-B8983B09BA56}"/>
              </a:ext>
            </a:extLst>
          </p:cNvPr>
          <p:cNvSpPr/>
          <p:nvPr/>
        </p:nvSpPr>
        <p:spPr>
          <a:xfrm>
            <a:off x="10355887" y="1731892"/>
            <a:ext cx="1402773" cy="820508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6350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altLang="ko-KR" sz="1400" dirty="0">
                <a:solidFill>
                  <a:srgbClr val="302957"/>
                </a:solidFill>
                <a:latin typeface="Verdana" panose="020B0604030504040204" pitchFamily="34" charset="0"/>
              </a:rPr>
              <a:t>Projekto tęstinumas</a:t>
            </a:r>
            <a:endParaRPr lang="ko-KR" altLang="en-US" sz="1400" dirty="0">
              <a:solidFill>
                <a:srgbClr val="302957"/>
              </a:solidFill>
              <a:latin typeface="Verdana" panose="020B0604030504040204" pitchFamily="34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163D0E9-09AF-C04E-601E-398860B6D46C}"/>
              </a:ext>
            </a:extLst>
          </p:cNvPr>
          <p:cNvSpPr txBox="1"/>
          <p:nvPr/>
        </p:nvSpPr>
        <p:spPr>
          <a:xfrm>
            <a:off x="10001861" y="2733958"/>
            <a:ext cx="23158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801654"/>
            <a:r>
              <a:rPr lang="lt-LT" sz="1400" b="1" dirty="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 metai po projekto pabaigos</a:t>
            </a:r>
          </a:p>
        </p:txBody>
      </p:sp>
      <p:sp>
        <p:nvSpPr>
          <p:cNvPr id="70" name="Rounded Rectangle 17">
            <a:extLst>
              <a:ext uri="{FF2B5EF4-FFF2-40B4-BE49-F238E27FC236}">
                <a16:creationId xmlns:a16="http://schemas.microsoft.com/office/drawing/2014/main" id="{4D18170B-80DE-FAFC-1284-915876F6B389}"/>
              </a:ext>
            </a:extLst>
          </p:cNvPr>
          <p:cNvSpPr/>
          <p:nvPr/>
        </p:nvSpPr>
        <p:spPr>
          <a:xfrm>
            <a:off x="8688908" y="5389403"/>
            <a:ext cx="1640209" cy="1067518"/>
          </a:xfrm>
          <a:prstGeom prst="roundRect">
            <a:avLst>
              <a:gd name="adj" fmla="val 0"/>
            </a:avLst>
          </a:prstGeom>
          <a:solidFill>
            <a:srgbClr val="302957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altLang="ko-KR" sz="1400" dirty="0">
                <a:solidFill>
                  <a:schemeClr val="bg1"/>
                </a:solidFill>
                <a:latin typeface="Verdana" panose="020B0604030504040204" pitchFamily="34" charset="0"/>
              </a:rPr>
              <a:t>PROJEKTO PABAIGA</a:t>
            </a:r>
            <a:endParaRPr lang="ko-KR" altLang="en-US" sz="1400" dirty="0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  <p:sp>
        <p:nvSpPr>
          <p:cNvPr id="71" name="AutoShape 12">
            <a:extLst>
              <a:ext uri="{FF2B5EF4-FFF2-40B4-BE49-F238E27FC236}">
                <a16:creationId xmlns:a16="http://schemas.microsoft.com/office/drawing/2014/main" id="{81AFFD43-BAF5-9D36-E3F6-10BF031655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83753" y="4302291"/>
            <a:ext cx="675075" cy="684246"/>
          </a:xfrm>
          <a:prstGeom prst="chevron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ko-KR" altLang="en-US" sz="1400" dirty="0">
              <a:latin typeface="Verdana" panose="020B0604030504040204" pitchFamily="34" charset="0"/>
            </a:endParaRPr>
          </a:p>
        </p:txBody>
      </p:sp>
      <p:sp>
        <p:nvSpPr>
          <p:cNvPr id="81" name="AutoShape 12">
            <a:extLst>
              <a:ext uri="{FF2B5EF4-FFF2-40B4-BE49-F238E27FC236}">
                <a16:creationId xmlns:a16="http://schemas.microsoft.com/office/drawing/2014/main" id="{910112C3-C922-730E-424E-FDC193FF06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85152" y="3227258"/>
            <a:ext cx="675075" cy="684246"/>
          </a:xfrm>
          <a:prstGeom prst="chevron">
            <a:avLst/>
          </a:prstGeom>
          <a:solidFill>
            <a:srgbClr val="EDE731"/>
          </a:solidFill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ko-KR" altLang="en-US" sz="1400" dirty="0">
              <a:latin typeface="Verdana" panose="020B0604030504040204" pitchFamily="34" charset="0"/>
            </a:endParaRPr>
          </a:p>
        </p:txBody>
      </p:sp>
      <p:sp>
        <p:nvSpPr>
          <p:cNvPr id="82" name="AutoShape 12">
            <a:extLst>
              <a:ext uri="{FF2B5EF4-FFF2-40B4-BE49-F238E27FC236}">
                <a16:creationId xmlns:a16="http://schemas.microsoft.com/office/drawing/2014/main" id="{1700CA22-971F-5033-5556-29101310CB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71476" y="4302718"/>
            <a:ext cx="675075" cy="684246"/>
          </a:xfrm>
          <a:prstGeom prst="chevron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ko-KR" altLang="en-US" sz="1400" dirty="0">
              <a:latin typeface="Verdana" panose="020B0604030504040204" pitchFamily="34" charset="0"/>
            </a:endParaRPr>
          </a:p>
        </p:txBody>
      </p:sp>
      <p:sp>
        <p:nvSpPr>
          <p:cNvPr id="84" name="Struktūrinė schema: jungtis 83">
            <a:extLst>
              <a:ext uri="{FF2B5EF4-FFF2-40B4-BE49-F238E27FC236}">
                <a16:creationId xmlns:a16="http://schemas.microsoft.com/office/drawing/2014/main" id="{32DD8BFF-B3CF-CA36-429A-B6311F9B0784}"/>
              </a:ext>
            </a:extLst>
          </p:cNvPr>
          <p:cNvSpPr/>
          <p:nvPr/>
        </p:nvSpPr>
        <p:spPr>
          <a:xfrm>
            <a:off x="11354029" y="3873221"/>
            <a:ext cx="457200" cy="457200"/>
          </a:xfrm>
          <a:prstGeom prst="flowChartConnector">
            <a:avLst/>
          </a:prstGeom>
          <a:solidFill>
            <a:srgbClr val="302957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>
              <a:ln>
                <a:solidFill>
                  <a:srgbClr val="302957"/>
                </a:solidFill>
              </a:ln>
              <a:solidFill>
                <a:srgbClr val="302957"/>
              </a:solidFill>
            </a:endParaRPr>
          </a:p>
        </p:txBody>
      </p:sp>
      <p:sp>
        <p:nvSpPr>
          <p:cNvPr id="3" name="Pavadinimas 1">
            <a:extLst>
              <a:ext uri="{FF2B5EF4-FFF2-40B4-BE49-F238E27FC236}">
                <a16:creationId xmlns:a16="http://schemas.microsoft.com/office/drawing/2014/main" id="{07408802-B42A-8AAD-08BA-0825167AC520}"/>
              </a:ext>
            </a:extLst>
          </p:cNvPr>
          <p:cNvSpPr txBox="1">
            <a:spLocks/>
          </p:cNvSpPr>
          <p:nvPr/>
        </p:nvSpPr>
        <p:spPr>
          <a:xfrm>
            <a:off x="739387" y="308679"/>
            <a:ext cx="9700447" cy="5153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z="2400" b="1" dirty="0" err="1"/>
              <a:t>Procesai</a:t>
            </a:r>
            <a:r>
              <a:rPr lang="en-US" sz="2400" b="1" dirty="0"/>
              <a:t> </a:t>
            </a:r>
            <a:r>
              <a:rPr lang="en-US" sz="2400" b="1" dirty="0" err="1"/>
              <a:t>laiko</a:t>
            </a:r>
            <a:r>
              <a:rPr lang="en-US" sz="2400" b="1" dirty="0"/>
              <a:t> </a:t>
            </a:r>
            <a:r>
              <a:rPr lang="en-US" sz="2400" b="1" dirty="0" err="1"/>
              <a:t>juostoje</a:t>
            </a:r>
            <a:endParaRPr lang="lt-LT" sz="2400" b="1" dirty="0"/>
          </a:p>
        </p:txBody>
      </p:sp>
      <p:sp>
        <p:nvSpPr>
          <p:cNvPr id="4" name="Pavadinimas 1">
            <a:extLst>
              <a:ext uri="{FF2B5EF4-FFF2-40B4-BE49-F238E27FC236}">
                <a16:creationId xmlns:a16="http://schemas.microsoft.com/office/drawing/2014/main" id="{8D1A2567-F48F-8B7E-7DC0-B3D147A53399}"/>
              </a:ext>
            </a:extLst>
          </p:cNvPr>
          <p:cNvSpPr txBox="1">
            <a:spLocks/>
          </p:cNvSpPr>
          <p:nvPr/>
        </p:nvSpPr>
        <p:spPr>
          <a:xfrm>
            <a:off x="802515" y="615725"/>
            <a:ext cx="8295185" cy="9046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lt-LT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ounded Rectangle 17">
            <a:extLst>
              <a:ext uri="{FF2B5EF4-FFF2-40B4-BE49-F238E27FC236}">
                <a16:creationId xmlns:a16="http://schemas.microsoft.com/office/drawing/2014/main" id="{961A9135-3DAE-741F-EDC8-2C16E614A79B}"/>
              </a:ext>
            </a:extLst>
          </p:cNvPr>
          <p:cNvSpPr/>
          <p:nvPr/>
        </p:nvSpPr>
        <p:spPr>
          <a:xfrm>
            <a:off x="10420701" y="5379949"/>
            <a:ext cx="1640209" cy="1054596"/>
          </a:xfrm>
          <a:prstGeom prst="roundRect">
            <a:avLst>
              <a:gd name="adj" fmla="val 0"/>
            </a:avLst>
          </a:prstGeom>
          <a:solidFill>
            <a:srgbClr val="302957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altLang="ko-KR" sz="1400" dirty="0">
                <a:solidFill>
                  <a:schemeClr val="bg1"/>
                </a:solidFill>
                <a:latin typeface="Verdana" panose="020B0604030504040204" pitchFamily="34" charset="0"/>
              </a:rPr>
              <a:t>REZULTATO RODIKLIAI</a:t>
            </a:r>
            <a:endParaRPr lang="ko-KR" altLang="en-US" sz="1400" dirty="0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54618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tačiakampis 2">
            <a:extLst>
              <a:ext uri="{FF2B5EF4-FFF2-40B4-BE49-F238E27FC236}">
                <a16:creationId xmlns:a16="http://schemas.microsoft.com/office/drawing/2014/main" id="{221CD75F-0D09-4BB7-83C5-14BE1C0FB679}"/>
              </a:ext>
            </a:extLst>
          </p:cNvPr>
          <p:cNvSpPr/>
          <p:nvPr/>
        </p:nvSpPr>
        <p:spPr>
          <a:xfrm>
            <a:off x="2438401" y="1179665"/>
            <a:ext cx="1425970" cy="508894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13" name="Stačiakampis 12">
            <a:extLst>
              <a:ext uri="{FF2B5EF4-FFF2-40B4-BE49-F238E27FC236}">
                <a16:creationId xmlns:a16="http://schemas.microsoft.com/office/drawing/2014/main" id="{998E4D21-C6CC-9F52-9DBC-01B9A14861E2}"/>
              </a:ext>
            </a:extLst>
          </p:cNvPr>
          <p:cNvSpPr/>
          <p:nvPr/>
        </p:nvSpPr>
        <p:spPr>
          <a:xfrm>
            <a:off x="8639798" y="6353798"/>
            <a:ext cx="2871387" cy="2136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avadinimas 1">
            <a:extLst>
              <a:ext uri="{FF2B5EF4-FFF2-40B4-BE49-F238E27FC236}">
                <a16:creationId xmlns:a16="http://schemas.microsoft.com/office/drawing/2014/main" id="{AF1E1CA6-7863-1286-D872-EB1DEBE29809}"/>
              </a:ext>
            </a:extLst>
          </p:cNvPr>
          <p:cNvSpPr txBox="1">
            <a:spLocks/>
          </p:cNvSpPr>
          <p:nvPr/>
        </p:nvSpPr>
        <p:spPr>
          <a:xfrm>
            <a:off x="815659" y="87574"/>
            <a:ext cx="6097424" cy="9046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b="1" dirty="0" err="1"/>
              <a:t>Konsultacijos</a:t>
            </a:r>
            <a:endParaRPr lang="lt-LT" b="1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9F9106C6-B035-7895-0857-D4AAC293CC85}"/>
              </a:ext>
            </a:extLst>
          </p:cNvPr>
          <p:cNvSpPr txBox="1">
            <a:spLocks/>
          </p:cNvSpPr>
          <p:nvPr/>
        </p:nvSpPr>
        <p:spPr>
          <a:xfrm>
            <a:off x="3922297" y="1179665"/>
            <a:ext cx="4477201" cy="44302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br>
              <a:rPr lang="en-GB" sz="1500" b="1" u="sng" dirty="0">
                <a:solidFill>
                  <a:schemeClr val="accent2"/>
                </a:solidFill>
              </a:rPr>
            </a:br>
            <a:r>
              <a:rPr lang="lt-LT" sz="1800" dirty="0">
                <a:effectLst/>
              </a:rPr>
              <a:t>VšĮ Inovacijų </a:t>
            </a:r>
            <a:r>
              <a:rPr lang="lt-LT" sz="1800" dirty="0" err="1">
                <a:effectLst/>
              </a:rPr>
              <a:t>agentūr</a:t>
            </a:r>
            <a:r>
              <a:rPr lang="en-US" sz="1800" dirty="0" err="1">
                <a:effectLst/>
              </a:rPr>
              <a:t>os</a:t>
            </a:r>
            <a:r>
              <a:rPr lang="lt-LT" sz="1800" dirty="0">
                <a:effectLst/>
              </a:rPr>
              <a:t> 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lt-LT" sz="1800" b="1" dirty="0">
                <a:effectLst/>
              </a:rPr>
              <a:t>Kontaktinis centras</a:t>
            </a:r>
            <a:r>
              <a:rPr lang="lt-LT" sz="1800" dirty="0">
                <a:effectLst/>
              </a:rPr>
              <a:t> </a:t>
            </a:r>
            <a:br>
              <a:rPr lang="en-US" sz="1800" dirty="0"/>
            </a:br>
            <a:r>
              <a:rPr lang="lt-LT" sz="1800" b="1" dirty="0">
                <a:effectLst/>
              </a:rPr>
              <a:t>+370 700 77 055</a:t>
            </a:r>
            <a:endParaRPr lang="lt-LT" sz="1800" b="1" dirty="0"/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lt-LT" sz="1800" dirty="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lt-LT" sz="18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Viešųjų investicijų skyriaus 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lt-LT" sz="18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srities vadovė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lt-LT" sz="1800" b="1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Alina Makevičienė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lt-LT" sz="1800" b="1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+370 687 61592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lt-LT" sz="1800" dirty="0" err="1">
                <a:solidFill>
                  <a:schemeClr val="accent2">
                    <a:lumMod val="90000"/>
                    <a:lumOff val="1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A.Makeviciene</a:t>
            </a:r>
            <a:r>
              <a:rPr lang="en-US" sz="1800" dirty="0">
                <a:solidFill>
                  <a:schemeClr val="accent2">
                    <a:lumMod val="90000"/>
                    <a:lumOff val="1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@inovacij</a:t>
            </a:r>
            <a:r>
              <a:rPr lang="lt-LT" sz="1800" dirty="0" err="1">
                <a:solidFill>
                  <a:schemeClr val="accent2">
                    <a:lumMod val="90000"/>
                    <a:lumOff val="1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uagentūra.lt</a:t>
            </a:r>
            <a:r>
              <a:rPr lang="lt-LT" sz="1800" dirty="0">
                <a:solidFill>
                  <a:schemeClr val="accent2">
                    <a:lumMod val="90000"/>
                    <a:lumOff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endParaRPr lang="en-US" sz="1800" dirty="0">
              <a:solidFill>
                <a:schemeClr val="accent2">
                  <a:lumMod val="90000"/>
                  <a:lumOff val="1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lt-LT" sz="1800" dirty="0">
              <a:solidFill>
                <a:schemeClr val="accent2">
                  <a:lumMod val="90000"/>
                  <a:lumOff val="10000"/>
                </a:schemeClr>
              </a:solidFill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lt-LT" sz="1800" dirty="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lt-LT" sz="18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Viešųjų investicijų skyriaus 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lt-LT" sz="18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projektų vadovė 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lt-LT" sz="1800" b="1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Eglė Kelminskė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lt-LT" sz="18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+370 698 85768</a:t>
            </a:r>
            <a:endParaRPr lang="lt-LT" sz="1800" b="1" dirty="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lt-LT" sz="1800" dirty="0" err="1">
                <a:solidFill>
                  <a:schemeClr val="accent2">
                    <a:lumMod val="90000"/>
                    <a:lumOff val="1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E.Kelminske</a:t>
            </a:r>
            <a:r>
              <a:rPr lang="en-US" sz="1800" dirty="0">
                <a:solidFill>
                  <a:schemeClr val="accent2">
                    <a:lumMod val="90000"/>
                    <a:lumOff val="1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@inovacij</a:t>
            </a:r>
            <a:r>
              <a:rPr lang="lt-LT" sz="1800" dirty="0" err="1">
                <a:solidFill>
                  <a:schemeClr val="accent2">
                    <a:lumMod val="90000"/>
                    <a:lumOff val="1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uagentūra.lt</a:t>
            </a:r>
            <a:r>
              <a:rPr lang="lt-LT" sz="1800" dirty="0">
                <a:solidFill>
                  <a:schemeClr val="accent2">
                    <a:lumMod val="90000"/>
                    <a:lumOff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endParaRPr lang="en-US" sz="1800" dirty="0">
              <a:solidFill>
                <a:schemeClr val="accent2">
                  <a:lumMod val="90000"/>
                  <a:lumOff val="1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l">
              <a:spcBef>
                <a:spcPts val="0"/>
              </a:spcBef>
            </a:pPr>
            <a:endParaRPr lang="lt-LT" sz="1800" dirty="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/>
            <a:r>
              <a:rPr lang="lt-LT" sz="18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4" name="Stačiakampis: suapvalinti kampai 3">
            <a:extLst>
              <a:ext uri="{FF2B5EF4-FFF2-40B4-BE49-F238E27FC236}">
                <a16:creationId xmlns:a16="http://schemas.microsoft.com/office/drawing/2014/main" id="{3811EA6C-08F2-F6B8-814E-89118262B35F}"/>
              </a:ext>
            </a:extLst>
          </p:cNvPr>
          <p:cNvSpPr/>
          <p:nvPr/>
        </p:nvSpPr>
        <p:spPr>
          <a:xfrm>
            <a:off x="2438401" y="1179665"/>
            <a:ext cx="6977742" cy="5088945"/>
          </a:xfrm>
          <a:prstGeom prst="roundRect">
            <a:avLst>
              <a:gd name="adj" fmla="val 406"/>
            </a:avLst>
          </a:prstGeom>
          <a:noFill/>
          <a:ln>
            <a:solidFill>
              <a:srgbClr val="0B0D32"/>
            </a:solidFill>
          </a:ln>
          <a:effectLst>
            <a:outerShdw blurRad="50800" dist="50800" dir="5400000" algn="ctr" rotWithShape="0">
              <a:srgbClr val="302857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Grafinis elementas 4" descr="Email outline">
            <a:extLst>
              <a:ext uri="{FF2B5EF4-FFF2-40B4-BE49-F238E27FC236}">
                <a16:creationId xmlns:a16="http://schemas.microsoft.com/office/drawing/2014/main" id="{833A83C5-11DF-51CA-C1B0-623A077046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586713" y="3804085"/>
            <a:ext cx="283810" cy="283810"/>
          </a:xfrm>
          <a:prstGeom prst="rect">
            <a:avLst/>
          </a:prstGeom>
        </p:spPr>
      </p:pic>
      <p:pic>
        <p:nvPicPr>
          <p:cNvPr id="7" name="Grafinis elementas 6" descr="Email outline">
            <a:extLst>
              <a:ext uri="{FF2B5EF4-FFF2-40B4-BE49-F238E27FC236}">
                <a16:creationId xmlns:a16="http://schemas.microsoft.com/office/drawing/2014/main" id="{C654A253-68F4-6154-FFB1-6CB91F3C8D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584231" y="5821291"/>
            <a:ext cx="283810" cy="283810"/>
          </a:xfrm>
          <a:prstGeom prst="rect">
            <a:avLst/>
          </a:prstGeom>
        </p:spPr>
      </p:pic>
      <p:pic>
        <p:nvPicPr>
          <p:cNvPr id="12" name="Grafinis elementas 11" descr="Telephone outline">
            <a:extLst>
              <a:ext uri="{FF2B5EF4-FFF2-40B4-BE49-F238E27FC236}">
                <a16:creationId xmlns:a16="http://schemas.microsoft.com/office/drawing/2014/main" id="{49F8DD57-B7DE-2500-1DDA-7FAA2180548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580561" y="3520275"/>
            <a:ext cx="283810" cy="283810"/>
          </a:xfrm>
          <a:prstGeom prst="rect">
            <a:avLst/>
          </a:prstGeom>
        </p:spPr>
      </p:pic>
      <p:pic>
        <p:nvPicPr>
          <p:cNvPr id="15" name="Grafinis elementas 14" descr="Telephone outline">
            <a:extLst>
              <a:ext uri="{FF2B5EF4-FFF2-40B4-BE49-F238E27FC236}">
                <a16:creationId xmlns:a16="http://schemas.microsoft.com/office/drawing/2014/main" id="{8C201AD4-D296-C5DA-97A8-BC316791768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586713" y="1998277"/>
            <a:ext cx="283810" cy="283810"/>
          </a:xfrm>
          <a:prstGeom prst="rect">
            <a:avLst/>
          </a:prstGeom>
        </p:spPr>
      </p:pic>
      <p:pic>
        <p:nvPicPr>
          <p:cNvPr id="17" name="Grafinis elementas 16" descr="Telephone outline">
            <a:extLst>
              <a:ext uri="{FF2B5EF4-FFF2-40B4-BE49-F238E27FC236}">
                <a16:creationId xmlns:a16="http://schemas.microsoft.com/office/drawing/2014/main" id="{1DAE5670-026E-26A7-0AC8-BB4145D4BB1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568032" y="5491969"/>
            <a:ext cx="283810" cy="283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0779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48E970F-66A5-398F-E0E7-B88B835D4650}"/>
              </a:ext>
            </a:extLst>
          </p:cNvPr>
          <p:cNvSpPr txBox="1"/>
          <p:nvPr/>
        </p:nvSpPr>
        <p:spPr>
          <a:xfrm>
            <a:off x="4538443" y="4211273"/>
            <a:ext cx="3246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>
                <a:solidFill>
                  <a:schemeClr val="bg1"/>
                </a:solidFill>
                <a:latin typeface="Verdana   "/>
              </a:rPr>
              <a:t>www.inovacijuagentura.lt </a:t>
            </a:r>
            <a:endParaRPr lang="en-US" dirty="0">
              <a:solidFill>
                <a:schemeClr val="bg1"/>
              </a:solidFill>
              <a:latin typeface="Verdana   "/>
            </a:endParaRPr>
          </a:p>
        </p:txBody>
      </p:sp>
    </p:spTree>
    <p:extLst>
      <p:ext uri="{BB962C8B-B14F-4D97-AF65-F5344CB8AC3E}">
        <p14:creationId xmlns:p14="http://schemas.microsoft.com/office/powerpoint/2010/main" val="17177416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27A92586-75C4-A86E-9340-E2B3F7185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7572" y="0"/>
            <a:ext cx="4766128" cy="1222127"/>
          </a:xfrm>
        </p:spPr>
        <p:txBody>
          <a:bodyPr/>
          <a:lstStyle/>
          <a:p>
            <a:r>
              <a:rPr lang="lt-LT" b="1" dirty="0"/>
              <a:t>Remiamos veiklos</a:t>
            </a:r>
          </a:p>
        </p:txBody>
      </p:sp>
      <p:sp>
        <p:nvSpPr>
          <p:cNvPr id="3" name="Teksto vietos rezervavimo ženklas 2">
            <a:extLst>
              <a:ext uri="{FF2B5EF4-FFF2-40B4-BE49-F238E27FC236}">
                <a16:creationId xmlns:a16="http://schemas.microsoft.com/office/drawing/2014/main" id="{16C356F9-29C1-A209-3EEA-7F37FDD82041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952072" y="1620136"/>
            <a:ext cx="4489806" cy="4360883"/>
          </a:xfrm>
        </p:spPr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lt-LT" sz="1800" dirty="0">
                <a:solidFill>
                  <a:srgbClr val="041B3D"/>
                </a:solidFill>
              </a:rPr>
              <a:t>Aplinkos atžvilgiu tvarių investicijų pritraukimas, investuojant į </a:t>
            </a:r>
            <a:r>
              <a:rPr lang="lt-LT" sz="1800" b="1" dirty="0">
                <a:solidFill>
                  <a:srgbClr val="041B3D"/>
                </a:solidFill>
              </a:rPr>
              <a:t>pradinės</a:t>
            </a:r>
            <a:r>
              <a:rPr lang="lt-LT" sz="1800" dirty="0">
                <a:solidFill>
                  <a:srgbClr val="041B3D"/>
                </a:solidFill>
              </a:rPr>
              <a:t> arba </a:t>
            </a:r>
            <a:r>
              <a:rPr lang="lt-LT" sz="1800" b="1" dirty="0">
                <a:solidFill>
                  <a:srgbClr val="041B3D"/>
                </a:solidFill>
              </a:rPr>
              <a:t>pradinės naujos ekonominės veiklos </a:t>
            </a:r>
            <a:r>
              <a:rPr lang="lt-LT" sz="1800" dirty="0">
                <a:solidFill>
                  <a:srgbClr val="041B3D"/>
                </a:solidFill>
              </a:rPr>
              <a:t>investicijų projektus</a:t>
            </a:r>
          </a:p>
          <a:p>
            <a:pPr marL="342900" indent="-342900">
              <a:buFont typeface="+mj-lt"/>
              <a:buAutoNum type="arabicPeriod"/>
            </a:pPr>
            <a:endParaRPr lang="lt-LT" sz="1800" dirty="0">
              <a:solidFill>
                <a:srgbClr val="041B3D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lt-LT" sz="1800" dirty="0">
                <a:solidFill>
                  <a:srgbClr val="041B3D"/>
                </a:solidFill>
              </a:rPr>
              <a:t>Investuotojų, investuojančių į gamybą ir (ar) paslaugas, </a:t>
            </a:r>
            <a:r>
              <a:rPr lang="lt-LT" sz="1800" b="1" dirty="0">
                <a:solidFill>
                  <a:srgbClr val="041B3D"/>
                </a:solidFill>
              </a:rPr>
              <a:t>darbuotojų</a:t>
            </a:r>
            <a:r>
              <a:rPr lang="lt-LT" sz="1800" dirty="0">
                <a:solidFill>
                  <a:srgbClr val="041B3D"/>
                </a:solidFill>
              </a:rPr>
              <a:t> </a:t>
            </a:r>
            <a:r>
              <a:rPr lang="lt-LT" sz="1800" b="1" dirty="0">
                <a:solidFill>
                  <a:srgbClr val="041B3D"/>
                </a:solidFill>
              </a:rPr>
              <a:t>mokymas,</a:t>
            </a:r>
            <a:r>
              <a:rPr lang="lt-LT" sz="1800" dirty="0">
                <a:solidFill>
                  <a:srgbClr val="041B3D"/>
                </a:solidFill>
              </a:rPr>
              <a:t> </a:t>
            </a:r>
            <a:r>
              <a:rPr lang="lt-LT" sz="1800" b="1" dirty="0">
                <a:solidFill>
                  <a:srgbClr val="041B3D"/>
                </a:solidFill>
              </a:rPr>
              <a:t>kvalifikacijos tobulinimas</a:t>
            </a:r>
            <a:r>
              <a:rPr lang="lt-LT" sz="1800" dirty="0">
                <a:solidFill>
                  <a:srgbClr val="041B3D"/>
                </a:solidFill>
              </a:rPr>
              <a:t>, </a:t>
            </a:r>
            <a:r>
              <a:rPr lang="lt-LT" sz="1800" b="1" dirty="0">
                <a:solidFill>
                  <a:srgbClr val="041B3D"/>
                </a:solidFill>
              </a:rPr>
              <a:t>darbo vietoje organizavimas</a:t>
            </a:r>
          </a:p>
        </p:txBody>
      </p:sp>
      <p:grpSp>
        <p:nvGrpSpPr>
          <p:cNvPr id="5" name="Grupė 4">
            <a:extLst>
              <a:ext uri="{FF2B5EF4-FFF2-40B4-BE49-F238E27FC236}">
                <a16:creationId xmlns:a16="http://schemas.microsoft.com/office/drawing/2014/main" id="{D1361445-7B57-02C7-5541-7B8BE77C2701}"/>
              </a:ext>
            </a:extLst>
          </p:cNvPr>
          <p:cNvGrpSpPr/>
          <p:nvPr/>
        </p:nvGrpSpPr>
        <p:grpSpPr>
          <a:xfrm>
            <a:off x="5441878" y="1620136"/>
            <a:ext cx="518405" cy="4169076"/>
            <a:chOff x="3196194" y="1317799"/>
            <a:chExt cx="703386" cy="3600000"/>
          </a:xfrm>
        </p:grpSpPr>
        <p:cxnSp>
          <p:nvCxnSpPr>
            <p:cNvPr id="6" name="Tiesioji jungtis 5">
              <a:extLst>
                <a:ext uri="{FF2B5EF4-FFF2-40B4-BE49-F238E27FC236}">
                  <a16:creationId xmlns:a16="http://schemas.microsoft.com/office/drawing/2014/main" id="{EF5C7051-CED3-61A0-9B41-8AC3BB08AD55}"/>
                </a:ext>
              </a:extLst>
            </p:cNvPr>
            <p:cNvCxnSpPr/>
            <p:nvPr/>
          </p:nvCxnSpPr>
          <p:spPr>
            <a:xfrm>
              <a:off x="3196194" y="1317799"/>
              <a:ext cx="703385" cy="1800000"/>
            </a:xfrm>
            <a:prstGeom prst="line">
              <a:avLst/>
            </a:prstGeom>
            <a:noFill/>
            <a:ln w="19050" cap="flat">
              <a:solidFill>
                <a:schemeClr val="accent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7" name="Tiesioji jungtis 6">
              <a:extLst>
                <a:ext uri="{FF2B5EF4-FFF2-40B4-BE49-F238E27FC236}">
                  <a16:creationId xmlns:a16="http://schemas.microsoft.com/office/drawing/2014/main" id="{A316DDD1-6A0F-FF44-0798-3A5F776EBF53}"/>
                </a:ext>
              </a:extLst>
            </p:cNvPr>
            <p:cNvCxnSpPr/>
            <p:nvPr/>
          </p:nvCxnSpPr>
          <p:spPr>
            <a:xfrm flipH="1">
              <a:off x="3196195" y="3117799"/>
              <a:ext cx="703385" cy="1800000"/>
            </a:xfrm>
            <a:prstGeom prst="line">
              <a:avLst/>
            </a:prstGeom>
            <a:noFill/>
            <a:ln w="19050" cap="flat">
              <a:solidFill>
                <a:schemeClr val="accent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8" name="Teksto vietos rezervavimo ženklas 2">
            <a:extLst>
              <a:ext uri="{FF2B5EF4-FFF2-40B4-BE49-F238E27FC236}">
                <a16:creationId xmlns:a16="http://schemas.microsoft.com/office/drawing/2014/main" id="{9ECBA6E7-51A7-1CFA-AD26-63F1BE9E4570}"/>
              </a:ext>
            </a:extLst>
          </p:cNvPr>
          <p:cNvSpPr txBox="1">
            <a:spLocks/>
          </p:cNvSpPr>
          <p:nvPr/>
        </p:nvSpPr>
        <p:spPr>
          <a:xfrm>
            <a:off x="6836171" y="4922492"/>
            <a:ext cx="4658251" cy="579361"/>
          </a:xfrm>
          <a:prstGeom prst="rect">
            <a:avLst/>
          </a:prstGeom>
          <a:effectLst>
            <a:outerShdw blurRad="50800" dist="50800" dir="5400000" algn="ctr" rotWithShape="0">
              <a:schemeClr val="tx2">
                <a:lumMod val="5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defPPr>
              <a:defRPr lang="en-LT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lt-LT" sz="800" i="1" dirty="0">
              <a:solidFill>
                <a:srgbClr val="302757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lt-LT" sz="1100" i="1" dirty="0">
                <a:solidFill>
                  <a:srgbClr val="3027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Pažangos priemonė Nr. 05-001-01-06-03 „Gerinti konkurencinę investicijų pritraukimo aplinką“</a:t>
            </a:r>
            <a:endParaRPr lang="lt-LT" sz="1100" b="1" i="1" dirty="0">
              <a:solidFill>
                <a:srgbClr val="302757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ksto vietos rezervavimo ženklas 2">
            <a:extLst>
              <a:ext uri="{FF2B5EF4-FFF2-40B4-BE49-F238E27FC236}">
                <a16:creationId xmlns:a16="http://schemas.microsoft.com/office/drawing/2014/main" id="{65CD1884-8DE9-B8A2-65C2-34D991C4FE0A}"/>
              </a:ext>
            </a:extLst>
          </p:cNvPr>
          <p:cNvSpPr txBox="1">
            <a:spLocks/>
          </p:cNvSpPr>
          <p:nvPr/>
        </p:nvSpPr>
        <p:spPr>
          <a:xfrm>
            <a:off x="6836172" y="5598118"/>
            <a:ext cx="4658251" cy="765801"/>
          </a:xfrm>
          <a:prstGeom prst="rect">
            <a:avLst/>
          </a:prstGeom>
          <a:effectLst>
            <a:outerShdw blurRad="50800" dist="50800" dir="5400000" algn="ctr" rotWithShape="0">
              <a:schemeClr val="tx2">
                <a:lumMod val="5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defPPr>
              <a:defRPr lang="en-LT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lt-LT" sz="800" i="1" dirty="0">
              <a:solidFill>
                <a:srgbClr val="302757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lt-LT" sz="1100" i="1" dirty="0">
                <a:solidFill>
                  <a:srgbClr val="3027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5–ta veikla „Užsienio ir vietos investuotojų su dideliu darbo vietų kūrimo potencialu pritraukimas Akmenės r. sav., Jonavos r. sav. ir Mažeikių r. sav.“ </a:t>
            </a:r>
            <a:endParaRPr lang="lt-LT" sz="1100" b="1" i="1" dirty="0">
              <a:solidFill>
                <a:srgbClr val="302757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2" name="Stačiakampis 11">
            <a:extLst>
              <a:ext uri="{FF2B5EF4-FFF2-40B4-BE49-F238E27FC236}">
                <a16:creationId xmlns:a16="http://schemas.microsoft.com/office/drawing/2014/main" id="{6C97D5B9-B6DC-9A81-9D17-3988D50404A5}"/>
              </a:ext>
            </a:extLst>
          </p:cNvPr>
          <p:cNvSpPr/>
          <p:nvPr/>
        </p:nvSpPr>
        <p:spPr>
          <a:xfrm>
            <a:off x="6836170" y="1620136"/>
            <a:ext cx="4658251" cy="2594266"/>
          </a:xfrm>
          <a:prstGeom prst="rect">
            <a:avLst/>
          </a:prstGeom>
          <a:solidFill>
            <a:srgbClr val="EEE730"/>
          </a:solidFill>
          <a:ln>
            <a:solidFill>
              <a:srgbClr val="EEE730"/>
            </a:solidFill>
          </a:ln>
          <a:effectLst>
            <a:outerShdw blurRad="50800" dist="50800" dir="5400000" algn="ctr" rotWithShape="0">
              <a:schemeClr val="tx2">
                <a:lumMod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 sz="3200" b="1" dirty="0">
              <a:solidFill>
                <a:schemeClr val="tx2">
                  <a:lumMod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lt-LT" sz="3200" b="1" dirty="0">
                <a:solidFill>
                  <a:schemeClr val="tx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Akmenės r. </a:t>
            </a:r>
          </a:p>
          <a:p>
            <a:pPr algn="ctr"/>
            <a:r>
              <a:rPr lang="lt-LT" sz="3200" b="1" dirty="0">
                <a:solidFill>
                  <a:schemeClr val="tx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Jonavos r. </a:t>
            </a:r>
          </a:p>
          <a:p>
            <a:pPr algn="ctr"/>
            <a:r>
              <a:rPr lang="lt-LT" sz="3200" b="1" dirty="0">
                <a:solidFill>
                  <a:schemeClr val="tx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Mažeikių r.</a:t>
            </a:r>
          </a:p>
          <a:p>
            <a:pPr algn="ctr"/>
            <a:endParaRPr lang="lt-LT" dirty="0">
              <a:solidFill>
                <a:schemeClr val="tx2">
                  <a:lumMod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lt-LT" dirty="0">
                <a:solidFill>
                  <a:schemeClr val="tx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savivaldybės</a:t>
            </a:r>
          </a:p>
          <a:p>
            <a:pPr algn="ctr"/>
            <a:endParaRPr lang="lt-LT" dirty="0">
              <a:solidFill>
                <a:schemeClr val="tx2">
                  <a:lumMod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en-US" dirty="0">
              <a:solidFill>
                <a:srgbClr val="302857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6" name="Grafinis elementas 15" descr="Marker with solid fill">
            <a:extLst>
              <a:ext uri="{FF2B5EF4-FFF2-40B4-BE49-F238E27FC236}">
                <a16:creationId xmlns:a16="http://schemas.microsoft.com/office/drawing/2014/main" id="{2148C313-9F3A-40E4-802C-0622DDBD8A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57228" y="106667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7616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3FC4C1E0-519A-BE48-5C65-6251BEC2AE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158" y="330314"/>
            <a:ext cx="6758214" cy="614362"/>
          </a:xfrm>
        </p:spPr>
        <p:txBody>
          <a:bodyPr>
            <a:normAutofit/>
          </a:bodyPr>
          <a:lstStyle/>
          <a:p>
            <a:r>
              <a:rPr lang="lt-LT" sz="2800" b="1" dirty="0"/>
              <a:t>Pradinės investicijos sąvoka</a:t>
            </a:r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6A0BB947-A19B-3284-3797-2CE7C7E59FE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29129" y="1794122"/>
            <a:ext cx="5386613" cy="4875078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lt-LT" sz="1800" b="1" dirty="0">
                <a:effectLst/>
              </a:rPr>
              <a:t>Pradinė investicija</a:t>
            </a:r>
            <a:r>
              <a:rPr lang="lt-LT" sz="1800" dirty="0">
                <a:effectLst/>
              </a:rPr>
              <a:t> –</a:t>
            </a:r>
            <a:r>
              <a:rPr lang="lt-LT" sz="1800" b="1" dirty="0">
                <a:effectLst/>
              </a:rPr>
              <a:t> </a:t>
            </a:r>
            <a:r>
              <a:rPr lang="lt-LT" sz="1800" dirty="0">
                <a:effectLst/>
              </a:rPr>
              <a:t>investicija į materialųjį ir nematerialųjį turtą, susijusį su: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lt-LT" sz="1800" dirty="0">
                <a:effectLst/>
              </a:rPr>
              <a:t>esamos įmonės pajėgumo didinimu; 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lt-LT" sz="1800" dirty="0">
                <a:effectLst/>
              </a:rPr>
              <a:t>įmonės produkcijos įvairinimu, kai įmonė ima gaminti naujus produktus ar teikti naujas paslaugas; 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lt-LT" sz="1800" dirty="0">
                <a:effectLst/>
              </a:rPr>
              <a:t>bendro su investicija į įmonę susijusio produkto (-ų) gamybos proceso arba bendro paslaugos (-ų) teikimo esminiu keitimu.</a:t>
            </a:r>
          </a:p>
          <a:p>
            <a:endParaRPr lang="lt-LT" dirty="0"/>
          </a:p>
        </p:txBody>
      </p:sp>
      <p:sp>
        <p:nvSpPr>
          <p:cNvPr id="4" name="Teksto vietos rezervavimo ženklas 3">
            <a:extLst>
              <a:ext uri="{FF2B5EF4-FFF2-40B4-BE49-F238E27FC236}">
                <a16:creationId xmlns:a16="http://schemas.microsoft.com/office/drawing/2014/main" id="{43CDDAE5-617A-F539-A1F1-E9A6BB27C6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376845" y="1794122"/>
            <a:ext cx="4124203" cy="4041182"/>
          </a:xfrm>
        </p:spPr>
        <p:txBody>
          <a:bodyPr>
            <a:normAutofit/>
          </a:bodyPr>
          <a:lstStyle/>
          <a:p>
            <a:r>
              <a:rPr lang="lt-LT" sz="1800" b="1" dirty="0">
                <a:effectLst/>
              </a:rPr>
              <a:t>Pradinė naujos ekonominės veiklos investicija </a:t>
            </a:r>
            <a:r>
              <a:rPr lang="lt-LT" sz="1800" dirty="0">
                <a:effectLst/>
              </a:rPr>
              <a:t>– investicija į materialųjį ir nematerialųjį turtą, susijusį su įmonės veiklos įvairinimu su sąlyga, kad naujoji veikla nėra tapati ar panaši veikla, kurią įmonė vykdė anksčiau</a:t>
            </a:r>
          </a:p>
          <a:p>
            <a:endParaRPr lang="lt-LT" dirty="0"/>
          </a:p>
        </p:txBody>
      </p:sp>
      <p:pic>
        <p:nvPicPr>
          <p:cNvPr id="6" name="Grafinis elementas 5" descr="Postit Notes outline">
            <a:extLst>
              <a:ext uri="{FF2B5EF4-FFF2-40B4-BE49-F238E27FC236}">
                <a16:creationId xmlns:a16="http://schemas.microsoft.com/office/drawing/2014/main" id="{BB39DB27-FA83-F67C-C459-611A8BCAAB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89771" y="33031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7768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o vietos rezervavimo ženklas 3">
            <a:extLst>
              <a:ext uri="{FF2B5EF4-FFF2-40B4-BE49-F238E27FC236}">
                <a16:creationId xmlns:a16="http://schemas.microsoft.com/office/drawing/2014/main" id="{C947C669-BECE-1124-9A04-6FE9E85588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80035" y="348343"/>
            <a:ext cx="5073771" cy="6237514"/>
          </a:xfrm>
          <a:effectLst>
            <a:outerShdw blurRad="50800" dist="50800" dir="5400000" algn="ctr" rotWithShape="0">
              <a:schemeClr val="tx2">
                <a:lumMod val="5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endParaRPr lang="lt-LT" sz="2400" b="1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lt-LT" sz="2400" b="1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lt-LT" sz="2400" b="1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lt-LT" sz="2400" b="1" dirty="0">
                <a:latin typeface="Verdana" panose="020B0604030504040204" pitchFamily="34" charset="0"/>
                <a:ea typeface="Verdana" panose="020B0604030504040204" pitchFamily="34" charset="0"/>
              </a:rPr>
              <a:t>Aplinkos tikslai</a:t>
            </a:r>
            <a:endParaRPr lang="lt-LT" sz="1800" b="1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lt-LT" sz="1800" b="1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614363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271463" algn="l"/>
              </a:tabLst>
            </a:pPr>
            <a:r>
              <a:rPr lang="lt-LT" sz="2000" kern="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klimato kaitos švelninimas</a:t>
            </a:r>
            <a:endParaRPr lang="lt-LT" sz="2000" kern="0" dirty="0">
              <a:effectLst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614363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271463" algn="l"/>
              </a:tabLst>
            </a:pPr>
            <a:r>
              <a:rPr lang="lt-LT" sz="2000" kern="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prisitaikymas prie klimato kaitos</a:t>
            </a:r>
          </a:p>
          <a:p>
            <a:pPr marL="614363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271463" algn="l"/>
              </a:tabLst>
            </a:pPr>
            <a:r>
              <a:rPr lang="lt-LT" sz="2000" kern="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tausus vandens ir jūrų išteklių naudojimas ir apsauga</a:t>
            </a:r>
            <a:endParaRPr lang="lt-LT" sz="2000" kern="0" dirty="0"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14363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271463" algn="l"/>
              </a:tabLst>
            </a:pPr>
            <a:r>
              <a:rPr lang="lt-LT" sz="2000" kern="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perėjimas prie žiedinės ekonomikos</a:t>
            </a:r>
          </a:p>
          <a:p>
            <a:pPr marL="614363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271463" algn="l"/>
              </a:tabLst>
            </a:pPr>
            <a:r>
              <a:rPr lang="lt-LT" sz="2000" kern="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taršos prevencija ir kontrolė</a:t>
            </a:r>
            <a:endParaRPr lang="lt-LT" sz="2000" kern="0" dirty="0"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14363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271463" algn="l"/>
              </a:tabLst>
            </a:pPr>
            <a:r>
              <a:rPr lang="lt-LT" sz="2000" kern="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biologinės įvairovės ir ekosistemų apsauga ir atkūrimas</a:t>
            </a:r>
          </a:p>
          <a:p>
            <a:pPr algn="r">
              <a:lnSpc>
                <a:spcPct val="100000"/>
              </a:lnSpc>
              <a:spcBef>
                <a:spcPts val="0"/>
              </a:spcBef>
            </a:pPr>
            <a:endParaRPr lang="lt-LT" sz="1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r">
              <a:lnSpc>
                <a:spcPct val="100000"/>
              </a:lnSpc>
              <a:spcBef>
                <a:spcPts val="0"/>
              </a:spcBef>
            </a:pPr>
            <a:endParaRPr lang="lt-LT" sz="1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r">
              <a:lnSpc>
                <a:spcPct val="100000"/>
              </a:lnSpc>
              <a:spcBef>
                <a:spcPts val="0"/>
              </a:spcBef>
            </a:pPr>
            <a:endParaRPr lang="lt-LT" sz="1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r">
              <a:lnSpc>
                <a:spcPct val="100000"/>
              </a:lnSpc>
              <a:spcBef>
                <a:spcPts val="0"/>
              </a:spcBef>
            </a:pPr>
            <a:endParaRPr lang="lt-LT" sz="1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lt-LT" sz="1000" dirty="0">
                <a:solidFill>
                  <a:schemeClr val="accent2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Reglamento (ES) 2020/852 9 str.</a:t>
            </a:r>
            <a:endParaRPr lang="lt-LT" sz="1000" dirty="0">
              <a:solidFill>
                <a:schemeClr val="accent2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lt-LT" sz="1400" kern="0" dirty="0"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lt-LT" sz="1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Rodyklė: žemyn 8">
            <a:extLst>
              <a:ext uri="{FF2B5EF4-FFF2-40B4-BE49-F238E27FC236}">
                <a16:creationId xmlns:a16="http://schemas.microsoft.com/office/drawing/2014/main" id="{5336C60E-0319-0D52-EFB0-EA1D70040DB9}"/>
              </a:ext>
            </a:extLst>
          </p:cNvPr>
          <p:cNvSpPr/>
          <p:nvPr/>
        </p:nvSpPr>
        <p:spPr>
          <a:xfrm rot="16200000">
            <a:off x="6048795" y="3253901"/>
            <a:ext cx="506027" cy="1173616"/>
          </a:xfrm>
          <a:prstGeom prst="downArrow">
            <a:avLst/>
          </a:prstGeom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16334201-CE98-BE44-D83C-746EBF29509F}"/>
              </a:ext>
            </a:extLst>
          </p:cNvPr>
          <p:cNvSpPr txBox="1">
            <a:spLocks/>
          </p:cNvSpPr>
          <p:nvPr/>
        </p:nvSpPr>
        <p:spPr>
          <a:xfrm>
            <a:off x="751115" y="51309"/>
            <a:ext cx="5932714" cy="10825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rgbClr val="3027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lt-LT" sz="2800" b="1" dirty="0">
                <a:solidFill>
                  <a:srgbClr val="302957"/>
                </a:solidFill>
                <a:latin typeface="Verdana Pro"/>
                <a:ea typeface="Verdana"/>
              </a:rPr>
              <a:t>Tvarių investicijų sąvoka</a:t>
            </a:r>
          </a:p>
        </p:txBody>
      </p:sp>
      <p:grpSp>
        <p:nvGrpSpPr>
          <p:cNvPr id="19" name="Grupė 24">
            <a:extLst>
              <a:ext uri="{FF2B5EF4-FFF2-40B4-BE49-F238E27FC236}">
                <a16:creationId xmlns:a16="http://schemas.microsoft.com/office/drawing/2014/main" id="{28C7DA56-8810-A39E-F1F8-E89674AE6925}"/>
              </a:ext>
            </a:extLst>
          </p:cNvPr>
          <p:cNvGrpSpPr/>
          <p:nvPr/>
        </p:nvGrpSpPr>
        <p:grpSpPr>
          <a:xfrm>
            <a:off x="1743727" y="1416008"/>
            <a:ext cx="518405" cy="4984792"/>
            <a:chOff x="3196194" y="1317799"/>
            <a:chExt cx="703386" cy="3600000"/>
          </a:xfrm>
        </p:grpSpPr>
        <p:cxnSp>
          <p:nvCxnSpPr>
            <p:cNvPr id="20" name="Tiesioji jungtis 25">
              <a:extLst>
                <a:ext uri="{FF2B5EF4-FFF2-40B4-BE49-F238E27FC236}">
                  <a16:creationId xmlns:a16="http://schemas.microsoft.com/office/drawing/2014/main" id="{8D0FA3A3-FA38-78F3-C951-5BF4A19BF7F4}"/>
                </a:ext>
              </a:extLst>
            </p:cNvPr>
            <p:cNvCxnSpPr>
              <a:cxnSpLocks/>
            </p:cNvCxnSpPr>
            <p:nvPr/>
          </p:nvCxnSpPr>
          <p:spPr>
            <a:xfrm>
              <a:off x="3196194" y="1317799"/>
              <a:ext cx="703385" cy="1800000"/>
            </a:xfrm>
            <a:prstGeom prst="line">
              <a:avLst/>
            </a:prstGeom>
            <a:noFill/>
            <a:ln w="19050" cap="flat">
              <a:solidFill>
                <a:srgbClr val="302957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1" name="Tiesioji jungtis 26">
              <a:extLst>
                <a:ext uri="{FF2B5EF4-FFF2-40B4-BE49-F238E27FC236}">
                  <a16:creationId xmlns:a16="http://schemas.microsoft.com/office/drawing/2014/main" id="{00373C90-4B51-EE8A-7B51-10AFE6CD712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196195" y="3117799"/>
              <a:ext cx="703385" cy="1800000"/>
            </a:xfrm>
            <a:prstGeom prst="line">
              <a:avLst/>
            </a:prstGeom>
            <a:noFill/>
            <a:ln w="19050" cap="flat">
              <a:solidFill>
                <a:srgbClr val="302957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22" name="Teksto vietos rezervavimo ženklas 2">
            <a:extLst>
              <a:ext uri="{FF2B5EF4-FFF2-40B4-BE49-F238E27FC236}">
                <a16:creationId xmlns:a16="http://schemas.microsoft.com/office/drawing/2014/main" id="{DE972092-F954-93E1-7CE5-3DCCF9A55469}"/>
              </a:ext>
            </a:extLst>
          </p:cNvPr>
          <p:cNvSpPr txBox="1">
            <a:spLocks/>
          </p:cNvSpPr>
          <p:nvPr/>
        </p:nvSpPr>
        <p:spPr>
          <a:xfrm>
            <a:off x="2352363" y="1704664"/>
            <a:ext cx="3743637" cy="484940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lt-LT" sz="2000" b="1" dirty="0"/>
              <a:t>Aplinkos atžvilgiu tvari investicija </a:t>
            </a:r>
            <a:r>
              <a:rPr lang="lt-LT" sz="2000" dirty="0"/>
              <a:t>– investicija į vieną ar keletą ekonominių veiklų, kurios pagal Reglamentą laikomos aplinkos atžvilgiu tvaria veikla</a:t>
            </a:r>
          </a:p>
          <a:p>
            <a:pPr marL="0" indent="0">
              <a:buNone/>
            </a:pPr>
            <a:endParaRPr lang="lt-LT" sz="2000" b="1" dirty="0"/>
          </a:p>
          <a:p>
            <a:pPr>
              <a:buFont typeface="Wingdings" panose="05000000000000000000" pitchFamily="2" charset="2"/>
              <a:buChar char="§"/>
            </a:pPr>
            <a:r>
              <a:rPr lang="lt-LT" sz="2000" b="1" dirty="0"/>
              <a:t>Tvari darbo vieta </a:t>
            </a:r>
            <a:r>
              <a:rPr lang="lt-LT" sz="2000" dirty="0"/>
              <a:t>– darbo vieta, sukurta laikantis aplinkos atžvilgiu tvarios ekonomikos kriterijų pagal Reglamento 3 str.</a:t>
            </a:r>
          </a:p>
        </p:txBody>
      </p:sp>
      <p:sp>
        <p:nvSpPr>
          <p:cNvPr id="23" name="Teksto vietos rezervavimo ženklas 2">
            <a:extLst>
              <a:ext uri="{FF2B5EF4-FFF2-40B4-BE49-F238E27FC236}">
                <a16:creationId xmlns:a16="http://schemas.microsoft.com/office/drawing/2014/main" id="{E225791B-F4E5-4FC8-90C8-84636421321A}"/>
              </a:ext>
            </a:extLst>
          </p:cNvPr>
          <p:cNvSpPr txBox="1">
            <a:spLocks/>
          </p:cNvSpPr>
          <p:nvPr/>
        </p:nvSpPr>
        <p:spPr>
          <a:xfrm>
            <a:off x="194652" y="3445897"/>
            <a:ext cx="1985952" cy="925014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lt-LT" sz="1800" b="1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Reglamentas (ES) 2020/852</a:t>
            </a:r>
            <a:endParaRPr lang="lt-LT" sz="1800" b="1" dirty="0"/>
          </a:p>
          <a:p>
            <a:pPr marL="0" indent="0" algn="ctr">
              <a:lnSpc>
                <a:spcPct val="100000"/>
              </a:lnSpc>
              <a:buNone/>
            </a:pPr>
            <a:endParaRPr lang="lt-LT" sz="1800" b="1" dirty="0"/>
          </a:p>
        </p:txBody>
      </p:sp>
      <p:pic>
        <p:nvPicPr>
          <p:cNvPr id="34" name="Grafinis elementas 33" descr="Agriculture outline">
            <a:extLst>
              <a:ext uri="{FF2B5EF4-FFF2-40B4-BE49-F238E27FC236}">
                <a16:creationId xmlns:a16="http://schemas.microsoft.com/office/drawing/2014/main" id="{3A40D059-4813-8039-163B-F9C2F206A60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983685" y="348343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630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0CE508D9-A068-2BEF-B91B-81EE759A16DF}"/>
              </a:ext>
            </a:extLst>
          </p:cNvPr>
          <p:cNvSpPr txBox="1">
            <a:spLocks/>
          </p:cNvSpPr>
          <p:nvPr/>
        </p:nvSpPr>
        <p:spPr>
          <a:xfrm>
            <a:off x="784307" y="223379"/>
            <a:ext cx="6399609" cy="7305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rgbClr val="3027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lt-LT" sz="3200" b="1" dirty="0">
                <a:solidFill>
                  <a:srgbClr val="302957"/>
                </a:solidFill>
                <a:latin typeface="Verdana Pro"/>
                <a:ea typeface="Verdana"/>
              </a:rPr>
              <a:t>Finansavimas</a:t>
            </a:r>
          </a:p>
        </p:txBody>
      </p:sp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A4952C46-4A90-6DE7-56DA-478875302C7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1617288"/>
              </p:ext>
            </p:extLst>
          </p:nvPr>
        </p:nvGraphicFramePr>
        <p:xfrm>
          <a:off x="784307" y="1594342"/>
          <a:ext cx="7170235" cy="40757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8" name="Grafinis elementas 7" descr="Money outline">
            <a:extLst>
              <a:ext uri="{FF2B5EF4-FFF2-40B4-BE49-F238E27FC236}">
                <a16:creationId xmlns:a16="http://schemas.microsoft.com/office/drawing/2014/main" id="{A3238813-84CE-D99B-9621-F90A97CF970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35633" y="5697549"/>
            <a:ext cx="1050958" cy="1050958"/>
          </a:xfrm>
          <a:prstGeom prst="rect">
            <a:avLst/>
          </a:prstGeom>
        </p:spPr>
      </p:pic>
      <p:sp>
        <p:nvSpPr>
          <p:cNvPr id="10" name="Pavadinimas 3">
            <a:extLst>
              <a:ext uri="{FF2B5EF4-FFF2-40B4-BE49-F238E27FC236}">
                <a16:creationId xmlns:a16="http://schemas.microsoft.com/office/drawing/2014/main" id="{B75D6C01-8245-1C67-49D6-7948625396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2053" y="2432205"/>
            <a:ext cx="4347631" cy="1569656"/>
          </a:xfrm>
          <a:prstGeom prst="rect">
            <a:avLst/>
          </a:prstGeom>
          <a:noFill/>
          <a:ln w="1905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algn="ctr"/>
            <a:r>
              <a:rPr lang="lt-LT" sz="3200" b="1" dirty="0">
                <a:solidFill>
                  <a:srgbClr val="FFFF00"/>
                </a:solidFill>
                <a:effectLst/>
              </a:rPr>
              <a:t>Projektams</a:t>
            </a:r>
            <a:r>
              <a:rPr lang="lt-LT" sz="3200" b="1" dirty="0">
                <a:solidFill>
                  <a:srgbClr val="FFFF00"/>
                </a:solidFill>
              </a:rPr>
              <a:t> įgyvendinti skirta iki 67 mln. Eur</a:t>
            </a:r>
            <a:endParaRPr lang="lt-LT" sz="3200" b="1" dirty="0">
              <a:solidFill>
                <a:srgbClr val="FFFF00"/>
              </a:solidFill>
              <a:effectLst/>
            </a:endParaRPr>
          </a:p>
        </p:txBody>
      </p:sp>
      <p:pic>
        <p:nvPicPr>
          <p:cNvPr id="12" name="Grafinis elementas 11" descr="Coins outline">
            <a:extLst>
              <a:ext uri="{FF2B5EF4-FFF2-40B4-BE49-F238E27FC236}">
                <a16:creationId xmlns:a16="http://schemas.microsoft.com/office/drawing/2014/main" id="{EBEE6B1D-FFA3-EB5B-2D92-D006367D3A5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15166" y="6091771"/>
            <a:ext cx="542850" cy="542850"/>
          </a:xfrm>
          <a:prstGeom prst="rect">
            <a:avLst/>
          </a:prstGeom>
        </p:spPr>
      </p:pic>
      <p:sp>
        <p:nvSpPr>
          <p:cNvPr id="13" name="Teksto vietos rezervavimo ženklas 2">
            <a:extLst>
              <a:ext uri="{FF2B5EF4-FFF2-40B4-BE49-F238E27FC236}">
                <a16:creationId xmlns:a16="http://schemas.microsoft.com/office/drawing/2014/main" id="{3E3A11E5-E7B7-FE9A-92E8-83768300B655}"/>
              </a:ext>
            </a:extLst>
          </p:cNvPr>
          <p:cNvSpPr txBox="1">
            <a:spLocks/>
          </p:cNvSpPr>
          <p:nvPr/>
        </p:nvSpPr>
        <p:spPr>
          <a:xfrm>
            <a:off x="2903063" y="5518246"/>
            <a:ext cx="6102844" cy="542850"/>
          </a:xfrm>
          <a:prstGeom prst="rect">
            <a:avLst/>
          </a:prstGeom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defPPr>
              <a:defRPr lang="en-LT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lt-LT" sz="800" i="1" dirty="0">
              <a:solidFill>
                <a:srgbClr val="302757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/>
            <a:r>
              <a:rPr lang="lt-LT" sz="1400" b="1" i="1" dirty="0">
                <a:solidFill>
                  <a:srgbClr val="3027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Projektai finansuojami iš Teisingos pertvarkos fondo lėšų</a:t>
            </a:r>
          </a:p>
        </p:txBody>
      </p:sp>
      <p:pic>
        <p:nvPicPr>
          <p:cNvPr id="14" name="Grafinis elementas 13" descr="Coins outline">
            <a:extLst>
              <a:ext uri="{FF2B5EF4-FFF2-40B4-BE49-F238E27FC236}">
                <a16:creationId xmlns:a16="http://schemas.microsoft.com/office/drawing/2014/main" id="{E5B86918-8913-B7A3-844D-0C590E7F5E0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413517" y="6061096"/>
            <a:ext cx="542850" cy="542850"/>
          </a:xfrm>
          <a:prstGeom prst="rect">
            <a:avLst/>
          </a:prstGeom>
          <a:effectLst>
            <a:glow rad="101600">
              <a:schemeClr val="accent1">
                <a:alpha val="34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1075370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0">
            <a:extLst>
              <a:ext uri="{FF2B5EF4-FFF2-40B4-BE49-F238E27FC236}">
                <a16:creationId xmlns:a16="http://schemas.microsoft.com/office/drawing/2014/main" id="{63BFB433-CA76-40BD-2548-EDF30137B7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698" y="1612768"/>
            <a:ext cx="4141075" cy="1519377"/>
          </a:xfrm>
          <a:prstGeom prst="rect">
            <a:avLst/>
          </a:prstGeom>
          <a:effectLst>
            <a:outerShdw blurRad="50800" dist="50800" dir="5400000" algn="ctr" rotWithShape="0">
              <a:schemeClr val="tx2">
                <a:lumMod val="25000"/>
              </a:schemeClr>
            </a:outerShdw>
          </a:effectLst>
        </p:spPr>
      </p:pic>
      <p:pic>
        <p:nvPicPr>
          <p:cNvPr id="18" name="Picture 10">
            <a:extLst>
              <a:ext uri="{FF2B5EF4-FFF2-40B4-BE49-F238E27FC236}">
                <a16:creationId xmlns:a16="http://schemas.microsoft.com/office/drawing/2014/main" id="{E91C4BF0-0780-F837-9B19-FE2ADCFF6A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246" y="3998616"/>
            <a:ext cx="4227957" cy="1558406"/>
          </a:xfrm>
          <a:prstGeom prst="rect">
            <a:avLst/>
          </a:prstGeom>
          <a:effectLst>
            <a:outerShdw blurRad="50800" dist="50800" dir="5400000" algn="ctr" rotWithShape="0">
              <a:schemeClr val="tx2">
                <a:lumMod val="25000"/>
              </a:schemeClr>
            </a:outerShdw>
          </a:effec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75CD362-63AA-6DCB-B0F1-D35E25F2AD48}"/>
              </a:ext>
            </a:extLst>
          </p:cNvPr>
          <p:cNvSpPr txBox="1"/>
          <p:nvPr/>
        </p:nvSpPr>
        <p:spPr>
          <a:xfrm>
            <a:off x="1097734" y="1864624"/>
            <a:ext cx="31348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2400" b="1" dirty="0">
                <a:solidFill>
                  <a:srgbClr val="3029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Didžiausia</a:t>
            </a:r>
          </a:p>
          <a:p>
            <a:pPr algn="ctr"/>
            <a:r>
              <a:rPr lang="lt-LT" dirty="0">
                <a:solidFill>
                  <a:srgbClr val="3029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galima projektui skirti</a:t>
            </a:r>
            <a:r>
              <a:rPr lang="it-IT" dirty="0">
                <a:solidFill>
                  <a:srgbClr val="3029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finansavimo suma</a:t>
            </a:r>
            <a:endParaRPr lang="it-IT" b="1" dirty="0">
              <a:solidFill>
                <a:srgbClr val="302957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F3FF16E-8902-4E02-596F-81D42AB818A2}"/>
              </a:ext>
            </a:extLst>
          </p:cNvPr>
          <p:cNvSpPr txBox="1"/>
          <p:nvPr/>
        </p:nvSpPr>
        <p:spPr>
          <a:xfrm>
            <a:off x="754761" y="4188085"/>
            <a:ext cx="37395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2400" b="1" dirty="0">
                <a:solidFill>
                  <a:srgbClr val="3029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Mažiausia</a:t>
            </a:r>
            <a:r>
              <a:rPr lang="lt-LT" sz="2400" dirty="0">
                <a:solidFill>
                  <a:srgbClr val="3029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  <a:p>
            <a:pPr algn="ctr"/>
            <a:r>
              <a:rPr lang="lt-LT" dirty="0">
                <a:solidFill>
                  <a:srgbClr val="3029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galima projektui skirti </a:t>
            </a:r>
            <a:r>
              <a:rPr lang="it-IT" dirty="0">
                <a:solidFill>
                  <a:srgbClr val="3029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finansavimo suma</a:t>
            </a:r>
            <a:endParaRPr lang="lt-LT" b="1" dirty="0">
              <a:solidFill>
                <a:srgbClr val="302957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79B81AA-37E5-CCD9-A6EC-CBF5C221F76A}"/>
              </a:ext>
            </a:extLst>
          </p:cNvPr>
          <p:cNvSpPr txBox="1"/>
          <p:nvPr/>
        </p:nvSpPr>
        <p:spPr>
          <a:xfrm>
            <a:off x="4841141" y="1597990"/>
            <a:ext cx="6406512" cy="40011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lt-LT" sz="2000" b="1" dirty="0">
                <a:solidFill>
                  <a:schemeClr val="accent2"/>
                </a:solidFill>
                <a:latin typeface="Verdana"/>
                <a:ea typeface="Verdana"/>
              </a:rPr>
              <a:t>Iki 8 500 000,00 Eur, iš jų:</a:t>
            </a:r>
          </a:p>
        </p:txBody>
      </p:sp>
      <p:sp>
        <p:nvSpPr>
          <p:cNvPr id="23" name="Rounded Rectangle 35">
            <a:extLst>
              <a:ext uri="{FF2B5EF4-FFF2-40B4-BE49-F238E27FC236}">
                <a16:creationId xmlns:a16="http://schemas.microsoft.com/office/drawing/2014/main" id="{0AC45D90-907E-4453-745F-352F9A091B95}"/>
              </a:ext>
            </a:extLst>
          </p:cNvPr>
          <p:cNvSpPr/>
          <p:nvPr/>
        </p:nvSpPr>
        <p:spPr>
          <a:xfrm>
            <a:off x="4966663" y="1515970"/>
            <a:ext cx="6732235" cy="616440"/>
          </a:xfrm>
          <a:prstGeom prst="roundRect">
            <a:avLst>
              <a:gd name="adj" fmla="val 0"/>
            </a:avLst>
          </a:prstGeom>
          <a:noFill/>
          <a:ln w="28575">
            <a:solidFill>
              <a:srgbClr val="EEE73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CD00"/>
                </a:solidFill>
              </a:ln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3619A3-C71D-CE28-8FBB-26617FA08EBD}"/>
              </a:ext>
            </a:extLst>
          </p:cNvPr>
          <p:cNvSpPr txBox="1"/>
          <p:nvPr/>
        </p:nvSpPr>
        <p:spPr>
          <a:xfrm>
            <a:off x="4879696" y="4109779"/>
            <a:ext cx="6493146" cy="40011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lt-LT" sz="2000" b="1" dirty="0">
                <a:solidFill>
                  <a:srgbClr val="302957"/>
                </a:solidFill>
                <a:latin typeface="Verdana"/>
                <a:ea typeface="Verdana"/>
              </a:rPr>
              <a:t>2 050 000,00 Eur, iš jų:</a:t>
            </a:r>
            <a:endParaRPr lang="en-US" sz="2000" b="1" dirty="0">
              <a:solidFill>
                <a:srgbClr val="302957"/>
              </a:solidFill>
              <a:latin typeface="Verdana"/>
              <a:ea typeface="Verdana"/>
            </a:endParaRPr>
          </a:p>
        </p:txBody>
      </p:sp>
      <p:sp>
        <p:nvSpPr>
          <p:cNvPr id="25" name="Rounded Rectangle 35">
            <a:extLst>
              <a:ext uri="{FF2B5EF4-FFF2-40B4-BE49-F238E27FC236}">
                <a16:creationId xmlns:a16="http://schemas.microsoft.com/office/drawing/2014/main" id="{C8D48AFD-1B63-1927-9A2F-DFA2BBFC60AF}"/>
              </a:ext>
            </a:extLst>
          </p:cNvPr>
          <p:cNvSpPr/>
          <p:nvPr/>
        </p:nvSpPr>
        <p:spPr>
          <a:xfrm>
            <a:off x="5038446" y="4062676"/>
            <a:ext cx="6679583" cy="521732"/>
          </a:xfrm>
          <a:prstGeom prst="roundRect">
            <a:avLst>
              <a:gd name="adj" fmla="val 0"/>
            </a:avLst>
          </a:prstGeom>
          <a:noFill/>
          <a:ln w="28575">
            <a:solidFill>
              <a:srgbClr val="EEE73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>
              <a:ln>
                <a:solidFill>
                  <a:srgbClr val="FFCD00"/>
                </a:solidFill>
              </a:ln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987F39-F7BB-7A7E-D49B-3CAADDB08742}"/>
              </a:ext>
            </a:extLst>
          </p:cNvPr>
          <p:cNvSpPr txBox="1">
            <a:spLocks/>
          </p:cNvSpPr>
          <p:nvPr/>
        </p:nvSpPr>
        <p:spPr>
          <a:xfrm>
            <a:off x="754761" y="311558"/>
            <a:ext cx="10841096" cy="71191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lt-LT" sz="3200" b="1" dirty="0"/>
              <a:t>Finansavimas</a:t>
            </a:r>
          </a:p>
        </p:txBody>
      </p:sp>
      <p:pic>
        <p:nvPicPr>
          <p:cNvPr id="3" name="Grafinis elementas 2" descr="Money outline">
            <a:extLst>
              <a:ext uri="{FF2B5EF4-FFF2-40B4-BE49-F238E27FC236}">
                <a16:creationId xmlns:a16="http://schemas.microsoft.com/office/drawing/2014/main" id="{73AB86E6-DFAB-E2DD-F1B9-0A19078C6F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624300" y="197773"/>
            <a:ext cx="895059" cy="895059"/>
          </a:xfrm>
          <a:prstGeom prst="rect">
            <a:avLst/>
          </a:prstGeom>
        </p:spPr>
      </p:pic>
      <p:sp>
        <p:nvSpPr>
          <p:cNvPr id="4" name="Rounded Rectangle 35">
            <a:extLst>
              <a:ext uri="{FF2B5EF4-FFF2-40B4-BE49-F238E27FC236}">
                <a16:creationId xmlns:a16="http://schemas.microsoft.com/office/drawing/2014/main" id="{4824C115-B347-0B5F-FC0D-54B4BBB6FDC3}"/>
              </a:ext>
            </a:extLst>
          </p:cNvPr>
          <p:cNvSpPr/>
          <p:nvPr/>
        </p:nvSpPr>
        <p:spPr>
          <a:xfrm>
            <a:off x="4966663" y="2401670"/>
            <a:ext cx="6735998" cy="945375"/>
          </a:xfrm>
          <a:prstGeom prst="roundRect">
            <a:avLst>
              <a:gd name="adj" fmla="val 0"/>
            </a:avLst>
          </a:prstGeom>
          <a:noFill/>
          <a:ln w="28575">
            <a:solidFill>
              <a:srgbClr val="EEE73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>
              <a:ln>
                <a:solidFill>
                  <a:srgbClr val="FFCD00"/>
                </a:solidFill>
              </a:ln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37F5807-F959-98A5-052C-09BA7541C181}"/>
              </a:ext>
            </a:extLst>
          </p:cNvPr>
          <p:cNvSpPr txBox="1"/>
          <p:nvPr/>
        </p:nvSpPr>
        <p:spPr>
          <a:xfrm>
            <a:off x="5158954" y="2439473"/>
            <a:ext cx="669495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t-LT" sz="2000" b="1" dirty="0">
                <a:solidFill>
                  <a:srgbClr val="302957"/>
                </a:solidFill>
                <a:latin typeface="Verdana"/>
                <a:ea typeface="Verdana"/>
              </a:rPr>
              <a:t>- </a:t>
            </a:r>
            <a:r>
              <a:rPr lang="lt-LT" b="1" dirty="0">
                <a:solidFill>
                  <a:srgbClr val="302957"/>
                </a:solidFill>
                <a:latin typeface="Verdana"/>
                <a:ea typeface="Verdana"/>
              </a:rPr>
              <a:t>Tvarioms investicijoms iki 8 000 000,00 Eur</a:t>
            </a:r>
            <a:endParaRPr lang="lt-LT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D6F57E1-9E2F-9C4F-8167-EAD2782E8F88}"/>
              </a:ext>
            </a:extLst>
          </p:cNvPr>
          <p:cNvSpPr txBox="1"/>
          <p:nvPr/>
        </p:nvSpPr>
        <p:spPr>
          <a:xfrm>
            <a:off x="5158954" y="2846395"/>
            <a:ext cx="655907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t-LT" sz="2000" b="1" dirty="0">
                <a:solidFill>
                  <a:srgbClr val="302957"/>
                </a:solidFill>
                <a:latin typeface="Verdana"/>
                <a:ea typeface="Verdana"/>
              </a:rPr>
              <a:t>- </a:t>
            </a:r>
            <a:r>
              <a:rPr lang="lt-LT" b="1" dirty="0">
                <a:solidFill>
                  <a:srgbClr val="302957"/>
                </a:solidFill>
                <a:latin typeface="Verdana"/>
                <a:ea typeface="Verdana"/>
              </a:rPr>
              <a:t>Darbuotojų mokymui iki 500 000,00 Eur</a:t>
            </a:r>
            <a:endParaRPr lang="lt-LT" dirty="0"/>
          </a:p>
        </p:txBody>
      </p:sp>
      <p:pic>
        <p:nvPicPr>
          <p:cNvPr id="7" name="Grafinis elementas 6" descr="Coins outline">
            <a:extLst>
              <a:ext uri="{FF2B5EF4-FFF2-40B4-BE49-F238E27FC236}">
                <a16:creationId xmlns:a16="http://schemas.microsoft.com/office/drawing/2014/main" id="{E53BCB3B-2ABE-D061-A094-C650CA0E682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237799" y="456400"/>
            <a:ext cx="542850" cy="542850"/>
          </a:xfrm>
          <a:prstGeom prst="rect">
            <a:avLst/>
          </a:prstGeom>
        </p:spPr>
      </p:pic>
      <p:sp>
        <p:nvSpPr>
          <p:cNvPr id="8" name="Rounded Rectangle 35">
            <a:extLst>
              <a:ext uri="{FF2B5EF4-FFF2-40B4-BE49-F238E27FC236}">
                <a16:creationId xmlns:a16="http://schemas.microsoft.com/office/drawing/2014/main" id="{F01916C5-2C09-7540-B0A6-C10DC0AC6936}"/>
              </a:ext>
            </a:extLst>
          </p:cNvPr>
          <p:cNvSpPr/>
          <p:nvPr/>
        </p:nvSpPr>
        <p:spPr>
          <a:xfrm>
            <a:off x="5023078" y="4835479"/>
            <a:ext cx="6694951" cy="945375"/>
          </a:xfrm>
          <a:prstGeom prst="roundRect">
            <a:avLst>
              <a:gd name="adj" fmla="val 0"/>
            </a:avLst>
          </a:prstGeom>
          <a:noFill/>
          <a:ln w="28575">
            <a:solidFill>
              <a:srgbClr val="EEE73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>
              <a:ln>
                <a:solidFill>
                  <a:srgbClr val="FFCD00"/>
                </a:solidFill>
              </a:ln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64281CD-39F5-38BF-C2CD-75F404714041}"/>
              </a:ext>
            </a:extLst>
          </p:cNvPr>
          <p:cNvSpPr txBox="1"/>
          <p:nvPr/>
        </p:nvSpPr>
        <p:spPr>
          <a:xfrm>
            <a:off x="5158953" y="4833794"/>
            <a:ext cx="669495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t-LT" sz="2000" b="1" dirty="0">
                <a:solidFill>
                  <a:srgbClr val="302957"/>
                </a:solidFill>
                <a:latin typeface="Verdana"/>
                <a:ea typeface="Verdana"/>
              </a:rPr>
              <a:t>- </a:t>
            </a:r>
            <a:r>
              <a:rPr lang="lt-LT" b="1" dirty="0">
                <a:solidFill>
                  <a:srgbClr val="302957"/>
                </a:solidFill>
                <a:latin typeface="Verdana"/>
                <a:ea typeface="Verdana"/>
              </a:rPr>
              <a:t>Tvarioms investicijoms yra 2 000 000,00 Eur</a:t>
            </a:r>
            <a:endParaRPr lang="lt-LT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22F3616-A246-AD59-EF54-63B1DBFAAAD8}"/>
              </a:ext>
            </a:extLst>
          </p:cNvPr>
          <p:cNvSpPr txBox="1"/>
          <p:nvPr/>
        </p:nvSpPr>
        <p:spPr>
          <a:xfrm>
            <a:off x="5158954" y="5216158"/>
            <a:ext cx="655907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t-LT" sz="2000" b="1" dirty="0">
                <a:solidFill>
                  <a:srgbClr val="302957"/>
                </a:solidFill>
                <a:latin typeface="Verdana"/>
                <a:ea typeface="Verdana"/>
              </a:rPr>
              <a:t>- </a:t>
            </a:r>
            <a:r>
              <a:rPr lang="lt-LT" b="1" dirty="0">
                <a:solidFill>
                  <a:srgbClr val="302957"/>
                </a:solidFill>
                <a:latin typeface="Verdana"/>
                <a:ea typeface="Verdana"/>
              </a:rPr>
              <a:t>Darbuotojų mokymui yra 50 000,00 Eur</a:t>
            </a:r>
            <a:endParaRPr lang="lt-LT" dirty="0"/>
          </a:p>
        </p:txBody>
      </p:sp>
      <p:pic>
        <p:nvPicPr>
          <p:cNvPr id="11" name="Turinio vietos rezervavimo ženklas 5" descr="Downward trend graph outline">
            <a:extLst>
              <a:ext uri="{FF2B5EF4-FFF2-40B4-BE49-F238E27FC236}">
                <a16:creationId xmlns:a16="http://schemas.microsoft.com/office/drawing/2014/main" id="{64F08FFA-B5C2-68B2-13B4-0B0CBE7735C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00067" y="4880803"/>
            <a:ext cx="676218" cy="676218"/>
          </a:xfrm>
          <a:prstGeom prst="rect">
            <a:avLst/>
          </a:prstGeom>
        </p:spPr>
      </p:pic>
      <p:pic>
        <p:nvPicPr>
          <p:cNvPr id="15" name="Turinio vietos rezervavimo ženklas 9" descr="Upward trend outline">
            <a:extLst>
              <a:ext uri="{FF2B5EF4-FFF2-40B4-BE49-F238E27FC236}">
                <a16:creationId xmlns:a16="http://schemas.microsoft.com/office/drawing/2014/main" id="{9B4FAEB0-68DD-308A-966A-AD487D4396A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00066" y="2525486"/>
            <a:ext cx="560411" cy="560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6720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0">
            <a:extLst>
              <a:ext uri="{FF2B5EF4-FFF2-40B4-BE49-F238E27FC236}">
                <a16:creationId xmlns:a16="http://schemas.microsoft.com/office/drawing/2014/main" id="{63BFB433-CA76-40BD-2548-EDF30137B7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066" y="1660507"/>
            <a:ext cx="4141075" cy="1519377"/>
          </a:xfrm>
          <a:prstGeom prst="rect">
            <a:avLst/>
          </a:prstGeom>
          <a:effectLst>
            <a:outerShdw blurRad="50800" dist="50800" dir="5400000" algn="ctr" rotWithShape="0">
              <a:schemeClr val="tx2">
                <a:lumMod val="25000"/>
              </a:schemeClr>
            </a:outerShdw>
          </a:effectLst>
        </p:spPr>
      </p:pic>
      <p:pic>
        <p:nvPicPr>
          <p:cNvPr id="18" name="Picture 10">
            <a:extLst>
              <a:ext uri="{FF2B5EF4-FFF2-40B4-BE49-F238E27FC236}">
                <a16:creationId xmlns:a16="http://schemas.microsoft.com/office/drawing/2014/main" id="{E91C4BF0-0780-F837-9B19-FE2ADCFF6A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28" y="4109779"/>
            <a:ext cx="4141075" cy="1519377"/>
          </a:xfrm>
          <a:prstGeom prst="rect">
            <a:avLst/>
          </a:prstGeom>
          <a:effectLst>
            <a:outerShdw blurRad="50800" dist="50800" dir="5400000" algn="ctr" rotWithShape="0">
              <a:schemeClr val="tx2">
                <a:lumMod val="25000"/>
              </a:schemeClr>
            </a:outerShdw>
          </a:effec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75CD362-63AA-6DCB-B0F1-D35E25F2AD48}"/>
              </a:ext>
            </a:extLst>
          </p:cNvPr>
          <p:cNvSpPr txBox="1"/>
          <p:nvPr/>
        </p:nvSpPr>
        <p:spPr>
          <a:xfrm>
            <a:off x="617228" y="2060617"/>
            <a:ext cx="41051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b="1" i="1" dirty="0">
                <a:solidFill>
                  <a:srgbClr val="3029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TVARIŲ INVESTICIJŲ VEIKLAI</a:t>
            </a:r>
            <a:endParaRPr lang="it-IT" b="1" i="1" dirty="0">
              <a:solidFill>
                <a:srgbClr val="302957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79B81AA-37E5-CCD9-A6EC-CBF5C221F76A}"/>
              </a:ext>
            </a:extLst>
          </p:cNvPr>
          <p:cNvSpPr txBox="1"/>
          <p:nvPr/>
        </p:nvSpPr>
        <p:spPr>
          <a:xfrm>
            <a:off x="4665317" y="1780203"/>
            <a:ext cx="6406512" cy="40011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lt-LT" sz="2000" b="1" dirty="0">
                <a:solidFill>
                  <a:schemeClr val="tx2">
                    <a:lumMod val="25000"/>
                  </a:schemeClr>
                </a:solidFill>
                <a:latin typeface="Verdana"/>
                <a:ea typeface="Verdana"/>
              </a:rPr>
              <a:t>Labai maža ir maža įmonė iki 80 proc.</a:t>
            </a:r>
          </a:p>
        </p:txBody>
      </p:sp>
      <p:sp>
        <p:nvSpPr>
          <p:cNvPr id="23" name="Rounded Rectangle 35">
            <a:extLst>
              <a:ext uri="{FF2B5EF4-FFF2-40B4-BE49-F238E27FC236}">
                <a16:creationId xmlns:a16="http://schemas.microsoft.com/office/drawing/2014/main" id="{0AC45D90-907E-4453-745F-352F9A091B95}"/>
              </a:ext>
            </a:extLst>
          </p:cNvPr>
          <p:cNvSpPr/>
          <p:nvPr/>
        </p:nvSpPr>
        <p:spPr>
          <a:xfrm>
            <a:off x="4923979" y="1669871"/>
            <a:ext cx="6732235" cy="616440"/>
          </a:xfrm>
          <a:prstGeom prst="roundRect">
            <a:avLst>
              <a:gd name="adj" fmla="val 558"/>
            </a:avLst>
          </a:prstGeom>
          <a:noFill/>
          <a:ln w="28575">
            <a:solidFill>
              <a:srgbClr val="EEE73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CD00"/>
                </a:solidFill>
              </a:ln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3619A3-C71D-CE28-8FBB-26617FA08EBD}"/>
              </a:ext>
            </a:extLst>
          </p:cNvPr>
          <p:cNvSpPr txBox="1"/>
          <p:nvPr/>
        </p:nvSpPr>
        <p:spPr>
          <a:xfrm>
            <a:off x="4665317" y="4131778"/>
            <a:ext cx="6493146" cy="40011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lt-LT" sz="2000" b="1" dirty="0">
                <a:solidFill>
                  <a:schemeClr val="tx2">
                    <a:lumMod val="25000"/>
                  </a:schemeClr>
                </a:solidFill>
                <a:latin typeface="Verdana"/>
                <a:ea typeface="Verdana"/>
              </a:rPr>
              <a:t>Labai maža ir maža įmonė iki 70 proc.</a:t>
            </a:r>
          </a:p>
        </p:txBody>
      </p:sp>
      <p:sp>
        <p:nvSpPr>
          <p:cNvPr id="25" name="Rounded Rectangle 35">
            <a:extLst>
              <a:ext uri="{FF2B5EF4-FFF2-40B4-BE49-F238E27FC236}">
                <a16:creationId xmlns:a16="http://schemas.microsoft.com/office/drawing/2014/main" id="{C8D48AFD-1B63-1927-9A2F-DFA2BBFC60AF}"/>
              </a:ext>
            </a:extLst>
          </p:cNvPr>
          <p:cNvSpPr/>
          <p:nvPr/>
        </p:nvSpPr>
        <p:spPr>
          <a:xfrm>
            <a:off x="5038446" y="4062676"/>
            <a:ext cx="6679583" cy="521732"/>
          </a:xfrm>
          <a:prstGeom prst="roundRect">
            <a:avLst>
              <a:gd name="adj" fmla="val 0"/>
            </a:avLst>
          </a:prstGeom>
          <a:noFill/>
          <a:ln w="28575">
            <a:solidFill>
              <a:srgbClr val="EEE73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>
              <a:ln>
                <a:solidFill>
                  <a:srgbClr val="FFCD00"/>
                </a:solidFill>
              </a:ln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987F39-F7BB-7A7E-D49B-3CAADDB08742}"/>
              </a:ext>
            </a:extLst>
          </p:cNvPr>
          <p:cNvSpPr txBox="1">
            <a:spLocks/>
          </p:cNvSpPr>
          <p:nvPr/>
        </p:nvSpPr>
        <p:spPr>
          <a:xfrm>
            <a:off x="754761" y="311558"/>
            <a:ext cx="10841096" cy="71191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lt-LT" sz="3200" b="1" dirty="0"/>
              <a:t>Finansavimas</a:t>
            </a:r>
          </a:p>
        </p:txBody>
      </p:sp>
      <p:pic>
        <p:nvPicPr>
          <p:cNvPr id="3" name="Grafinis elementas 2" descr="Money outline">
            <a:extLst>
              <a:ext uri="{FF2B5EF4-FFF2-40B4-BE49-F238E27FC236}">
                <a16:creationId xmlns:a16="http://schemas.microsoft.com/office/drawing/2014/main" id="{73AB86E6-DFAB-E2DD-F1B9-0A19078C6F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624300" y="197773"/>
            <a:ext cx="895059" cy="895059"/>
          </a:xfrm>
          <a:prstGeom prst="rect">
            <a:avLst/>
          </a:prstGeom>
        </p:spPr>
      </p:pic>
      <p:sp>
        <p:nvSpPr>
          <p:cNvPr id="4" name="Rounded Rectangle 35">
            <a:extLst>
              <a:ext uri="{FF2B5EF4-FFF2-40B4-BE49-F238E27FC236}">
                <a16:creationId xmlns:a16="http://schemas.microsoft.com/office/drawing/2014/main" id="{4824C115-B347-0B5F-FC0D-54B4BBB6FDC3}"/>
              </a:ext>
            </a:extLst>
          </p:cNvPr>
          <p:cNvSpPr/>
          <p:nvPr/>
        </p:nvSpPr>
        <p:spPr>
          <a:xfrm>
            <a:off x="4923979" y="2513089"/>
            <a:ext cx="6735998" cy="552065"/>
          </a:xfrm>
          <a:prstGeom prst="roundRect">
            <a:avLst>
              <a:gd name="adj" fmla="val 0"/>
            </a:avLst>
          </a:prstGeom>
          <a:noFill/>
          <a:ln w="28575">
            <a:solidFill>
              <a:srgbClr val="EEE73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>
              <a:ln>
                <a:solidFill>
                  <a:srgbClr val="FFCD00"/>
                </a:solidFill>
              </a:ln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37F5807-F959-98A5-052C-09BA7541C181}"/>
              </a:ext>
            </a:extLst>
          </p:cNvPr>
          <p:cNvSpPr txBox="1"/>
          <p:nvPr/>
        </p:nvSpPr>
        <p:spPr>
          <a:xfrm>
            <a:off x="5085698" y="2587600"/>
            <a:ext cx="669495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t-LT" sz="2000" b="1" dirty="0">
                <a:solidFill>
                  <a:srgbClr val="302957"/>
                </a:solidFill>
                <a:latin typeface="Verdana"/>
                <a:ea typeface="Verdana"/>
              </a:rPr>
              <a:t>Vidutinė įmonė iki 70 proc.</a:t>
            </a:r>
            <a:endParaRPr lang="lt-LT" dirty="0"/>
          </a:p>
        </p:txBody>
      </p:sp>
      <p:pic>
        <p:nvPicPr>
          <p:cNvPr id="7" name="Grafinis elementas 6" descr="Coins outline">
            <a:extLst>
              <a:ext uri="{FF2B5EF4-FFF2-40B4-BE49-F238E27FC236}">
                <a16:creationId xmlns:a16="http://schemas.microsoft.com/office/drawing/2014/main" id="{E53BCB3B-2ABE-D061-A094-C650CA0E682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237799" y="456400"/>
            <a:ext cx="542850" cy="542850"/>
          </a:xfrm>
          <a:prstGeom prst="rect">
            <a:avLst/>
          </a:prstGeom>
        </p:spPr>
      </p:pic>
      <p:sp>
        <p:nvSpPr>
          <p:cNvPr id="8" name="Rounded Rectangle 35">
            <a:extLst>
              <a:ext uri="{FF2B5EF4-FFF2-40B4-BE49-F238E27FC236}">
                <a16:creationId xmlns:a16="http://schemas.microsoft.com/office/drawing/2014/main" id="{F01916C5-2C09-7540-B0A6-C10DC0AC6936}"/>
              </a:ext>
            </a:extLst>
          </p:cNvPr>
          <p:cNvSpPr/>
          <p:nvPr/>
        </p:nvSpPr>
        <p:spPr>
          <a:xfrm>
            <a:off x="5023078" y="4835479"/>
            <a:ext cx="6694951" cy="1179378"/>
          </a:xfrm>
          <a:prstGeom prst="roundRect">
            <a:avLst>
              <a:gd name="adj" fmla="val 0"/>
            </a:avLst>
          </a:prstGeom>
          <a:noFill/>
          <a:ln w="28575">
            <a:solidFill>
              <a:srgbClr val="EEE73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>
              <a:ln>
                <a:solidFill>
                  <a:srgbClr val="FFCD00"/>
                </a:solidFill>
              </a:ln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64281CD-39F5-38BF-C2CD-75F404714041}"/>
              </a:ext>
            </a:extLst>
          </p:cNvPr>
          <p:cNvSpPr txBox="1"/>
          <p:nvPr/>
        </p:nvSpPr>
        <p:spPr>
          <a:xfrm>
            <a:off x="5158953" y="4833794"/>
            <a:ext cx="669495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t-LT" sz="2000" b="1" dirty="0">
                <a:solidFill>
                  <a:srgbClr val="302957"/>
                </a:solidFill>
                <a:latin typeface="Verdana"/>
                <a:ea typeface="Verdana"/>
              </a:rPr>
              <a:t>- </a:t>
            </a:r>
            <a:r>
              <a:rPr lang="lt-LT" b="1" dirty="0">
                <a:solidFill>
                  <a:srgbClr val="302957"/>
                </a:solidFill>
                <a:latin typeface="Verdana"/>
                <a:ea typeface="Verdana"/>
              </a:rPr>
              <a:t>Vidutinė įmonė iki 60 proc.</a:t>
            </a:r>
            <a:endParaRPr lang="lt-LT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22F3616-A246-AD59-EF54-63B1DBFAAAD8}"/>
              </a:ext>
            </a:extLst>
          </p:cNvPr>
          <p:cNvSpPr txBox="1"/>
          <p:nvPr/>
        </p:nvSpPr>
        <p:spPr>
          <a:xfrm>
            <a:off x="5158953" y="5196890"/>
            <a:ext cx="6559075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t-LT" sz="2000" b="1" dirty="0">
                <a:solidFill>
                  <a:srgbClr val="302957"/>
                </a:solidFill>
                <a:latin typeface="Verdana"/>
                <a:ea typeface="Verdana"/>
              </a:rPr>
              <a:t>- </a:t>
            </a:r>
            <a:r>
              <a:rPr lang="lt-LT" b="1" dirty="0">
                <a:solidFill>
                  <a:srgbClr val="302957"/>
                </a:solidFill>
                <a:latin typeface="Verdana"/>
                <a:ea typeface="Verdana"/>
              </a:rPr>
              <a:t>Vidutinė įmonė iki 70 proc. (neįgaliesiems mokomiems asmenims)</a:t>
            </a:r>
            <a:endParaRPr lang="lt-LT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1C336E1-44C6-E6CA-3DC3-F3E9363E7A65}"/>
              </a:ext>
            </a:extLst>
          </p:cNvPr>
          <p:cNvSpPr txBox="1"/>
          <p:nvPr/>
        </p:nvSpPr>
        <p:spPr>
          <a:xfrm>
            <a:off x="560127" y="4546301"/>
            <a:ext cx="41051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b="1" i="1" dirty="0">
                <a:solidFill>
                  <a:srgbClr val="3029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DARBUOTOJŲ MOKYMO VEIKLAI</a:t>
            </a:r>
            <a:endParaRPr lang="it-IT" b="1" i="1" dirty="0">
              <a:solidFill>
                <a:srgbClr val="302957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6" name="Turinio vietos rezervavimo ženklas 13" descr="Graduation cap with solid fill">
            <a:extLst>
              <a:ext uri="{FF2B5EF4-FFF2-40B4-BE49-F238E27FC236}">
                <a16:creationId xmlns:a16="http://schemas.microsoft.com/office/drawing/2014/main" id="{17558998-F775-721D-61A2-F0C2884BB83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70582" y="4896834"/>
            <a:ext cx="638610" cy="638610"/>
          </a:xfrm>
          <a:prstGeom prst="rect">
            <a:avLst/>
          </a:prstGeom>
        </p:spPr>
      </p:pic>
      <p:pic>
        <p:nvPicPr>
          <p:cNvPr id="21" name="Grafinis elementas 20" descr="Full Brick Wall outline">
            <a:extLst>
              <a:ext uri="{FF2B5EF4-FFF2-40B4-BE49-F238E27FC236}">
                <a16:creationId xmlns:a16="http://schemas.microsoft.com/office/drawing/2014/main" id="{FE6DABA3-2FAD-F150-5AAB-3876FF227C8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70581" y="2513089"/>
            <a:ext cx="590228" cy="590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8755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64B3B621-0342-0AA5-E618-7E79511A70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5706" y="264545"/>
            <a:ext cx="4461328" cy="647019"/>
          </a:xfrm>
        </p:spPr>
        <p:txBody>
          <a:bodyPr>
            <a:normAutofit/>
          </a:bodyPr>
          <a:lstStyle/>
          <a:p>
            <a:r>
              <a:rPr lang="lt-LT" sz="3200" b="1" dirty="0"/>
              <a:t>Galimi pareiškėjai </a:t>
            </a:r>
          </a:p>
        </p:txBody>
      </p:sp>
      <p:sp>
        <p:nvSpPr>
          <p:cNvPr id="4" name="Teksto vietos rezervavimo ženklas 3">
            <a:extLst>
              <a:ext uri="{FF2B5EF4-FFF2-40B4-BE49-F238E27FC236}">
                <a16:creationId xmlns:a16="http://schemas.microsoft.com/office/drawing/2014/main" id="{F6645594-7792-71ED-0DD7-4325D93816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4800" y="1507051"/>
            <a:ext cx="5138057" cy="4693721"/>
          </a:xfrm>
        </p:spPr>
        <p:txBody>
          <a:bodyPr>
            <a:normAutofit fontScale="85000" lnSpcReduction="10000"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lt-LT" sz="2100" dirty="0"/>
              <a:t>Labai mažos, mažos ir vidutinės įmonės (LR ar užsienio juridiniai asmenys)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lt-LT" sz="21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lt-LT" sz="2100" dirty="0"/>
              <a:t>Nepatirianti sunkumų</a:t>
            </a:r>
          </a:p>
          <a:p>
            <a:r>
              <a:rPr lang="lt-LT" sz="2100" i="1" dirty="0">
                <a:solidFill>
                  <a:schemeClr val="accent2">
                    <a:lumMod val="75000"/>
                    <a:lumOff val="25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2023-09-14 Valstybės pagalbos mokomoji medžiaga</a:t>
            </a:r>
            <a:endParaRPr lang="lt-LT" sz="2100" i="1" dirty="0">
              <a:solidFill>
                <a:schemeClr val="accent2">
                  <a:lumMod val="75000"/>
                  <a:lumOff val="25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lt-LT" sz="2100" dirty="0">
              <a:solidFill>
                <a:schemeClr val="accent2">
                  <a:lumMod val="75000"/>
                  <a:lumOff val="25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lt-LT" sz="2100" dirty="0"/>
              <a:t>Veikianti ilgiau nei 3 metus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lt-LT" sz="21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lt-LT" sz="2100" dirty="0"/>
              <a:t>Vidutinės metinės pajamos iš savo pagamintos produkcijos</a:t>
            </a:r>
          </a:p>
          <a:p>
            <a:endParaRPr lang="lt-LT" dirty="0"/>
          </a:p>
          <a:p>
            <a:endParaRPr lang="lt-LT" dirty="0"/>
          </a:p>
        </p:txBody>
      </p:sp>
      <p:sp>
        <p:nvSpPr>
          <p:cNvPr id="6" name="Teksto vietos rezervavimo ženklas 3">
            <a:extLst>
              <a:ext uri="{FF2B5EF4-FFF2-40B4-BE49-F238E27FC236}">
                <a16:creationId xmlns:a16="http://schemas.microsoft.com/office/drawing/2014/main" id="{49EFC77F-CEAA-DBF9-6206-F2D5057660D2}"/>
              </a:ext>
            </a:extLst>
          </p:cNvPr>
          <p:cNvSpPr txBox="1">
            <a:spLocks/>
          </p:cNvSpPr>
          <p:nvPr/>
        </p:nvSpPr>
        <p:spPr>
          <a:xfrm>
            <a:off x="7087142" y="3962403"/>
            <a:ext cx="4666025" cy="110095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0" i="0" kern="1200">
                <a:solidFill>
                  <a:srgbClr val="3027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t-LT" sz="1500" dirty="0"/>
              <a:t>Pardavimo pajamos iš savo pagamintos produkcijos bendrojo pardavimo struktūroje </a:t>
            </a:r>
            <a:r>
              <a:rPr lang="lt-LT" sz="1500" b="1" dirty="0"/>
              <a:t>kiekvienais metais </a:t>
            </a:r>
            <a:r>
              <a:rPr lang="lt-LT" sz="1500" dirty="0"/>
              <a:t>sudaro ne mažiau kaip </a:t>
            </a:r>
            <a:r>
              <a:rPr lang="lt-LT" sz="1500" b="1" dirty="0"/>
              <a:t>51 proc. </a:t>
            </a:r>
            <a:endParaRPr lang="lt-LT" sz="1500" dirty="0"/>
          </a:p>
          <a:p>
            <a:endParaRPr lang="lt-LT" dirty="0"/>
          </a:p>
        </p:txBody>
      </p:sp>
      <p:sp>
        <p:nvSpPr>
          <p:cNvPr id="7" name="Teksto vietos rezervavimo ženklas 3">
            <a:extLst>
              <a:ext uri="{FF2B5EF4-FFF2-40B4-BE49-F238E27FC236}">
                <a16:creationId xmlns:a16="http://schemas.microsoft.com/office/drawing/2014/main" id="{45D82406-3568-4BAD-594E-EC6F43A72644}"/>
              </a:ext>
            </a:extLst>
          </p:cNvPr>
          <p:cNvSpPr txBox="1">
            <a:spLocks/>
          </p:cNvSpPr>
          <p:nvPr/>
        </p:nvSpPr>
        <p:spPr>
          <a:xfrm>
            <a:off x="7087144" y="5138057"/>
            <a:ext cx="4666025" cy="139337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0" i="0" kern="1200">
                <a:solidFill>
                  <a:srgbClr val="3027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tabLst>
                <a:tab pos="311150" algn="l"/>
              </a:tabLst>
            </a:pPr>
            <a:r>
              <a:rPr lang="lt-LT" sz="2000" dirty="0"/>
              <a:t>V</a:t>
            </a:r>
            <a:r>
              <a:rPr lang="lt-LT" sz="2000" dirty="0">
                <a:effectLst/>
              </a:rPr>
              <a:t>idutinės metinės pajamos iš savo pagamintos produkcijos per pastaruosius </a:t>
            </a:r>
            <a:r>
              <a:rPr lang="lt-LT" sz="2000" b="1" dirty="0">
                <a:effectLst/>
              </a:rPr>
              <a:t>trejus</a:t>
            </a:r>
            <a:r>
              <a:rPr lang="lt-LT" sz="2000" dirty="0">
                <a:effectLst/>
              </a:rPr>
              <a:t> finansinius </a:t>
            </a:r>
            <a:r>
              <a:rPr lang="lt-LT" sz="2000" b="1" dirty="0">
                <a:effectLst/>
              </a:rPr>
              <a:t>metus</a:t>
            </a:r>
            <a:r>
              <a:rPr lang="lt-LT" sz="2000" dirty="0">
                <a:effectLst/>
              </a:rPr>
              <a:t> yra ne mažesnės kaip </a:t>
            </a:r>
            <a:r>
              <a:rPr lang="lt-LT" sz="2000" b="1" dirty="0">
                <a:effectLst/>
              </a:rPr>
              <a:t>300 000,00 eurų</a:t>
            </a:r>
            <a:r>
              <a:rPr lang="lt-LT" sz="2000" dirty="0">
                <a:effectLst/>
              </a:rPr>
              <a:t>, jeigu įmonė yra vidutinė įmonė, ir </a:t>
            </a:r>
            <a:r>
              <a:rPr lang="lt-LT" sz="2000" b="1" dirty="0">
                <a:effectLst/>
              </a:rPr>
              <a:t>145 000,00 eurų</a:t>
            </a:r>
            <a:r>
              <a:rPr lang="lt-LT" sz="2000" dirty="0">
                <a:effectLst/>
              </a:rPr>
              <a:t>, jeigu įmonė yra labai maža ar maža įmonė</a:t>
            </a:r>
          </a:p>
          <a:p>
            <a:endParaRPr lang="lt-LT" dirty="0"/>
          </a:p>
        </p:txBody>
      </p:sp>
      <p:sp>
        <p:nvSpPr>
          <p:cNvPr id="17" name="Rodyklė: žemyn 16">
            <a:extLst>
              <a:ext uri="{FF2B5EF4-FFF2-40B4-BE49-F238E27FC236}">
                <a16:creationId xmlns:a16="http://schemas.microsoft.com/office/drawing/2014/main" id="{F1EC6F8F-9CA2-02A9-0ACB-8110C19A40B3}"/>
              </a:ext>
            </a:extLst>
          </p:cNvPr>
          <p:cNvSpPr/>
          <p:nvPr/>
        </p:nvSpPr>
        <p:spPr>
          <a:xfrm rot="16200000">
            <a:off x="6129168" y="3950249"/>
            <a:ext cx="453117" cy="1324991"/>
          </a:xfrm>
          <a:prstGeom prst="downArrow">
            <a:avLst/>
          </a:prstGeom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24" name="Rodyklė: žemyn 23">
            <a:extLst>
              <a:ext uri="{FF2B5EF4-FFF2-40B4-BE49-F238E27FC236}">
                <a16:creationId xmlns:a16="http://schemas.microsoft.com/office/drawing/2014/main" id="{875282B0-6B4A-28BC-9ADD-BFDFEDBEDAF1}"/>
              </a:ext>
            </a:extLst>
          </p:cNvPr>
          <p:cNvSpPr/>
          <p:nvPr/>
        </p:nvSpPr>
        <p:spPr>
          <a:xfrm rot="16200000">
            <a:off x="6119814" y="5246527"/>
            <a:ext cx="453117" cy="1306282"/>
          </a:xfrm>
          <a:prstGeom prst="downArrow">
            <a:avLst/>
          </a:prstGeom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pic>
        <p:nvPicPr>
          <p:cNvPr id="28" name="Turinio vietos rezervavimo ženklas 27" descr="Clipboard Checked outline">
            <a:extLst>
              <a:ext uri="{FF2B5EF4-FFF2-40B4-BE49-F238E27FC236}">
                <a16:creationId xmlns:a16="http://schemas.microsoft.com/office/drawing/2014/main" id="{0246B5B4-A69B-9032-6D8D-11D6A67D4E63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519211" y="470200"/>
            <a:ext cx="1833103" cy="1833103"/>
          </a:xfrm>
          <a:effectLst>
            <a:outerShdw blurRad="50800" dist="50800" dir="5400000" algn="ctr" rotWithShape="0">
              <a:schemeClr val="bg2"/>
            </a:outerShdw>
          </a:effectLst>
        </p:spPr>
      </p:pic>
      <p:sp>
        <p:nvSpPr>
          <p:cNvPr id="3" name="Teksto vietos rezervavimo ženklas 3">
            <a:extLst>
              <a:ext uri="{FF2B5EF4-FFF2-40B4-BE49-F238E27FC236}">
                <a16:creationId xmlns:a16="http://schemas.microsoft.com/office/drawing/2014/main" id="{2BB17C72-6F4A-CB4F-0C61-935D6E256B68}"/>
              </a:ext>
            </a:extLst>
          </p:cNvPr>
          <p:cNvSpPr txBox="1">
            <a:spLocks/>
          </p:cNvSpPr>
          <p:nvPr/>
        </p:nvSpPr>
        <p:spPr>
          <a:xfrm>
            <a:off x="7087144" y="2649578"/>
            <a:ext cx="4666025" cy="779422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0" i="0" kern="1200">
                <a:solidFill>
                  <a:srgbClr val="3027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t-LT" sz="1600" dirty="0"/>
              <a:t>Reglamento (ES) Nr. 651/2014 2 straipsnis 18  punktas</a:t>
            </a:r>
          </a:p>
          <a:p>
            <a:endParaRPr lang="lt-LT" dirty="0"/>
          </a:p>
        </p:txBody>
      </p:sp>
      <p:sp>
        <p:nvSpPr>
          <p:cNvPr id="5" name="Rodyklė: žemyn 4">
            <a:extLst>
              <a:ext uri="{FF2B5EF4-FFF2-40B4-BE49-F238E27FC236}">
                <a16:creationId xmlns:a16="http://schemas.microsoft.com/office/drawing/2014/main" id="{57A90FE1-44EC-EB95-7AE0-19F8FCE6C57A}"/>
              </a:ext>
            </a:extLst>
          </p:cNvPr>
          <p:cNvSpPr/>
          <p:nvPr/>
        </p:nvSpPr>
        <p:spPr>
          <a:xfrm rot="16200000">
            <a:off x="6129168" y="2339430"/>
            <a:ext cx="453117" cy="1324991"/>
          </a:xfrm>
          <a:prstGeom prst="downArrow">
            <a:avLst/>
          </a:prstGeom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108964479"/>
      </p:ext>
    </p:extLst>
  </p:cSld>
  <p:clrMapOvr>
    <a:masterClrMapping/>
  </p:clrMapOvr>
</p:sld>
</file>

<file path=ppt/theme/theme1.xml><?xml version="1.0" encoding="utf-8"?>
<a:theme xmlns:a="http://schemas.openxmlformats.org/drawingml/2006/main" name="„Office“ tema">
  <a:themeElements>
    <a:clrScheme name="Inovacijų agentūra">
      <a:dk1>
        <a:srgbClr val="000000"/>
      </a:dk1>
      <a:lt1>
        <a:srgbClr val="FFFFFF"/>
      </a:lt1>
      <a:dk2>
        <a:srgbClr val="DADDEC"/>
      </a:dk2>
      <a:lt2>
        <a:srgbClr val="9899CA"/>
      </a:lt2>
      <a:accent1>
        <a:srgbClr val="EDE630"/>
      </a:accent1>
      <a:accent2>
        <a:srgbClr val="07215E"/>
      </a:accent2>
      <a:accent3>
        <a:srgbClr val="6C30EE"/>
      </a:accent3>
      <a:accent4>
        <a:srgbClr val="709DEC"/>
      </a:accent4>
      <a:accent5>
        <a:srgbClr val="ED9E72"/>
      </a:accent5>
      <a:accent6>
        <a:srgbClr val="000000"/>
      </a:accent6>
      <a:hlink>
        <a:srgbClr val="000000"/>
      </a:hlink>
      <a:folHlink>
        <a:srgbClr val="9899CA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A_prezentacijos_šablonas_202207 (1).pptx" id="{B7347D3E-02AD-4013-80D6-D7102213455E}" vid="{CE3EBE1C-DBCF-403F-BA75-DA5CE8D8ABEA}"/>
    </a:ext>
  </a:extLst>
</a:theme>
</file>

<file path=ppt/theme/theme2.xml><?xml version="1.0" encoding="utf-8"?>
<a:theme xmlns:a="http://schemas.openxmlformats.org/drawingml/2006/main" name="„Office“ tema">
  <a:themeElements>
    <a:clrScheme name="Inovacijų agentūra">
      <a:dk1>
        <a:srgbClr val="000000"/>
      </a:dk1>
      <a:lt1>
        <a:srgbClr val="FFFFFF"/>
      </a:lt1>
      <a:dk2>
        <a:srgbClr val="DADDEC"/>
      </a:dk2>
      <a:lt2>
        <a:srgbClr val="9899CA"/>
      </a:lt2>
      <a:accent1>
        <a:srgbClr val="EDE630"/>
      </a:accent1>
      <a:accent2>
        <a:srgbClr val="07215E"/>
      </a:accent2>
      <a:accent3>
        <a:srgbClr val="6C30EE"/>
      </a:accent3>
      <a:accent4>
        <a:srgbClr val="709DEC"/>
      </a:accent4>
      <a:accent5>
        <a:srgbClr val="ED9E72"/>
      </a:accent5>
      <a:accent6>
        <a:srgbClr val="000000"/>
      </a:accent6>
      <a:hlink>
        <a:srgbClr val="000000"/>
      </a:hlink>
      <a:folHlink>
        <a:srgbClr val="9899CA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oStartas mokymai pareiškėjmams" id="{F355368B-A911-4DF5-A21E-D5F3A9FAD704}" vid="{014F3C14-08BB-431B-B7F1-2F902B1ECF8B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ed63639-26ed-4c26-84f5-79aa88319321">
      <Terms xmlns="http://schemas.microsoft.com/office/infopath/2007/PartnerControls"/>
    </lcf76f155ced4ddcb4097134ff3c332f>
    <TaxCatchAll xmlns="7ed14601-a767-49df-87ac-319a5ad53ef2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as" ma:contentTypeID="0x010100A6975FD9F545494A823900BEA6C5F19F" ma:contentTypeVersion="10" ma:contentTypeDescription="Kurkite naują dokumentą." ma:contentTypeScope="" ma:versionID="74384ab3f1fee42b27227122c92e5394">
  <xsd:schema xmlns:xsd="http://www.w3.org/2001/XMLSchema" xmlns:xs="http://www.w3.org/2001/XMLSchema" xmlns:p="http://schemas.microsoft.com/office/2006/metadata/properties" xmlns:ns2="bed63639-26ed-4c26-84f5-79aa88319321" xmlns:ns3="7ed14601-a767-49df-87ac-319a5ad53ef2" targetNamespace="http://schemas.microsoft.com/office/2006/metadata/properties" ma:root="true" ma:fieldsID="71bbb84bb60c83bb70a50939f70e4b70" ns2:_="" ns3:_="">
    <xsd:import namespace="bed63639-26ed-4c26-84f5-79aa88319321"/>
    <xsd:import namespace="7ed14601-a767-49df-87ac-319a5ad53ef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ed63639-26ed-4c26-84f5-79aa8831932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3" nillable="true" ma:taxonomy="true" ma:internalName="lcf76f155ced4ddcb4097134ff3c332f" ma:taxonomyFieldName="MediaServiceImageTags" ma:displayName="Vaizdų žymės" ma:readOnly="false" ma:fieldId="{5cf76f15-5ced-4ddc-b409-7134ff3c332f}" ma:taxonomyMulti="true" ma:sspId="5dc8aeb3-b9ff-4cb8-9445-a69d8f256b9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d14601-a767-49df-87ac-319a5ad53ef2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9666b76a-3893-4858-8f3c-9e75cdab9200}" ma:internalName="TaxCatchAll" ma:showField="CatchAllData" ma:web="7ed14601-a767-49df-87ac-319a5ad53ef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urinio tipas"/>
        <xsd:element ref="dc:title" minOccurs="0" maxOccurs="1" ma:index="4" ma:displayName="Antraštė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A11B661-02E3-4B45-B36C-DE383B584210}">
  <ds:schemaRefs>
    <ds:schemaRef ds:uri="113f093c-f0d1-43c0-b7ae-b42bd9f0685e"/>
    <ds:schemaRef ds:uri="e46c6cd9-06e4-4088-b464-7016d6a1050e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purl.org/dc/terms/"/>
    <ds:schemaRef ds:uri="http://purl.org/dc/elements/1.1/"/>
    <ds:schemaRef ds:uri="http://schemas.microsoft.com/office/infopath/2007/PartnerControls"/>
    <ds:schemaRef ds:uri="http://www.w3.org/XML/1998/namespace"/>
    <ds:schemaRef ds:uri="bed63639-26ed-4c26-84f5-79aa88319321"/>
    <ds:schemaRef ds:uri="7ed14601-a767-49df-87ac-319a5ad53ef2"/>
  </ds:schemaRefs>
</ds:datastoreItem>
</file>

<file path=customXml/itemProps2.xml><?xml version="1.0" encoding="utf-8"?>
<ds:datastoreItem xmlns:ds="http://schemas.openxmlformats.org/officeDocument/2006/customXml" ds:itemID="{6CE067CC-893A-401F-9AF0-BF7F5C9F6C3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ed63639-26ed-4c26-84f5-79aa88319321"/>
    <ds:schemaRef ds:uri="7ed14601-a767-49df-87ac-319a5ad53ef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02467B7-953D-4100-B305-265CAB14906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NAUDOJIMUI IA_prezentacijos_šablonas_202207</Template>
  <TotalTime>6401</TotalTime>
  <Words>2361</Words>
  <Application>Microsoft Office PowerPoint</Application>
  <PresentationFormat>Plačiaekranė</PresentationFormat>
  <Paragraphs>324</Paragraphs>
  <Slides>27</Slides>
  <Notes>10</Notes>
  <HiddenSlides>0</HiddenSlides>
  <MMClips>0</MMClips>
  <ScaleCrop>false</ScaleCrop>
  <HeadingPairs>
    <vt:vector size="6" baseType="variant">
      <vt:variant>
        <vt:lpstr>Naudojami šriftai</vt:lpstr>
      </vt:variant>
      <vt:variant>
        <vt:i4>8</vt:i4>
      </vt:variant>
      <vt:variant>
        <vt:lpstr>Tema</vt:lpstr>
      </vt:variant>
      <vt:variant>
        <vt:i4>2</vt:i4>
      </vt:variant>
      <vt:variant>
        <vt:lpstr>Skaidrių pavadinimai</vt:lpstr>
      </vt:variant>
      <vt:variant>
        <vt:i4>27</vt:i4>
      </vt:variant>
    </vt:vector>
  </HeadingPairs>
  <TitlesOfParts>
    <vt:vector size="37" baseType="lpstr">
      <vt:lpstr>Arial</vt:lpstr>
      <vt:lpstr>Arno Pro</vt:lpstr>
      <vt:lpstr>Calibri</vt:lpstr>
      <vt:lpstr>Calibri Light</vt:lpstr>
      <vt:lpstr>Verdana</vt:lpstr>
      <vt:lpstr>Verdana   </vt:lpstr>
      <vt:lpstr>Verdana Pro</vt:lpstr>
      <vt:lpstr>Wingdings</vt:lpstr>
      <vt:lpstr>„Office“ tema</vt:lpstr>
      <vt:lpstr>„Office“ tema</vt:lpstr>
      <vt:lpstr>Užsienio ir vietos investuotojų su dideliu darbo vietų kūrimo potencialu pritraukimas Akmenės raj. sav., Jonavos raj. sav. ir Mažeikių raj. sav.</vt:lpstr>
      <vt:lpstr>„PowerPoint“ pateiktis</vt:lpstr>
      <vt:lpstr>Remiamos veiklos</vt:lpstr>
      <vt:lpstr>Pradinės investicijos sąvoka</vt:lpstr>
      <vt:lpstr>„PowerPoint“ pateiktis</vt:lpstr>
      <vt:lpstr>Projektams įgyvendinti skirta iki 67 mln. Eur</vt:lpstr>
      <vt:lpstr>„PowerPoint“ pateiktis</vt:lpstr>
      <vt:lpstr>„PowerPoint“ pateiktis</vt:lpstr>
      <vt:lpstr>Galimi pareiškėjai </vt:lpstr>
      <vt:lpstr>Neremtinos veiklos</vt:lpstr>
      <vt:lpstr>„PowerPoint“ pateiktis</vt:lpstr>
      <vt:lpstr>„PowerPoint“ pateiktis</vt:lpstr>
      <vt:lpstr>„PowerPoint“ pateiktis</vt:lpstr>
      <vt:lpstr>Tinkamos išlaidos   tvarioms investicijoms</vt:lpstr>
      <vt:lpstr>Tinkamos išlaidos   darbuotojų mokymams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  <vt:lpstr>Nuosavo finansavimo užtikrinimas</vt:lpstr>
      <vt:lpstr>Su PĮP teikiami dokumentai</vt:lpstr>
      <vt:lpstr>Su PĮP teikiami dokumentai                          </vt:lpstr>
      <vt:lpstr>PĮP pateikimo tvarka </vt:lpstr>
      <vt:lpstr>„PowerPoint“ pateiktis</vt:lpstr>
      <vt:lpstr>„PowerPoint“ pateiktis</vt:lpstr>
      <vt:lpstr>„PowerPoint“ pateiktis</vt:lpstr>
    </vt:vector>
  </TitlesOfParts>
  <Company>LVPA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Pramonės įmonių investicijos į atsinaujinančius energijos išteklius</dc:title>
  <dc:creator>Rimantė Laurinavičiūtė</dc:creator>
  <cp:lastModifiedBy>Eglė Kelminskė</cp:lastModifiedBy>
  <cp:revision>220</cp:revision>
  <dcterms:created xsi:type="dcterms:W3CDTF">2022-11-13T15:56:51Z</dcterms:created>
  <dcterms:modified xsi:type="dcterms:W3CDTF">2023-11-16T08:06:56Z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0x010100A6975FD9F545494A823900BEA6C5F19F</vt:lpwstr>
  </property>
  <property fmtid="{D5CDD505-2E9C-101B-9397-08002B2CF9AE}" pid="3" name="MediaServiceImageTags">
    <vt:lpwstr/>
  </property>
</Properties>
</file>