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2"/>
  </p:notesMasterIdLst>
  <p:sldIdLst>
    <p:sldId id="267" r:id="rId5"/>
    <p:sldId id="268" r:id="rId6"/>
    <p:sldId id="269" r:id="rId7"/>
    <p:sldId id="325" r:id="rId8"/>
    <p:sldId id="326" r:id="rId9"/>
    <p:sldId id="366" r:id="rId10"/>
    <p:sldId id="327" r:id="rId11"/>
    <p:sldId id="367" r:id="rId12"/>
    <p:sldId id="368" r:id="rId13"/>
    <p:sldId id="275" r:id="rId14"/>
    <p:sldId id="270" r:id="rId15"/>
    <p:sldId id="271" r:id="rId16"/>
    <p:sldId id="369" r:id="rId17"/>
    <p:sldId id="370" r:id="rId18"/>
    <p:sldId id="371" r:id="rId19"/>
    <p:sldId id="273" r:id="rId20"/>
    <p:sldId id="350" r:id="rId21"/>
    <p:sldId id="351" r:id="rId22"/>
    <p:sldId id="353" r:id="rId23"/>
    <p:sldId id="354" r:id="rId24"/>
    <p:sldId id="357" r:id="rId25"/>
    <p:sldId id="295" r:id="rId26"/>
    <p:sldId id="297" r:id="rId27"/>
    <p:sldId id="299" r:id="rId28"/>
    <p:sldId id="300" r:id="rId29"/>
    <p:sldId id="302" r:id="rId30"/>
    <p:sldId id="303" r:id="rId31"/>
    <p:sldId id="358" r:id="rId32"/>
    <p:sldId id="359" r:id="rId33"/>
    <p:sldId id="309" r:id="rId34"/>
    <p:sldId id="310" r:id="rId35"/>
    <p:sldId id="311" r:id="rId36"/>
    <p:sldId id="312" r:id="rId37"/>
    <p:sldId id="274" r:id="rId38"/>
    <p:sldId id="364" r:id="rId39"/>
    <p:sldId id="332" r:id="rId40"/>
    <p:sldId id="329" r:id="rId41"/>
    <p:sldId id="330" r:id="rId42"/>
    <p:sldId id="360" r:id="rId43"/>
    <p:sldId id="324" r:id="rId44"/>
    <p:sldId id="289" r:id="rId45"/>
    <p:sldId id="290" r:id="rId46"/>
    <p:sldId id="291" r:id="rId47"/>
    <p:sldId id="279" r:id="rId48"/>
    <p:sldId id="321" r:id="rId49"/>
    <p:sldId id="287" r:id="rId50"/>
    <p:sldId id="288" r:id="rId51"/>
  </p:sldIdLst>
  <p:sldSz cx="12192000" cy="6858000"/>
  <p:notesSz cx="6858000" cy="9144000"/>
  <p:defaultText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2757"/>
    <a:srgbClr val="141026"/>
    <a:srgbClr val="302857"/>
    <a:srgbClr val="0B0D32"/>
    <a:srgbClr val="0B0916"/>
    <a:srgbClr val="0E103D"/>
    <a:srgbClr val="000000"/>
    <a:srgbClr val="041B3D"/>
    <a:srgbClr val="EEE730"/>
    <a:srgbClr val="8C5FB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A3B021-859A-49B0-8C88-AF68B7FF326A}" v="44" dt="2023-05-09T06:26:54.0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763" autoAdjust="0"/>
    <p:restoredTop sz="95226" autoAdjust="0"/>
  </p:normalViewPr>
  <p:slideViewPr>
    <p:cSldViewPr snapToGrid="0" snapToObjects="1">
      <p:cViewPr varScale="1">
        <p:scale>
          <a:sx n="116" d="100"/>
          <a:sy n="116" d="100"/>
        </p:scale>
        <p:origin x="974"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5/10/relationships/revisionInfo" Target="revisionInfo.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87A-6D49-932F-13EE1A167B8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87A-6D49-932F-13EE1A167B8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87A-6D49-932F-13EE1A167B89}"/>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en-US"/>
        </a:p>
      </c:txPr>
    </c:title>
    <c:autoTitleDeleted val="0"/>
    <c:plotArea>
      <c:layout/>
      <c:pie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730-4B4A-90C5-3A0B578C805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2-39E2-A64C-B91D-1E48A1A9BC90}"/>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B730-4B4A-90C5-3A0B578C805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B730-4B4A-90C5-3A0B578C8055}"/>
              </c:ext>
            </c:extLst>
          </c:dPt>
          <c:cat>
            <c:strRef>
              <c:f>Sheet1!$A$2:$A$5</c:f>
              <c:strCache>
                <c:ptCount val="4"/>
                <c:pt idx="0">
                  <c:v>Teksas1</c:v>
                </c:pt>
                <c:pt idx="1">
                  <c:v>Teksas2</c:v>
                </c:pt>
                <c:pt idx="2">
                  <c:v>Teksas3</c:v>
                </c:pt>
                <c:pt idx="3">
                  <c:v>Teksas14</c:v>
                </c:pt>
              </c:strCache>
            </c:strRef>
          </c:cat>
          <c:val>
            <c:numRef>
              <c:f>Sheet1!$B$2:$B$5</c:f>
              <c:numCache>
                <c:formatCode>0%</c:formatCode>
                <c:ptCount val="4"/>
                <c:pt idx="0">
                  <c:v>0.1</c:v>
                </c:pt>
                <c:pt idx="1">
                  <c:v>0.4</c:v>
                </c:pt>
                <c:pt idx="2">
                  <c:v>0.25</c:v>
                </c:pt>
                <c:pt idx="3">
                  <c:v>0.25</c:v>
                </c:pt>
              </c:numCache>
            </c:numRef>
          </c:val>
          <c:extLst>
            <c:ext xmlns:c16="http://schemas.microsoft.com/office/drawing/2014/chart" uri="{C3380CC4-5D6E-409C-BE32-E72D297353CC}">
              <c16:uniqueId val="{00000000-39E2-A64C-B91D-1E48A1A9BC90}"/>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rgbClr val="302757"/>
              </a:solidFill>
              <a:latin typeface="Verdana" panose="020B0604030504040204" pitchFamily="34" charset="0"/>
              <a:ea typeface="Verdana" panose="020B0604030504040204" pitchFamily="34" charset="0"/>
              <a:cs typeface="Verdana" panose="020B060403050404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bg1"/>
                </a:solidFill>
                <a:latin typeface="+mn-lt"/>
                <a:ea typeface="+mn-ea"/>
                <a:cs typeface="+mn-cs"/>
              </a:defRPr>
            </a:pPr>
            <a:endParaRPr lang="en-US"/>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lt-L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Sheet1!$B$2:$B$5</c:f>
              <c:numCache>
                <c:formatCode>General</c:formatCode>
                <c:ptCount val="4"/>
                <c:pt idx="0" formatCode="0%">
                  <c:v>0.2</c:v>
                </c:pt>
              </c:numCache>
            </c:numRef>
          </c:val>
          <c:extLst>
            <c:ext xmlns:c16="http://schemas.microsoft.com/office/drawing/2014/chart" uri="{C3380CC4-5D6E-409C-BE32-E72D297353CC}">
              <c16:uniqueId val="{00000000-62C9-D348-83CA-2EB763199A70}"/>
            </c:ext>
          </c:extLst>
        </c:ser>
        <c:ser>
          <c:idx val="1"/>
          <c:order val="1"/>
          <c:tx>
            <c:strRef>
              <c:f>Sheet1!$C$1</c:f>
              <c:strCache>
                <c:ptCount val="1"/>
                <c:pt idx="0">
                  <c:v>Series 2</c:v>
                </c:pt>
              </c:strCache>
            </c:strRef>
          </c:tx>
          <c:spPr>
            <a:solidFill>
              <a:srgbClr val="8C5FBE"/>
            </a:solidFill>
            <a:ln>
              <a:noFill/>
            </a:ln>
            <a:effectLst/>
          </c:spPr>
          <c:invertIfNegative val="0"/>
          <c:dLbls>
            <c:spPr>
              <a:solidFill>
                <a:schemeClr val="bg1"/>
              </a:solid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Sheet1!$C$2:$C$5</c:f>
              <c:numCache>
                <c:formatCode>0%</c:formatCode>
                <c:ptCount val="4"/>
                <c:pt idx="1">
                  <c:v>0.3</c:v>
                </c:pt>
              </c:numCache>
            </c:numRef>
          </c:val>
          <c:extLst>
            <c:ext xmlns:c16="http://schemas.microsoft.com/office/drawing/2014/chart" uri="{C3380CC4-5D6E-409C-BE32-E72D297353CC}">
              <c16:uniqueId val="{00000001-62C9-D348-83CA-2EB763199A70}"/>
            </c:ext>
          </c:extLst>
        </c:ser>
        <c:ser>
          <c:idx val="2"/>
          <c:order val="2"/>
          <c:tx>
            <c:strRef>
              <c:f>Sheet1!$D$1</c:f>
              <c:strCache>
                <c:ptCount val="1"/>
                <c:pt idx="0">
                  <c:v>Series 3</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Sheet1!$D$2:$D$5</c:f>
              <c:numCache>
                <c:formatCode>General</c:formatCode>
                <c:ptCount val="4"/>
                <c:pt idx="2" formatCode="0%">
                  <c:v>0.5</c:v>
                </c:pt>
              </c:numCache>
            </c:numRef>
          </c:val>
          <c:extLst>
            <c:ext xmlns:c16="http://schemas.microsoft.com/office/drawing/2014/chart" uri="{C3380CC4-5D6E-409C-BE32-E72D297353CC}">
              <c16:uniqueId val="{00000002-62C9-D348-83CA-2EB763199A70}"/>
            </c:ext>
          </c:extLst>
        </c:ser>
        <c:ser>
          <c:idx val="3"/>
          <c:order val="3"/>
          <c:tx>
            <c:strRef>
              <c:f>Sheet1!$E$1</c:f>
              <c:strCache>
                <c:ptCount val="1"/>
                <c:pt idx="0">
                  <c:v>Series 32</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02757"/>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Tekstas 1</c:v>
                </c:pt>
                <c:pt idx="1">
                  <c:v>Tekstas 2</c:v>
                </c:pt>
                <c:pt idx="2">
                  <c:v>Tekstas 3</c:v>
                </c:pt>
                <c:pt idx="3">
                  <c:v>Tekstas 4</c:v>
                </c:pt>
              </c:strCache>
            </c:strRef>
          </c:cat>
          <c:val>
            <c:numRef>
              <c:f>Sheet1!$E$2:$E$5</c:f>
              <c:numCache>
                <c:formatCode>General</c:formatCode>
                <c:ptCount val="4"/>
                <c:pt idx="3" formatCode="0%">
                  <c:v>0.5</c:v>
                </c:pt>
              </c:numCache>
            </c:numRef>
          </c:val>
          <c:extLst>
            <c:ext xmlns:c16="http://schemas.microsoft.com/office/drawing/2014/chart" uri="{C3380CC4-5D6E-409C-BE32-E72D297353CC}">
              <c16:uniqueId val="{00000005-62C9-D348-83CA-2EB763199A70}"/>
            </c:ext>
          </c:extLst>
        </c:ser>
        <c:dLbls>
          <c:showLegendKey val="0"/>
          <c:showVal val="0"/>
          <c:showCatName val="0"/>
          <c:showSerName val="0"/>
          <c:showPercent val="0"/>
          <c:showBubbleSize val="0"/>
        </c:dLbls>
        <c:gapWidth val="0"/>
        <c:overlap val="74"/>
        <c:axId val="661620096"/>
        <c:axId val="661473104"/>
      </c:barChart>
      <c:catAx>
        <c:axId val="661620096"/>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302757"/>
                </a:solidFill>
                <a:latin typeface="+mn-lt"/>
                <a:ea typeface="+mn-ea"/>
                <a:cs typeface="+mn-cs"/>
              </a:defRPr>
            </a:pPr>
            <a:endParaRPr lang="en-US"/>
          </a:p>
        </c:txPr>
        <c:crossAx val="661473104"/>
        <c:crosses val="autoZero"/>
        <c:auto val="1"/>
        <c:lblAlgn val="ctr"/>
        <c:lblOffset val="100"/>
        <c:noMultiLvlLbl val="0"/>
      </c:catAx>
      <c:valAx>
        <c:axId val="661473104"/>
        <c:scaling>
          <c:orientation val="minMax"/>
        </c:scaling>
        <c:delete val="1"/>
        <c:axPos val="l"/>
        <c:numFmt formatCode="0%" sourceLinked="1"/>
        <c:majorTickMark val="out"/>
        <c:minorTickMark val="none"/>
        <c:tickLblPos val="nextTo"/>
        <c:crossAx val="6616200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150C3A9-281A-4022-AB36-3573F5314BC9}"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n-US"/>
        </a:p>
      </dgm:t>
    </dgm:pt>
    <dgm:pt modelId="{5C8E4463-6783-4D05-9479-FA62B2B04A98}">
      <dgm:prSet phldrT="[Text]"/>
      <dgm:spPr/>
      <dgm:t>
        <a:bodyPr/>
        <a:lstStyle/>
        <a:p>
          <a:r>
            <a:rPr lang="lt-LT" dirty="0">
              <a:solidFill>
                <a:schemeClr val="accent2">
                  <a:lumMod val="90000"/>
                  <a:lumOff val="10000"/>
                </a:schemeClr>
              </a:solidFill>
            </a:rPr>
            <a:t>Pirkimo dokumentų parengimas</a:t>
          </a:r>
          <a:endParaRPr lang="en-US" dirty="0">
            <a:solidFill>
              <a:schemeClr val="accent2">
                <a:lumMod val="90000"/>
                <a:lumOff val="10000"/>
              </a:schemeClr>
            </a:solidFill>
          </a:endParaRPr>
        </a:p>
      </dgm:t>
    </dgm:pt>
    <dgm:pt modelId="{0BDCAADB-D08A-42CA-A89F-3C934681522A}" type="parTrans" cxnId="{873B19C3-70EC-47BF-86F3-CA0E0A8E4865}">
      <dgm:prSet/>
      <dgm:spPr/>
      <dgm:t>
        <a:bodyPr/>
        <a:lstStyle/>
        <a:p>
          <a:endParaRPr lang="en-US"/>
        </a:p>
      </dgm:t>
    </dgm:pt>
    <dgm:pt modelId="{74CB7046-742B-41B6-B372-93F9560DF11B}" type="sibTrans" cxnId="{873B19C3-70EC-47BF-86F3-CA0E0A8E4865}">
      <dgm:prSet/>
      <dgm:spPr/>
      <dgm:t>
        <a:bodyPr/>
        <a:lstStyle/>
        <a:p>
          <a:endParaRPr lang="en-US"/>
        </a:p>
      </dgm:t>
    </dgm:pt>
    <dgm:pt modelId="{DAF95024-9585-4979-9750-C338ED6E4863}">
      <dgm:prSet phldrT="[Text]"/>
      <dgm:spPr/>
      <dgm:t>
        <a:bodyPr/>
        <a:lstStyle/>
        <a:p>
          <a:r>
            <a:rPr lang="lt-LT" dirty="0">
              <a:solidFill>
                <a:schemeClr val="accent2">
                  <a:lumMod val="90000"/>
                  <a:lumOff val="10000"/>
                </a:schemeClr>
              </a:solidFill>
            </a:rPr>
            <a:t>Sutarties vykdymas</a:t>
          </a:r>
          <a:endParaRPr lang="en-US" dirty="0">
            <a:solidFill>
              <a:schemeClr val="accent2">
                <a:lumMod val="90000"/>
                <a:lumOff val="10000"/>
              </a:schemeClr>
            </a:solidFill>
          </a:endParaRPr>
        </a:p>
      </dgm:t>
    </dgm:pt>
    <dgm:pt modelId="{8F0547C3-F8DB-480A-8AA1-3163C5DAC930}" type="sibTrans" cxnId="{52A35208-25DE-4B90-B93E-37733DF3D4DE}">
      <dgm:prSet/>
      <dgm:spPr/>
      <dgm:t>
        <a:bodyPr/>
        <a:lstStyle/>
        <a:p>
          <a:endParaRPr lang="en-US"/>
        </a:p>
      </dgm:t>
    </dgm:pt>
    <dgm:pt modelId="{FC6526B0-D777-4AB0-862F-46D9907AAA66}" type="parTrans" cxnId="{52A35208-25DE-4B90-B93E-37733DF3D4DE}">
      <dgm:prSet/>
      <dgm:spPr/>
      <dgm:t>
        <a:bodyPr/>
        <a:lstStyle/>
        <a:p>
          <a:endParaRPr lang="en-US"/>
        </a:p>
      </dgm:t>
    </dgm:pt>
    <dgm:pt modelId="{675CF691-90DE-4CF8-8F11-60CDCDD46471}">
      <dgm:prSet phldrT="[Text]"/>
      <dgm:spPr/>
      <dgm:t>
        <a:bodyPr/>
        <a:lstStyle/>
        <a:p>
          <a:r>
            <a:rPr lang="lt-LT" dirty="0">
              <a:solidFill>
                <a:schemeClr val="accent2">
                  <a:lumMod val="90000"/>
                  <a:lumOff val="10000"/>
                </a:schemeClr>
              </a:solidFill>
            </a:rPr>
            <a:t>Geriausio pasiūlymo išrinkimas</a:t>
          </a:r>
          <a:endParaRPr lang="en-US" dirty="0">
            <a:solidFill>
              <a:schemeClr val="accent2">
                <a:lumMod val="90000"/>
                <a:lumOff val="10000"/>
              </a:schemeClr>
            </a:solidFill>
          </a:endParaRPr>
        </a:p>
      </dgm:t>
    </dgm:pt>
    <dgm:pt modelId="{57889872-F481-48B3-86AE-E2E07BD8A0FB}" type="sibTrans" cxnId="{93ABCE11-F5D1-4D44-B3FB-068B0386284F}">
      <dgm:prSet/>
      <dgm:spPr/>
      <dgm:t>
        <a:bodyPr/>
        <a:lstStyle/>
        <a:p>
          <a:endParaRPr lang="en-US"/>
        </a:p>
      </dgm:t>
    </dgm:pt>
    <dgm:pt modelId="{EA45CFDC-456F-4DC1-A8E4-9EB3493F8610}" type="parTrans" cxnId="{93ABCE11-F5D1-4D44-B3FB-068B0386284F}">
      <dgm:prSet/>
      <dgm:spPr/>
      <dgm:t>
        <a:bodyPr/>
        <a:lstStyle/>
        <a:p>
          <a:endParaRPr lang="en-US"/>
        </a:p>
      </dgm:t>
    </dgm:pt>
    <dgm:pt modelId="{2F46196B-57B4-4744-AA1C-9AD6066DD22D}">
      <dgm:prSet phldrT="[Text]"/>
      <dgm:spPr/>
      <dgm:t>
        <a:bodyPr/>
        <a:lstStyle/>
        <a:p>
          <a:r>
            <a:rPr lang="lt-LT" dirty="0">
              <a:solidFill>
                <a:schemeClr val="accent2">
                  <a:lumMod val="90000"/>
                  <a:lumOff val="10000"/>
                </a:schemeClr>
              </a:solidFill>
            </a:rPr>
            <a:t>Pasiūlymų vertinimas</a:t>
          </a:r>
          <a:endParaRPr lang="en-US" dirty="0">
            <a:solidFill>
              <a:schemeClr val="accent2">
                <a:lumMod val="90000"/>
                <a:lumOff val="10000"/>
              </a:schemeClr>
            </a:solidFill>
          </a:endParaRPr>
        </a:p>
      </dgm:t>
    </dgm:pt>
    <dgm:pt modelId="{B122DF5B-56F9-476F-A93F-F220A2648D05}" type="sibTrans" cxnId="{FF43C501-088F-465F-9D38-202E792C824C}">
      <dgm:prSet/>
      <dgm:spPr/>
      <dgm:t>
        <a:bodyPr/>
        <a:lstStyle/>
        <a:p>
          <a:endParaRPr lang="en-US"/>
        </a:p>
      </dgm:t>
    </dgm:pt>
    <dgm:pt modelId="{0B43E6A4-862F-438E-8C00-1CEC3D3C7167}" type="parTrans" cxnId="{FF43C501-088F-465F-9D38-202E792C824C}">
      <dgm:prSet/>
      <dgm:spPr/>
      <dgm:t>
        <a:bodyPr/>
        <a:lstStyle/>
        <a:p>
          <a:endParaRPr lang="en-US"/>
        </a:p>
      </dgm:t>
    </dgm:pt>
    <dgm:pt modelId="{FB9281BF-BB5A-4F2A-94ED-19CA8CD9CDDF}">
      <dgm:prSet phldrT="[Text]"/>
      <dgm:spPr/>
      <dgm:t>
        <a:bodyPr/>
        <a:lstStyle/>
        <a:p>
          <a:r>
            <a:rPr lang="lt-LT" dirty="0">
              <a:solidFill>
                <a:schemeClr val="accent2">
                  <a:lumMod val="90000"/>
                  <a:lumOff val="10000"/>
                </a:schemeClr>
              </a:solidFill>
            </a:rPr>
            <a:t>Sutarties sudarymas</a:t>
          </a:r>
          <a:endParaRPr lang="en-US" dirty="0">
            <a:solidFill>
              <a:schemeClr val="accent2">
                <a:lumMod val="90000"/>
                <a:lumOff val="10000"/>
              </a:schemeClr>
            </a:solidFill>
          </a:endParaRPr>
        </a:p>
      </dgm:t>
    </dgm:pt>
    <dgm:pt modelId="{6094F226-6F3B-4B78-8B38-91B6B69C1608}" type="sibTrans" cxnId="{D2F42315-8E4F-45CD-AC31-AD4BE49F04BA}">
      <dgm:prSet/>
      <dgm:spPr/>
      <dgm:t>
        <a:bodyPr/>
        <a:lstStyle/>
        <a:p>
          <a:endParaRPr lang="en-US"/>
        </a:p>
      </dgm:t>
    </dgm:pt>
    <dgm:pt modelId="{92FB0A29-26D7-4589-B0B1-B0B5B583F949}" type="parTrans" cxnId="{D2F42315-8E4F-45CD-AC31-AD4BE49F04BA}">
      <dgm:prSet/>
      <dgm:spPr/>
      <dgm:t>
        <a:bodyPr/>
        <a:lstStyle/>
        <a:p>
          <a:endParaRPr lang="en-US"/>
        </a:p>
      </dgm:t>
    </dgm:pt>
    <dgm:pt modelId="{1E451F13-F82F-494D-853F-8B50E4D4ECE8}">
      <dgm:prSet phldrT="[Text]"/>
      <dgm:spPr/>
      <dgm:t>
        <a:bodyPr/>
        <a:lstStyle/>
        <a:p>
          <a:r>
            <a:rPr lang="lt-LT" dirty="0">
              <a:solidFill>
                <a:schemeClr val="accent2">
                  <a:lumMod val="90000"/>
                  <a:lumOff val="10000"/>
                </a:schemeClr>
              </a:solidFill>
            </a:rPr>
            <a:t>Vokų atplėšimas</a:t>
          </a:r>
          <a:endParaRPr lang="en-US" dirty="0">
            <a:solidFill>
              <a:schemeClr val="accent2">
                <a:lumMod val="90000"/>
                <a:lumOff val="10000"/>
              </a:schemeClr>
            </a:solidFill>
          </a:endParaRPr>
        </a:p>
      </dgm:t>
    </dgm:pt>
    <dgm:pt modelId="{049E8533-C565-4322-82FA-5A3EA5276E6C}" type="sibTrans" cxnId="{27E859AF-4577-4E7C-99B3-D8CDFAD47D43}">
      <dgm:prSet/>
      <dgm:spPr/>
      <dgm:t>
        <a:bodyPr/>
        <a:lstStyle/>
        <a:p>
          <a:endParaRPr lang="en-US"/>
        </a:p>
      </dgm:t>
    </dgm:pt>
    <dgm:pt modelId="{9A086AAC-66CE-425F-A0AD-81C2F13FD8B2}" type="parTrans" cxnId="{27E859AF-4577-4E7C-99B3-D8CDFAD47D43}">
      <dgm:prSet/>
      <dgm:spPr/>
      <dgm:t>
        <a:bodyPr/>
        <a:lstStyle/>
        <a:p>
          <a:endParaRPr lang="en-US"/>
        </a:p>
      </dgm:t>
    </dgm:pt>
    <dgm:pt modelId="{B40006D6-D125-4B00-8A75-66B30F4D520B}">
      <dgm:prSet phldrT="[Text]"/>
      <dgm:spPr/>
      <dgm:t>
        <a:bodyPr/>
        <a:lstStyle/>
        <a:p>
          <a:r>
            <a:rPr lang="lt-LT" dirty="0">
              <a:solidFill>
                <a:schemeClr val="accent2">
                  <a:lumMod val="90000"/>
                  <a:lumOff val="10000"/>
                </a:schemeClr>
              </a:solidFill>
            </a:rPr>
            <a:t>Paskelbimas</a:t>
          </a:r>
          <a:endParaRPr lang="en-US" dirty="0">
            <a:solidFill>
              <a:schemeClr val="accent2">
                <a:lumMod val="90000"/>
                <a:lumOff val="10000"/>
              </a:schemeClr>
            </a:solidFill>
          </a:endParaRPr>
        </a:p>
      </dgm:t>
    </dgm:pt>
    <dgm:pt modelId="{EF6C3C1A-377B-463F-8A99-E140C87F07C4}" type="sibTrans" cxnId="{F560D24E-4150-4B39-A02E-7A2D1EE9A34E}">
      <dgm:prSet/>
      <dgm:spPr/>
      <dgm:t>
        <a:bodyPr/>
        <a:lstStyle/>
        <a:p>
          <a:endParaRPr lang="en-US"/>
        </a:p>
      </dgm:t>
    </dgm:pt>
    <dgm:pt modelId="{8DF54F81-AA2E-4A2C-B554-8C7252F0A8FA}" type="parTrans" cxnId="{F560D24E-4150-4B39-A02E-7A2D1EE9A34E}">
      <dgm:prSet/>
      <dgm:spPr/>
      <dgm:t>
        <a:bodyPr/>
        <a:lstStyle/>
        <a:p>
          <a:endParaRPr lang="en-US"/>
        </a:p>
      </dgm:t>
    </dgm:pt>
    <dgm:pt modelId="{BF0F1B8D-F735-4F91-B33D-8589ED7C3B25}" type="pres">
      <dgm:prSet presAssocID="{3150C3A9-281A-4022-AB36-3573F5314BC9}" presName="diagram" presStyleCnt="0">
        <dgm:presLayoutVars>
          <dgm:dir/>
          <dgm:resizeHandles val="exact"/>
        </dgm:presLayoutVars>
      </dgm:prSet>
      <dgm:spPr/>
    </dgm:pt>
    <dgm:pt modelId="{4D90C390-9B69-46FD-B3B5-F5451AA5DD53}" type="pres">
      <dgm:prSet presAssocID="{5C8E4463-6783-4D05-9479-FA62B2B04A98}" presName="node" presStyleLbl="node1" presStyleIdx="0" presStyleCnt="7">
        <dgm:presLayoutVars>
          <dgm:bulletEnabled val="1"/>
        </dgm:presLayoutVars>
      </dgm:prSet>
      <dgm:spPr/>
    </dgm:pt>
    <dgm:pt modelId="{85E10E8C-366D-4A29-B144-A6F02916F2E1}" type="pres">
      <dgm:prSet presAssocID="{74CB7046-742B-41B6-B372-93F9560DF11B}" presName="sibTrans" presStyleLbl="sibTrans2D1" presStyleIdx="0" presStyleCnt="6"/>
      <dgm:spPr/>
    </dgm:pt>
    <dgm:pt modelId="{E6587CED-1B4F-4DF9-84C8-7F0252EE7765}" type="pres">
      <dgm:prSet presAssocID="{74CB7046-742B-41B6-B372-93F9560DF11B}" presName="connectorText" presStyleLbl="sibTrans2D1" presStyleIdx="0" presStyleCnt="6"/>
      <dgm:spPr/>
    </dgm:pt>
    <dgm:pt modelId="{1FF16C33-32C5-49AC-AFAE-986CB02BDAF7}" type="pres">
      <dgm:prSet presAssocID="{B40006D6-D125-4B00-8A75-66B30F4D520B}" presName="node" presStyleLbl="node1" presStyleIdx="1" presStyleCnt="7">
        <dgm:presLayoutVars>
          <dgm:bulletEnabled val="1"/>
        </dgm:presLayoutVars>
      </dgm:prSet>
      <dgm:spPr/>
    </dgm:pt>
    <dgm:pt modelId="{F3169F1A-432D-4BEE-8081-3BB01167263F}" type="pres">
      <dgm:prSet presAssocID="{EF6C3C1A-377B-463F-8A99-E140C87F07C4}" presName="sibTrans" presStyleLbl="sibTrans2D1" presStyleIdx="1" presStyleCnt="6"/>
      <dgm:spPr/>
    </dgm:pt>
    <dgm:pt modelId="{1EE7E142-3850-423F-93DA-369C648F2173}" type="pres">
      <dgm:prSet presAssocID="{EF6C3C1A-377B-463F-8A99-E140C87F07C4}" presName="connectorText" presStyleLbl="sibTrans2D1" presStyleIdx="1" presStyleCnt="6"/>
      <dgm:spPr/>
    </dgm:pt>
    <dgm:pt modelId="{8D3213F0-E696-4422-9065-F1B1E7FCA8F3}" type="pres">
      <dgm:prSet presAssocID="{1E451F13-F82F-494D-853F-8B50E4D4ECE8}" presName="node" presStyleLbl="node1" presStyleIdx="2" presStyleCnt="7">
        <dgm:presLayoutVars>
          <dgm:bulletEnabled val="1"/>
        </dgm:presLayoutVars>
      </dgm:prSet>
      <dgm:spPr/>
    </dgm:pt>
    <dgm:pt modelId="{59B8A42F-1110-488C-9FCD-23AECEBF1506}" type="pres">
      <dgm:prSet presAssocID="{049E8533-C565-4322-82FA-5A3EA5276E6C}" presName="sibTrans" presStyleLbl="sibTrans2D1" presStyleIdx="2" presStyleCnt="6"/>
      <dgm:spPr/>
    </dgm:pt>
    <dgm:pt modelId="{8A1842A6-BD76-4184-B9E4-C29C86AE9D9E}" type="pres">
      <dgm:prSet presAssocID="{049E8533-C565-4322-82FA-5A3EA5276E6C}" presName="connectorText" presStyleLbl="sibTrans2D1" presStyleIdx="2" presStyleCnt="6"/>
      <dgm:spPr/>
    </dgm:pt>
    <dgm:pt modelId="{67FC3CCE-CDAC-4838-98A9-30AAD5DE8FA1}" type="pres">
      <dgm:prSet presAssocID="{2F46196B-57B4-4744-AA1C-9AD6066DD22D}" presName="node" presStyleLbl="node1" presStyleIdx="3" presStyleCnt="7">
        <dgm:presLayoutVars>
          <dgm:bulletEnabled val="1"/>
        </dgm:presLayoutVars>
      </dgm:prSet>
      <dgm:spPr/>
    </dgm:pt>
    <dgm:pt modelId="{2BDEA8E9-3F5E-48EF-AA76-AFEF0E02FA71}" type="pres">
      <dgm:prSet presAssocID="{B122DF5B-56F9-476F-A93F-F220A2648D05}" presName="sibTrans" presStyleLbl="sibTrans2D1" presStyleIdx="3" presStyleCnt="6"/>
      <dgm:spPr/>
    </dgm:pt>
    <dgm:pt modelId="{5F259CB9-32FE-4668-B661-30D97B68F376}" type="pres">
      <dgm:prSet presAssocID="{B122DF5B-56F9-476F-A93F-F220A2648D05}" presName="connectorText" presStyleLbl="sibTrans2D1" presStyleIdx="3" presStyleCnt="6"/>
      <dgm:spPr/>
    </dgm:pt>
    <dgm:pt modelId="{9AECF231-38BB-4560-9C10-2A4CDD2B21B9}" type="pres">
      <dgm:prSet presAssocID="{675CF691-90DE-4CF8-8F11-60CDCDD46471}" presName="node" presStyleLbl="node1" presStyleIdx="4" presStyleCnt="7">
        <dgm:presLayoutVars>
          <dgm:bulletEnabled val="1"/>
        </dgm:presLayoutVars>
      </dgm:prSet>
      <dgm:spPr/>
    </dgm:pt>
    <dgm:pt modelId="{7D3B77EA-8B63-4DE2-946C-B529BAF37EA6}" type="pres">
      <dgm:prSet presAssocID="{57889872-F481-48B3-86AE-E2E07BD8A0FB}" presName="sibTrans" presStyleLbl="sibTrans2D1" presStyleIdx="4" presStyleCnt="6"/>
      <dgm:spPr/>
    </dgm:pt>
    <dgm:pt modelId="{BF63D5D5-9BC8-4511-AAF3-8C52E1FDBC93}" type="pres">
      <dgm:prSet presAssocID="{57889872-F481-48B3-86AE-E2E07BD8A0FB}" presName="connectorText" presStyleLbl="sibTrans2D1" presStyleIdx="4" presStyleCnt="6"/>
      <dgm:spPr/>
    </dgm:pt>
    <dgm:pt modelId="{69548934-0A3B-4531-896F-7279EB7D5D72}" type="pres">
      <dgm:prSet presAssocID="{FB9281BF-BB5A-4F2A-94ED-19CA8CD9CDDF}" presName="node" presStyleLbl="node1" presStyleIdx="5" presStyleCnt="7">
        <dgm:presLayoutVars>
          <dgm:bulletEnabled val="1"/>
        </dgm:presLayoutVars>
      </dgm:prSet>
      <dgm:spPr/>
    </dgm:pt>
    <dgm:pt modelId="{71D52480-9680-4640-BBBC-FB9E966AF4E5}" type="pres">
      <dgm:prSet presAssocID="{6094F226-6F3B-4B78-8B38-91B6B69C1608}" presName="sibTrans" presStyleLbl="sibTrans2D1" presStyleIdx="5" presStyleCnt="6"/>
      <dgm:spPr/>
    </dgm:pt>
    <dgm:pt modelId="{2EEB4E75-513B-4C84-88D8-24F91C0A574D}" type="pres">
      <dgm:prSet presAssocID="{6094F226-6F3B-4B78-8B38-91B6B69C1608}" presName="connectorText" presStyleLbl="sibTrans2D1" presStyleIdx="5" presStyleCnt="6"/>
      <dgm:spPr/>
    </dgm:pt>
    <dgm:pt modelId="{B7AC352B-03A0-4F54-B3B1-E76E76A74F35}" type="pres">
      <dgm:prSet presAssocID="{DAF95024-9585-4979-9750-C338ED6E4863}" presName="node" presStyleLbl="node1" presStyleIdx="6" presStyleCnt="7">
        <dgm:presLayoutVars>
          <dgm:bulletEnabled val="1"/>
        </dgm:presLayoutVars>
      </dgm:prSet>
      <dgm:spPr/>
    </dgm:pt>
  </dgm:ptLst>
  <dgm:cxnLst>
    <dgm:cxn modelId="{FF43C501-088F-465F-9D38-202E792C824C}" srcId="{3150C3A9-281A-4022-AB36-3573F5314BC9}" destId="{2F46196B-57B4-4744-AA1C-9AD6066DD22D}" srcOrd="3" destOrd="0" parTransId="{0B43E6A4-862F-438E-8C00-1CEC3D3C7167}" sibTransId="{B122DF5B-56F9-476F-A93F-F220A2648D05}"/>
    <dgm:cxn modelId="{52A35208-25DE-4B90-B93E-37733DF3D4DE}" srcId="{3150C3A9-281A-4022-AB36-3573F5314BC9}" destId="{DAF95024-9585-4979-9750-C338ED6E4863}" srcOrd="6" destOrd="0" parTransId="{FC6526B0-D777-4AB0-862F-46D9907AAA66}" sibTransId="{8F0547C3-F8DB-480A-8AA1-3163C5DAC930}"/>
    <dgm:cxn modelId="{D4859411-7FD3-4A94-94D6-B6E40063AE55}" type="presOf" srcId="{B122DF5B-56F9-476F-A93F-F220A2648D05}" destId="{5F259CB9-32FE-4668-B661-30D97B68F376}" srcOrd="1" destOrd="0" presId="urn:microsoft.com/office/officeart/2005/8/layout/process5"/>
    <dgm:cxn modelId="{93ABCE11-F5D1-4D44-B3FB-068B0386284F}" srcId="{3150C3A9-281A-4022-AB36-3573F5314BC9}" destId="{675CF691-90DE-4CF8-8F11-60CDCDD46471}" srcOrd="4" destOrd="0" parTransId="{EA45CFDC-456F-4DC1-A8E4-9EB3493F8610}" sibTransId="{57889872-F481-48B3-86AE-E2E07BD8A0FB}"/>
    <dgm:cxn modelId="{D2F42315-8E4F-45CD-AC31-AD4BE49F04BA}" srcId="{3150C3A9-281A-4022-AB36-3573F5314BC9}" destId="{FB9281BF-BB5A-4F2A-94ED-19CA8CD9CDDF}" srcOrd="5" destOrd="0" parTransId="{92FB0A29-26D7-4589-B0B1-B0B5B583F949}" sibTransId="{6094F226-6F3B-4B78-8B38-91B6B69C1608}"/>
    <dgm:cxn modelId="{35645741-215E-4B76-8903-CFB20DC26342}" type="presOf" srcId="{5C8E4463-6783-4D05-9479-FA62B2B04A98}" destId="{4D90C390-9B69-46FD-B3B5-F5451AA5DD53}" srcOrd="0" destOrd="0" presId="urn:microsoft.com/office/officeart/2005/8/layout/process5"/>
    <dgm:cxn modelId="{0371CB44-2B8F-4421-8FCC-CEEA475D35F5}" type="presOf" srcId="{EF6C3C1A-377B-463F-8A99-E140C87F07C4}" destId="{1EE7E142-3850-423F-93DA-369C648F2173}" srcOrd="1" destOrd="0" presId="urn:microsoft.com/office/officeart/2005/8/layout/process5"/>
    <dgm:cxn modelId="{05156769-3CC0-4B68-B7B5-538827008746}" type="presOf" srcId="{FB9281BF-BB5A-4F2A-94ED-19CA8CD9CDDF}" destId="{69548934-0A3B-4531-896F-7279EB7D5D72}" srcOrd="0" destOrd="0" presId="urn:microsoft.com/office/officeart/2005/8/layout/process5"/>
    <dgm:cxn modelId="{3F1E9769-7354-4635-9A00-B944200B1BD0}" type="presOf" srcId="{57889872-F481-48B3-86AE-E2E07BD8A0FB}" destId="{BF63D5D5-9BC8-4511-AAF3-8C52E1FDBC93}" srcOrd="1" destOrd="0" presId="urn:microsoft.com/office/officeart/2005/8/layout/process5"/>
    <dgm:cxn modelId="{192FB44A-A7D5-49AD-9EBA-435BB9BB6245}" type="presOf" srcId="{3150C3A9-281A-4022-AB36-3573F5314BC9}" destId="{BF0F1B8D-F735-4F91-B33D-8589ED7C3B25}" srcOrd="0" destOrd="0" presId="urn:microsoft.com/office/officeart/2005/8/layout/process5"/>
    <dgm:cxn modelId="{2CCA2C6B-94A8-41A5-8AC4-38FBBF78F391}" type="presOf" srcId="{74CB7046-742B-41B6-B372-93F9560DF11B}" destId="{E6587CED-1B4F-4DF9-84C8-7F0252EE7765}" srcOrd="1" destOrd="0" presId="urn:microsoft.com/office/officeart/2005/8/layout/process5"/>
    <dgm:cxn modelId="{F560D24E-4150-4B39-A02E-7A2D1EE9A34E}" srcId="{3150C3A9-281A-4022-AB36-3573F5314BC9}" destId="{B40006D6-D125-4B00-8A75-66B30F4D520B}" srcOrd="1" destOrd="0" parTransId="{8DF54F81-AA2E-4A2C-B554-8C7252F0A8FA}" sibTransId="{EF6C3C1A-377B-463F-8A99-E140C87F07C4}"/>
    <dgm:cxn modelId="{262C2F4F-8ED1-424B-8234-48021C5659AB}" type="presOf" srcId="{57889872-F481-48B3-86AE-E2E07BD8A0FB}" destId="{7D3B77EA-8B63-4DE2-946C-B529BAF37EA6}" srcOrd="0" destOrd="0" presId="urn:microsoft.com/office/officeart/2005/8/layout/process5"/>
    <dgm:cxn modelId="{EF005952-1130-4D8C-BE83-026814A3C7CA}" type="presOf" srcId="{6094F226-6F3B-4B78-8B38-91B6B69C1608}" destId="{71D52480-9680-4640-BBBC-FB9E966AF4E5}" srcOrd="0" destOrd="0" presId="urn:microsoft.com/office/officeart/2005/8/layout/process5"/>
    <dgm:cxn modelId="{785FC972-40F5-4E33-98E9-92068A6EA643}" type="presOf" srcId="{049E8533-C565-4322-82FA-5A3EA5276E6C}" destId="{59B8A42F-1110-488C-9FCD-23AECEBF1506}" srcOrd="0" destOrd="0" presId="urn:microsoft.com/office/officeart/2005/8/layout/process5"/>
    <dgm:cxn modelId="{6E60E3A4-3135-4F39-80B5-B280358B63DE}" type="presOf" srcId="{74CB7046-742B-41B6-B372-93F9560DF11B}" destId="{85E10E8C-366D-4A29-B144-A6F02916F2E1}" srcOrd="0" destOrd="0" presId="urn:microsoft.com/office/officeart/2005/8/layout/process5"/>
    <dgm:cxn modelId="{A05DC7A8-F995-44F6-8A5B-046090FE4406}" type="presOf" srcId="{DAF95024-9585-4979-9750-C338ED6E4863}" destId="{B7AC352B-03A0-4F54-B3B1-E76E76A74F35}" srcOrd="0" destOrd="0" presId="urn:microsoft.com/office/officeart/2005/8/layout/process5"/>
    <dgm:cxn modelId="{27E859AF-4577-4E7C-99B3-D8CDFAD47D43}" srcId="{3150C3A9-281A-4022-AB36-3573F5314BC9}" destId="{1E451F13-F82F-494D-853F-8B50E4D4ECE8}" srcOrd="2" destOrd="0" parTransId="{9A086AAC-66CE-425F-A0AD-81C2F13FD8B2}" sibTransId="{049E8533-C565-4322-82FA-5A3EA5276E6C}"/>
    <dgm:cxn modelId="{949203B6-0E75-449D-A9AC-3481226AA5E2}" type="presOf" srcId="{B122DF5B-56F9-476F-A93F-F220A2648D05}" destId="{2BDEA8E9-3F5E-48EF-AA76-AFEF0E02FA71}" srcOrd="0" destOrd="0" presId="urn:microsoft.com/office/officeart/2005/8/layout/process5"/>
    <dgm:cxn modelId="{105467BA-FFD7-4EC8-B03D-CFA329CBF7BC}" type="presOf" srcId="{2F46196B-57B4-4744-AA1C-9AD6066DD22D}" destId="{67FC3CCE-CDAC-4838-98A9-30AAD5DE8FA1}" srcOrd="0" destOrd="0" presId="urn:microsoft.com/office/officeart/2005/8/layout/process5"/>
    <dgm:cxn modelId="{B41153BD-4903-490A-B598-7E149FF49117}" type="presOf" srcId="{1E451F13-F82F-494D-853F-8B50E4D4ECE8}" destId="{8D3213F0-E696-4422-9065-F1B1E7FCA8F3}" srcOrd="0" destOrd="0" presId="urn:microsoft.com/office/officeart/2005/8/layout/process5"/>
    <dgm:cxn modelId="{873B19C3-70EC-47BF-86F3-CA0E0A8E4865}" srcId="{3150C3A9-281A-4022-AB36-3573F5314BC9}" destId="{5C8E4463-6783-4D05-9479-FA62B2B04A98}" srcOrd="0" destOrd="0" parTransId="{0BDCAADB-D08A-42CA-A89F-3C934681522A}" sibTransId="{74CB7046-742B-41B6-B372-93F9560DF11B}"/>
    <dgm:cxn modelId="{36A1E3D1-68B6-4354-B11E-0AA0C4A42F03}" type="presOf" srcId="{675CF691-90DE-4CF8-8F11-60CDCDD46471}" destId="{9AECF231-38BB-4560-9C10-2A4CDD2B21B9}" srcOrd="0" destOrd="0" presId="urn:microsoft.com/office/officeart/2005/8/layout/process5"/>
    <dgm:cxn modelId="{EACC13D4-68B9-4428-A541-728F40B7CE24}" type="presOf" srcId="{EF6C3C1A-377B-463F-8A99-E140C87F07C4}" destId="{F3169F1A-432D-4BEE-8081-3BB01167263F}" srcOrd="0" destOrd="0" presId="urn:microsoft.com/office/officeart/2005/8/layout/process5"/>
    <dgm:cxn modelId="{1F274DDE-BF21-40BC-A51F-79D16A3C343E}" type="presOf" srcId="{B40006D6-D125-4B00-8A75-66B30F4D520B}" destId="{1FF16C33-32C5-49AC-AFAE-986CB02BDAF7}" srcOrd="0" destOrd="0" presId="urn:microsoft.com/office/officeart/2005/8/layout/process5"/>
    <dgm:cxn modelId="{2A4E4BF6-627F-46AF-A341-125AE6027ECB}" type="presOf" srcId="{6094F226-6F3B-4B78-8B38-91B6B69C1608}" destId="{2EEB4E75-513B-4C84-88D8-24F91C0A574D}" srcOrd="1" destOrd="0" presId="urn:microsoft.com/office/officeart/2005/8/layout/process5"/>
    <dgm:cxn modelId="{857CF9F9-A5F8-4665-BDD3-EAAECE8D88D2}" type="presOf" srcId="{049E8533-C565-4322-82FA-5A3EA5276E6C}" destId="{8A1842A6-BD76-4184-B9E4-C29C86AE9D9E}" srcOrd="1" destOrd="0" presId="urn:microsoft.com/office/officeart/2005/8/layout/process5"/>
    <dgm:cxn modelId="{51A56626-B32E-479E-9588-E1D67618C6C5}" type="presParOf" srcId="{BF0F1B8D-F735-4F91-B33D-8589ED7C3B25}" destId="{4D90C390-9B69-46FD-B3B5-F5451AA5DD53}" srcOrd="0" destOrd="0" presId="urn:microsoft.com/office/officeart/2005/8/layout/process5"/>
    <dgm:cxn modelId="{499B267F-9210-4E88-83BC-E865C2C70B67}" type="presParOf" srcId="{BF0F1B8D-F735-4F91-B33D-8589ED7C3B25}" destId="{85E10E8C-366D-4A29-B144-A6F02916F2E1}" srcOrd="1" destOrd="0" presId="urn:microsoft.com/office/officeart/2005/8/layout/process5"/>
    <dgm:cxn modelId="{1A35421D-5BEA-4B82-A7EF-D070B3F7DD1F}" type="presParOf" srcId="{85E10E8C-366D-4A29-B144-A6F02916F2E1}" destId="{E6587CED-1B4F-4DF9-84C8-7F0252EE7765}" srcOrd="0" destOrd="0" presId="urn:microsoft.com/office/officeart/2005/8/layout/process5"/>
    <dgm:cxn modelId="{19D2A1E6-B5CB-4385-8DFC-39B14EFE3822}" type="presParOf" srcId="{BF0F1B8D-F735-4F91-B33D-8589ED7C3B25}" destId="{1FF16C33-32C5-49AC-AFAE-986CB02BDAF7}" srcOrd="2" destOrd="0" presId="urn:microsoft.com/office/officeart/2005/8/layout/process5"/>
    <dgm:cxn modelId="{0FC0F705-2A33-45D4-8F95-0F150EE98043}" type="presParOf" srcId="{BF0F1B8D-F735-4F91-B33D-8589ED7C3B25}" destId="{F3169F1A-432D-4BEE-8081-3BB01167263F}" srcOrd="3" destOrd="0" presId="urn:microsoft.com/office/officeart/2005/8/layout/process5"/>
    <dgm:cxn modelId="{B109C304-3E98-4FD3-8144-53A7100A94F0}" type="presParOf" srcId="{F3169F1A-432D-4BEE-8081-3BB01167263F}" destId="{1EE7E142-3850-423F-93DA-369C648F2173}" srcOrd="0" destOrd="0" presId="urn:microsoft.com/office/officeart/2005/8/layout/process5"/>
    <dgm:cxn modelId="{21B147FD-93B9-4A27-8FF1-E3002C02DDB3}" type="presParOf" srcId="{BF0F1B8D-F735-4F91-B33D-8589ED7C3B25}" destId="{8D3213F0-E696-4422-9065-F1B1E7FCA8F3}" srcOrd="4" destOrd="0" presId="urn:microsoft.com/office/officeart/2005/8/layout/process5"/>
    <dgm:cxn modelId="{400DB399-A019-42B7-884C-ECF7FABC6342}" type="presParOf" srcId="{BF0F1B8D-F735-4F91-B33D-8589ED7C3B25}" destId="{59B8A42F-1110-488C-9FCD-23AECEBF1506}" srcOrd="5" destOrd="0" presId="urn:microsoft.com/office/officeart/2005/8/layout/process5"/>
    <dgm:cxn modelId="{B8B66318-63E8-493E-AA32-532F5916D133}" type="presParOf" srcId="{59B8A42F-1110-488C-9FCD-23AECEBF1506}" destId="{8A1842A6-BD76-4184-B9E4-C29C86AE9D9E}" srcOrd="0" destOrd="0" presId="urn:microsoft.com/office/officeart/2005/8/layout/process5"/>
    <dgm:cxn modelId="{232A1DC9-108E-4856-8956-CAAA10AADFB1}" type="presParOf" srcId="{BF0F1B8D-F735-4F91-B33D-8589ED7C3B25}" destId="{67FC3CCE-CDAC-4838-98A9-30AAD5DE8FA1}" srcOrd="6" destOrd="0" presId="urn:microsoft.com/office/officeart/2005/8/layout/process5"/>
    <dgm:cxn modelId="{6DF8AC99-6E97-4E8E-8A35-E1D7BEF11B84}" type="presParOf" srcId="{BF0F1B8D-F735-4F91-B33D-8589ED7C3B25}" destId="{2BDEA8E9-3F5E-48EF-AA76-AFEF0E02FA71}" srcOrd="7" destOrd="0" presId="urn:microsoft.com/office/officeart/2005/8/layout/process5"/>
    <dgm:cxn modelId="{C58457C3-21BD-42A3-8D82-A8167E0196E4}" type="presParOf" srcId="{2BDEA8E9-3F5E-48EF-AA76-AFEF0E02FA71}" destId="{5F259CB9-32FE-4668-B661-30D97B68F376}" srcOrd="0" destOrd="0" presId="urn:microsoft.com/office/officeart/2005/8/layout/process5"/>
    <dgm:cxn modelId="{5F7A59ED-024F-4963-A649-CCEB6107F956}" type="presParOf" srcId="{BF0F1B8D-F735-4F91-B33D-8589ED7C3B25}" destId="{9AECF231-38BB-4560-9C10-2A4CDD2B21B9}" srcOrd="8" destOrd="0" presId="urn:microsoft.com/office/officeart/2005/8/layout/process5"/>
    <dgm:cxn modelId="{0402BCE3-C45C-489A-AA47-B8932368F883}" type="presParOf" srcId="{BF0F1B8D-F735-4F91-B33D-8589ED7C3B25}" destId="{7D3B77EA-8B63-4DE2-946C-B529BAF37EA6}" srcOrd="9" destOrd="0" presId="urn:microsoft.com/office/officeart/2005/8/layout/process5"/>
    <dgm:cxn modelId="{239623C7-3FF7-4C15-8481-1103CCDA8A4E}" type="presParOf" srcId="{7D3B77EA-8B63-4DE2-946C-B529BAF37EA6}" destId="{BF63D5D5-9BC8-4511-AAF3-8C52E1FDBC93}" srcOrd="0" destOrd="0" presId="urn:microsoft.com/office/officeart/2005/8/layout/process5"/>
    <dgm:cxn modelId="{1074D16A-BA9F-4224-84C6-79B1E0DA62C3}" type="presParOf" srcId="{BF0F1B8D-F735-4F91-B33D-8589ED7C3B25}" destId="{69548934-0A3B-4531-896F-7279EB7D5D72}" srcOrd="10" destOrd="0" presId="urn:microsoft.com/office/officeart/2005/8/layout/process5"/>
    <dgm:cxn modelId="{E8CCE1B2-CFD2-4120-AAA7-2543F4923CD4}" type="presParOf" srcId="{BF0F1B8D-F735-4F91-B33D-8589ED7C3B25}" destId="{71D52480-9680-4640-BBBC-FB9E966AF4E5}" srcOrd="11" destOrd="0" presId="urn:microsoft.com/office/officeart/2005/8/layout/process5"/>
    <dgm:cxn modelId="{57E224A3-F64E-4A45-BC03-C302D42E2525}" type="presParOf" srcId="{71D52480-9680-4640-BBBC-FB9E966AF4E5}" destId="{2EEB4E75-513B-4C84-88D8-24F91C0A574D}" srcOrd="0" destOrd="0" presId="urn:microsoft.com/office/officeart/2005/8/layout/process5"/>
    <dgm:cxn modelId="{2DD6CE90-7DD9-4A84-97B8-C7EF3AF13AD8}" type="presParOf" srcId="{BF0F1B8D-F735-4F91-B33D-8589ED7C3B25}" destId="{B7AC352B-03A0-4F54-B3B1-E76E76A74F35}" srcOrd="1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90C390-9B69-46FD-B3B5-F5451AA5DD53}">
      <dsp:nvSpPr>
        <dsp:cNvPr id="0" name=""/>
        <dsp:cNvSpPr/>
      </dsp:nvSpPr>
      <dsp:spPr>
        <a:xfrm>
          <a:off x="4018" y="445330"/>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Pirkimo dokumentų parengimas</a:t>
          </a:r>
          <a:endParaRPr lang="en-US" sz="2000" kern="1200" dirty="0">
            <a:solidFill>
              <a:schemeClr val="accent2">
                <a:lumMod val="90000"/>
                <a:lumOff val="10000"/>
              </a:schemeClr>
            </a:solidFill>
          </a:endParaRPr>
        </a:p>
      </dsp:txBody>
      <dsp:txXfrm>
        <a:off x="34891" y="476203"/>
        <a:ext cx="1695058" cy="992336"/>
      </dsp:txXfrm>
    </dsp:sp>
    <dsp:sp modelId="{85E10E8C-366D-4A29-B144-A6F02916F2E1}">
      <dsp:nvSpPr>
        <dsp:cNvPr id="0" name=""/>
        <dsp:cNvSpPr/>
      </dsp:nvSpPr>
      <dsp:spPr>
        <a:xfrm>
          <a:off x="1915421" y="754528"/>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915421" y="841665"/>
        <a:ext cx="260709" cy="261413"/>
      </dsp:txXfrm>
    </dsp:sp>
    <dsp:sp modelId="{1FF16C33-32C5-49AC-AFAE-986CB02BDAF7}">
      <dsp:nvSpPr>
        <dsp:cNvPr id="0" name=""/>
        <dsp:cNvSpPr/>
      </dsp:nvSpPr>
      <dsp:spPr>
        <a:xfrm>
          <a:off x="2463545" y="445330"/>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Paskelbimas</a:t>
          </a:r>
          <a:endParaRPr lang="en-US" sz="2000" kern="1200" dirty="0">
            <a:solidFill>
              <a:schemeClr val="accent2">
                <a:lumMod val="90000"/>
                <a:lumOff val="10000"/>
              </a:schemeClr>
            </a:solidFill>
          </a:endParaRPr>
        </a:p>
      </dsp:txBody>
      <dsp:txXfrm>
        <a:off x="2494418" y="476203"/>
        <a:ext cx="1695058" cy="992336"/>
      </dsp:txXfrm>
    </dsp:sp>
    <dsp:sp modelId="{F3169F1A-432D-4BEE-8081-3BB01167263F}">
      <dsp:nvSpPr>
        <dsp:cNvPr id="0" name=""/>
        <dsp:cNvSpPr/>
      </dsp:nvSpPr>
      <dsp:spPr>
        <a:xfrm>
          <a:off x="4374948" y="754528"/>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4374948" y="841665"/>
        <a:ext cx="260709" cy="261413"/>
      </dsp:txXfrm>
    </dsp:sp>
    <dsp:sp modelId="{8D3213F0-E696-4422-9065-F1B1E7FCA8F3}">
      <dsp:nvSpPr>
        <dsp:cNvPr id="0" name=""/>
        <dsp:cNvSpPr/>
      </dsp:nvSpPr>
      <dsp:spPr>
        <a:xfrm>
          <a:off x="4923071" y="445330"/>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Vokų atplėšimas</a:t>
          </a:r>
          <a:endParaRPr lang="en-US" sz="2000" kern="1200" dirty="0">
            <a:solidFill>
              <a:schemeClr val="accent2">
                <a:lumMod val="90000"/>
                <a:lumOff val="10000"/>
              </a:schemeClr>
            </a:solidFill>
          </a:endParaRPr>
        </a:p>
      </dsp:txBody>
      <dsp:txXfrm>
        <a:off x="4953944" y="476203"/>
        <a:ext cx="1695058" cy="992336"/>
      </dsp:txXfrm>
    </dsp:sp>
    <dsp:sp modelId="{59B8A42F-1110-488C-9FCD-23AECEBF1506}">
      <dsp:nvSpPr>
        <dsp:cNvPr id="0" name=""/>
        <dsp:cNvSpPr/>
      </dsp:nvSpPr>
      <dsp:spPr>
        <a:xfrm>
          <a:off x="6834475" y="754528"/>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6834475" y="841665"/>
        <a:ext cx="260709" cy="261413"/>
      </dsp:txXfrm>
    </dsp:sp>
    <dsp:sp modelId="{67FC3CCE-CDAC-4838-98A9-30AAD5DE8FA1}">
      <dsp:nvSpPr>
        <dsp:cNvPr id="0" name=""/>
        <dsp:cNvSpPr/>
      </dsp:nvSpPr>
      <dsp:spPr>
        <a:xfrm>
          <a:off x="7382598" y="445330"/>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Pasiūlymų vertinimas</a:t>
          </a:r>
          <a:endParaRPr lang="en-US" sz="2000" kern="1200" dirty="0">
            <a:solidFill>
              <a:schemeClr val="accent2">
                <a:lumMod val="90000"/>
                <a:lumOff val="10000"/>
              </a:schemeClr>
            </a:solidFill>
          </a:endParaRPr>
        </a:p>
      </dsp:txBody>
      <dsp:txXfrm>
        <a:off x="7413471" y="476203"/>
        <a:ext cx="1695058" cy="992336"/>
      </dsp:txXfrm>
    </dsp:sp>
    <dsp:sp modelId="{2BDEA8E9-3F5E-48EF-AA76-AFEF0E02FA71}">
      <dsp:nvSpPr>
        <dsp:cNvPr id="0" name=""/>
        <dsp:cNvSpPr/>
      </dsp:nvSpPr>
      <dsp:spPr>
        <a:xfrm rot="5400000">
          <a:off x="8074780" y="1622389"/>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5400000">
        <a:off x="8130295" y="1654012"/>
        <a:ext cx="261413" cy="260709"/>
      </dsp:txXfrm>
    </dsp:sp>
    <dsp:sp modelId="{9AECF231-38BB-4560-9C10-2A4CDD2B21B9}">
      <dsp:nvSpPr>
        <dsp:cNvPr id="0" name=""/>
        <dsp:cNvSpPr/>
      </dsp:nvSpPr>
      <dsp:spPr>
        <a:xfrm>
          <a:off x="7382598" y="2202135"/>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Geriausio pasiūlymo išrinkimas</a:t>
          </a:r>
          <a:endParaRPr lang="en-US" sz="2000" kern="1200" dirty="0">
            <a:solidFill>
              <a:schemeClr val="accent2">
                <a:lumMod val="90000"/>
                <a:lumOff val="10000"/>
              </a:schemeClr>
            </a:solidFill>
          </a:endParaRPr>
        </a:p>
      </dsp:txBody>
      <dsp:txXfrm>
        <a:off x="7413471" y="2233008"/>
        <a:ext cx="1695058" cy="992336"/>
      </dsp:txXfrm>
    </dsp:sp>
    <dsp:sp modelId="{7D3B77EA-8B63-4DE2-946C-B529BAF37EA6}">
      <dsp:nvSpPr>
        <dsp:cNvPr id="0" name=""/>
        <dsp:cNvSpPr/>
      </dsp:nvSpPr>
      <dsp:spPr>
        <a:xfrm rot="10800000">
          <a:off x="6855557" y="2511333"/>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6967290" y="2598470"/>
        <a:ext cx="260709" cy="261413"/>
      </dsp:txXfrm>
    </dsp:sp>
    <dsp:sp modelId="{69548934-0A3B-4531-896F-7279EB7D5D72}">
      <dsp:nvSpPr>
        <dsp:cNvPr id="0" name=""/>
        <dsp:cNvSpPr/>
      </dsp:nvSpPr>
      <dsp:spPr>
        <a:xfrm>
          <a:off x="4923071" y="2202135"/>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Sutarties sudarymas</a:t>
          </a:r>
          <a:endParaRPr lang="en-US" sz="2000" kern="1200" dirty="0">
            <a:solidFill>
              <a:schemeClr val="accent2">
                <a:lumMod val="90000"/>
                <a:lumOff val="10000"/>
              </a:schemeClr>
            </a:solidFill>
          </a:endParaRPr>
        </a:p>
      </dsp:txBody>
      <dsp:txXfrm>
        <a:off x="4953944" y="2233008"/>
        <a:ext cx="1695058" cy="992336"/>
      </dsp:txXfrm>
    </dsp:sp>
    <dsp:sp modelId="{71D52480-9680-4640-BBBC-FB9E966AF4E5}">
      <dsp:nvSpPr>
        <dsp:cNvPr id="0" name=""/>
        <dsp:cNvSpPr/>
      </dsp:nvSpPr>
      <dsp:spPr>
        <a:xfrm rot="10800000">
          <a:off x="4396030" y="2511333"/>
          <a:ext cx="372442" cy="43568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4507763" y="2598470"/>
        <a:ext cx="260709" cy="261413"/>
      </dsp:txXfrm>
    </dsp:sp>
    <dsp:sp modelId="{B7AC352B-03A0-4F54-B3B1-E76E76A74F35}">
      <dsp:nvSpPr>
        <dsp:cNvPr id="0" name=""/>
        <dsp:cNvSpPr/>
      </dsp:nvSpPr>
      <dsp:spPr>
        <a:xfrm>
          <a:off x="2463545" y="2202135"/>
          <a:ext cx="1756804" cy="105408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lt-LT" sz="2000" kern="1200" dirty="0">
              <a:solidFill>
                <a:schemeClr val="accent2">
                  <a:lumMod val="90000"/>
                  <a:lumOff val="10000"/>
                </a:schemeClr>
              </a:solidFill>
            </a:rPr>
            <a:t>Sutarties vykdymas</a:t>
          </a:r>
          <a:endParaRPr lang="en-US" sz="2000" kern="1200" dirty="0">
            <a:solidFill>
              <a:schemeClr val="accent2">
                <a:lumMod val="90000"/>
                <a:lumOff val="10000"/>
              </a:schemeClr>
            </a:solidFill>
          </a:endParaRPr>
        </a:p>
      </dsp:txBody>
      <dsp:txXfrm>
        <a:off x="2494418" y="2233008"/>
        <a:ext cx="1695058" cy="992336"/>
      </dsp:txXfrm>
    </dsp:sp>
  </dsp:spTree>
</dsp:drawing>
</file>

<file path=ppt/diagrams/layout1.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914D05-6312-B645-AF2D-08D1D49843E3}" type="datetimeFigureOut">
              <a:rPr lang="en-LT" smtClean="0"/>
              <a:t>07/04/2024</a:t>
            </a:fld>
            <a:endParaRPr lang="en-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6C219-D0CB-0346-AF46-782F1007A959}" type="slidenum">
              <a:rPr lang="en-LT" smtClean="0"/>
              <a:t>‹#›</a:t>
            </a:fld>
            <a:endParaRPr lang="en-LT"/>
          </a:p>
        </p:txBody>
      </p:sp>
    </p:spTree>
    <p:extLst>
      <p:ext uri="{BB962C8B-B14F-4D97-AF65-F5344CB8AC3E}">
        <p14:creationId xmlns:p14="http://schemas.microsoft.com/office/powerpoint/2010/main" val="22487365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12</a:t>
            </a:fld>
            <a:endParaRPr lang="en-LT"/>
          </a:p>
        </p:txBody>
      </p:sp>
    </p:spTree>
    <p:extLst>
      <p:ext uri="{BB962C8B-B14F-4D97-AF65-F5344CB8AC3E}">
        <p14:creationId xmlns:p14="http://schemas.microsoft.com/office/powerpoint/2010/main" val="3011776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5"/>
          </p:nvPr>
        </p:nvSpPr>
        <p:spPr/>
        <p:txBody>
          <a:bodyPr/>
          <a:lstStyle/>
          <a:p>
            <a:fld id="{C846C219-D0CB-0346-AF46-782F1007A959}" type="slidenum">
              <a:rPr lang="en-LT" smtClean="0"/>
              <a:t>40</a:t>
            </a:fld>
            <a:endParaRPr lang="en-LT"/>
          </a:p>
        </p:txBody>
      </p:sp>
    </p:spTree>
    <p:extLst>
      <p:ext uri="{BB962C8B-B14F-4D97-AF65-F5344CB8AC3E}">
        <p14:creationId xmlns:p14="http://schemas.microsoft.com/office/powerpoint/2010/main" val="9814188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2.xml"/><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chart" Target="../charts/chart4.xml"/><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11" name="Picture 10">
            <a:extLst>
              <a:ext uri="{FF2B5EF4-FFF2-40B4-BE49-F238E27FC236}">
                <a16:creationId xmlns:a16="http://schemas.microsoft.com/office/drawing/2014/main" id="{05721D86-5173-894E-A667-5600F60703E9}"/>
              </a:ext>
            </a:extLst>
          </p:cNvPr>
          <p:cNvPicPr>
            <a:picLocks noChangeAspect="1"/>
          </p:cNvPicPr>
          <p:nvPr userDrawn="1"/>
        </p:nvPicPr>
        <p:blipFill>
          <a:blip r:embed="rId2"/>
          <a:stretch>
            <a:fillRect/>
          </a:stretch>
        </p:blipFill>
        <p:spPr>
          <a:xfrm>
            <a:off x="476993" y="5573949"/>
            <a:ext cx="2075060" cy="866428"/>
          </a:xfrm>
          <a:prstGeom prst="rect">
            <a:avLst/>
          </a:prstGeom>
        </p:spPr>
      </p:pic>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3"/>
          <a:stretch>
            <a:fillRect/>
          </a:stretch>
        </p:blipFill>
        <p:spPr>
          <a:xfrm>
            <a:off x="8297694" y="1005855"/>
            <a:ext cx="3904034" cy="4880043"/>
          </a:xfrm>
          <a:prstGeom prst="rect">
            <a:avLst/>
          </a:prstGeom>
        </p:spPr>
      </p:pic>
    </p:spTree>
    <p:extLst>
      <p:ext uri="{BB962C8B-B14F-4D97-AF65-F5344CB8AC3E}">
        <p14:creationId xmlns:p14="http://schemas.microsoft.com/office/powerpoint/2010/main" val="9687762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with bulletpoi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0168374-565B-0941-81B9-7CBAE2945087}"/>
              </a:ext>
            </a:extLst>
          </p:cNvPr>
          <p:cNvSpPr/>
          <p:nvPr userDrawn="1"/>
        </p:nvSpPr>
        <p:spPr>
          <a:xfrm>
            <a:off x="6677940"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7854784" y="1805678"/>
            <a:ext cx="3615000" cy="3315331"/>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chemeClr val="bg1">
                    <a:lumMod val="9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r>
              <a:rPr lang="en-GB" dirty="0"/>
              <a:t>Lorem ipsum</a:t>
            </a:r>
          </a:p>
          <a:p>
            <a:pPr lvl="0"/>
            <a:endParaRPr lang="en-GB" dirty="0"/>
          </a:p>
        </p:txBody>
      </p:sp>
    </p:spTree>
    <p:extLst>
      <p:ext uri="{BB962C8B-B14F-4D97-AF65-F5344CB8AC3E}">
        <p14:creationId xmlns:p14="http://schemas.microsoft.com/office/powerpoint/2010/main" val="13548735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tab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691CCE7-3107-EB4C-9FC6-80047657FFC7}"/>
              </a:ext>
            </a:extLst>
          </p:cNvPr>
          <p:cNvSpPr/>
          <p:nvPr userDrawn="1"/>
        </p:nvSpPr>
        <p:spPr>
          <a:xfrm>
            <a:off x="5845200" y="2542166"/>
            <a:ext cx="5207856" cy="2563586"/>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Lentelių</a:t>
            </a:r>
            <a:br>
              <a:rPr lang="en-GB" dirty="0"/>
            </a:br>
            <a:r>
              <a:rPr lang="en-GB" dirty="0" err="1"/>
              <a:t>dizainas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graphicFrame>
        <p:nvGraphicFramePr>
          <p:cNvPr id="3" name="Table 3">
            <a:extLst>
              <a:ext uri="{FF2B5EF4-FFF2-40B4-BE49-F238E27FC236}">
                <a16:creationId xmlns:a16="http://schemas.microsoft.com/office/drawing/2014/main" id="{BB32303E-C892-1A47-86FC-30EAE92B7901}"/>
              </a:ext>
            </a:extLst>
          </p:cNvPr>
          <p:cNvGraphicFramePr>
            <a:graphicFrameLocks noGrp="1"/>
          </p:cNvGraphicFramePr>
          <p:nvPr userDrawn="1">
            <p:extLst>
              <p:ext uri="{D42A27DB-BD31-4B8C-83A1-F6EECF244321}">
                <p14:modId xmlns:p14="http://schemas.microsoft.com/office/powerpoint/2010/main" val="2720121047"/>
              </p:ext>
            </p:extLst>
          </p:nvPr>
        </p:nvGraphicFramePr>
        <p:xfrm>
          <a:off x="5756709" y="2484375"/>
          <a:ext cx="5207856" cy="2537240"/>
        </p:xfrm>
        <a:graphic>
          <a:graphicData uri="http://schemas.openxmlformats.org/drawingml/2006/table">
            <a:tbl>
              <a:tblPr firstRow="1" bandRow="1">
                <a:tableStyleId>{0660B408-B3CF-4A94-85FC-2B1E0A45F4A2}</a:tableStyleId>
              </a:tblPr>
              <a:tblGrid>
                <a:gridCol w="1735952">
                  <a:extLst>
                    <a:ext uri="{9D8B030D-6E8A-4147-A177-3AD203B41FA5}">
                      <a16:colId xmlns:a16="http://schemas.microsoft.com/office/drawing/2014/main" val="3585830869"/>
                    </a:ext>
                  </a:extLst>
                </a:gridCol>
                <a:gridCol w="1735952">
                  <a:extLst>
                    <a:ext uri="{9D8B030D-6E8A-4147-A177-3AD203B41FA5}">
                      <a16:colId xmlns:a16="http://schemas.microsoft.com/office/drawing/2014/main" val="3611816430"/>
                    </a:ext>
                  </a:extLst>
                </a:gridCol>
                <a:gridCol w="1735952">
                  <a:extLst>
                    <a:ext uri="{9D8B030D-6E8A-4147-A177-3AD203B41FA5}">
                      <a16:colId xmlns:a16="http://schemas.microsoft.com/office/drawing/2014/main" val="1240010381"/>
                    </a:ext>
                  </a:extLst>
                </a:gridCol>
              </a:tblGrid>
              <a:tr h="507448">
                <a:tc>
                  <a:txBody>
                    <a:bodyPr/>
                    <a:lstStyle/>
                    <a:p>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tc>
                  <a:txBody>
                    <a:bodyPr/>
                    <a:lstStyle/>
                    <a:p>
                      <a:r>
                        <a:rPr lang="en-LT" sz="1000" b="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EE73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b="0" dirty="0">
                          <a:ln>
                            <a:noFill/>
                          </a:ln>
                          <a:solidFill>
                            <a:schemeClr val="bg1"/>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302757"/>
                    </a:solidFill>
                  </a:tcPr>
                </a:tc>
                <a:extLst>
                  <a:ext uri="{0D108BD9-81ED-4DB2-BD59-A6C34878D82A}">
                    <a16:rowId xmlns:a16="http://schemas.microsoft.com/office/drawing/2014/main" val="1451591149"/>
                  </a:ext>
                </a:extLst>
              </a:tr>
              <a:tr h="507448">
                <a:tc>
                  <a:txBody>
                    <a:bodyPr/>
                    <a:lstStyle/>
                    <a:p>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5054526"/>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480404"/>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72385993"/>
                  </a:ext>
                </a:extLst>
              </a:tr>
              <a:tr h="50744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LT" sz="1000" dirty="0">
                          <a:ln>
                            <a:noFill/>
                          </a:ln>
                          <a:solidFill>
                            <a:srgbClr val="302757"/>
                          </a:solidFill>
                          <a:latin typeface="Verdana" panose="020B0604030504040204" pitchFamily="34" charset="0"/>
                          <a:ea typeface="Verdana" panose="020B0604030504040204" pitchFamily="34" charset="0"/>
                          <a:cs typeface="Verdana" panose="020B0604030504040204" pitchFamily="34" charset="0"/>
                        </a:rPr>
                        <a:t>Lorem ipsum</a:t>
                      </a:r>
                    </a:p>
                  </a:txBody>
                  <a:tcPr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12515639"/>
                  </a:ext>
                </a:extLst>
              </a:tr>
            </a:tbl>
          </a:graphicData>
        </a:graphic>
      </p:graphicFrame>
    </p:spTree>
    <p:extLst>
      <p:ext uri="{BB962C8B-B14F-4D97-AF65-F5344CB8AC3E}">
        <p14:creationId xmlns:p14="http://schemas.microsoft.com/office/powerpoint/2010/main" val="2404608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ark content them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1329872" y="1486754"/>
            <a:ext cx="5587652" cy="1341926"/>
          </a:xfrm>
        </p:spPr>
        <p:txBody>
          <a:bodyPr anchor="b">
            <a:noAutofit/>
          </a:bodyPr>
          <a:lstStyle>
            <a:lvl1pPr algn="l">
              <a:lnSpc>
                <a:spcPct val="100000"/>
              </a:lnSpc>
              <a:defRPr sz="3500">
                <a:solidFill>
                  <a:schemeClr val="bg1"/>
                </a:solidFill>
              </a:defRPr>
            </a:lvl1pPr>
          </a:lstStyle>
          <a:p>
            <a:r>
              <a:rPr lang="en-GB" dirty="0" err="1"/>
              <a:t>Pavadinimas</a:t>
            </a:r>
            <a:br>
              <a:rPr lang="en-GB" dirty="0"/>
            </a:br>
            <a:r>
              <a:rPr lang="en-GB" dirty="0"/>
              <a:t>per dvi </a:t>
            </a:r>
            <a:r>
              <a:rPr lang="en-GB" dirty="0" err="1"/>
              <a:t>eilutes</a:t>
            </a:r>
            <a:endParaRPr lang="en-LT" dirty="0"/>
          </a:p>
        </p:txBody>
      </p:sp>
      <p:pic>
        <p:nvPicPr>
          <p:cNvPr id="8" name="Picture 7">
            <a:extLst>
              <a:ext uri="{FF2B5EF4-FFF2-40B4-BE49-F238E27FC236}">
                <a16:creationId xmlns:a16="http://schemas.microsoft.com/office/drawing/2014/main" id="{EB25FC2F-8608-E94C-ADBD-A880E7B7DADF}"/>
              </a:ext>
            </a:extLst>
          </p:cNvPr>
          <p:cNvPicPr>
            <a:picLocks noChangeAspect="1"/>
          </p:cNvPicPr>
          <p:nvPr userDrawn="1"/>
        </p:nvPicPr>
        <p:blipFill>
          <a:blip r:embed="rId2"/>
          <a:stretch>
            <a:fillRect/>
          </a:stretch>
        </p:blipFill>
        <p:spPr>
          <a:xfrm>
            <a:off x="8297694" y="1005855"/>
            <a:ext cx="3904034" cy="4880043"/>
          </a:xfrm>
          <a:prstGeom prst="rect">
            <a:avLst/>
          </a:prstGeom>
        </p:spPr>
      </p:pic>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3"/>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1329872" y="3429000"/>
            <a:ext cx="4053786"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2638901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with bulletpoint paragraph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2" name="Text Placeholder 3">
            <a:extLst>
              <a:ext uri="{FF2B5EF4-FFF2-40B4-BE49-F238E27FC236}">
                <a16:creationId xmlns:a16="http://schemas.microsoft.com/office/drawing/2014/main" id="{3F8E7FE5-75F6-D54A-B074-844081BCADAB}"/>
              </a:ext>
            </a:extLst>
          </p:cNvPr>
          <p:cNvSpPr>
            <a:spLocks noGrp="1"/>
          </p:cNvSpPr>
          <p:nvPr>
            <p:ph type="body" sz="half" idx="2" hasCustomPrompt="1"/>
          </p:nvPr>
        </p:nvSpPr>
        <p:spPr>
          <a:xfrm>
            <a:off x="1329871" y="3675872"/>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
        <p:nvSpPr>
          <p:cNvPr id="9" name="Text Placeholder 3">
            <a:extLst>
              <a:ext uri="{FF2B5EF4-FFF2-40B4-BE49-F238E27FC236}">
                <a16:creationId xmlns:a16="http://schemas.microsoft.com/office/drawing/2014/main" id="{90D0378E-E462-5D40-98A3-786D00E12A57}"/>
              </a:ext>
            </a:extLst>
          </p:cNvPr>
          <p:cNvSpPr>
            <a:spLocks noGrp="1"/>
          </p:cNvSpPr>
          <p:nvPr>
            <p:ph type="body" sz="half" idx="10" hasCustomPrompt="1"/>
          </p:nvPr>
        </p:nvSpPr>
        <p:spPr>
          <a:xfrm>
            <a:off x="6504636" y="3675871"/>
            <a:ext cx="4357495" cy="2473719"/>
          </a:xfrm>
        </p:spPr>
        <p:txBody>
          <a:bodyPr>
            <a:normAutofit/>
          </a:bodyPr>
          <a:lstStyle>
            <a:lvl1pPr marL="171450" marR="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marL="171450" marR="0" lvl="0" indent="-171450" algn="l" defTabSz="914400" rtl="0" eaLnBrk="1" fontAlgn="auto" latinLnBrk="0" hangingPunct="1">
              <a:lnSpc>
                <a:spcPct val="150000"/>
              </a:lnSpc>
              <a:spcBef>
                <a:spcPts val="1000"/>
              </a:spcBef>
              <a:spcAft>
                <a:spcPts val="0"/>
              </a:spcAft>
              <a:buClr>
                <a:srgbClr val="EEE730"/>
              </a:buClr>
              <a:buSzPct val="100000"/>
              <a:buFont typeface="Wingdings" pitchFamily="2" charset="2"/>
              <a:buChar char="§"/>
              <a:tabLst/>
              <a:defRPr/>
            </a:pPr>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endParaRPr lang="en-GB" dirty="0"/>
          </a:p>
        </p:txBody>
      </p:sp>
    </p:spTree>
    <p:extLst>
      <p:ext uri="{BB962C8B-B14F-4D97-AF65-F5344CB8AC3E}">
        <p14:creationId xmlns:p14="http://schemas.microsoft.com/office/powerpoint/2010/main" val="33722563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taitstics dar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3" name="Picture 2">
            <a:extLst>
              <a:ext uri="{FF2B5EF4-FFF2-40B4-BE49-F238E27FC236}">
                <a16:creationId xmlns:a16="http://schemas.microsoft.com/office/drawing/2014/main" id="{D459A23B-0F27-3044-927F-E0ED558C84A2}"/>
              </a:ext>
            </a:extLst>
          </p:cNvPr>
          <p:cNvPicPr>
            <a:picLocks noChangeAspect="1"/>
          </p:cNvPicPr>
          <p:nvPr userDrawn="1"/>
        </p:nvPicPr>
        <p:blipFill>
          <a:blip r:embed="rId3"/>
          <a:stretch>
            <a:fillRect/>
          </a:stretch>
        </p:blipFill>
        <p:spPr>
          <a:xfrm>
            <a:off x="-2570486" y="1964537"/>
            <a:ext cx="5060587" cy="733210"/>
          </a:xfrm>
          <a:prstGeom prst="rect">
            <a:avLst/>
          </a:prstGeom>
        </p:spPr>
      </p:pic>
      <p:pic>
        <p:nvPicPr>
          <p:cNvPr id="12" name="Picture 11">
            <a:extLst>
              <a:ext uri="{FF2B5EF4-FFF2-40B4-BE49-F238E27FC236}">
                <a16:creationId xmlns:a16="http://schemas.microsoft.com/office/drawing/2014/main" id="{A4E4DADB-04DF-8347-B6E7-7E8A658FF149}"/>
              </a:ext>
            </a:extLst>
          </p:cNvPr>
          <p:cNvPicPr>
            <a:picLocks noChangeAspect="1"/>
          </p:cNvPicPr>
          <p:nvPr userDrawn="1"/>
        </p:nvPicPr>
        <p:blipFill>
          <a:blip r:embed="rId3"/>
          <a:stretch>
            <a:fillRect/>
          </a:stretch>
        </p:blipFill>
        <p:spPr>
          <a:xfrm>
            <a:off x="-3866724" y="3027082"/>
            <a:ext cx="5060587" cy="733210"/>
          </a:xfrm>
          <a:prstGeom prst="rect">
            <a:avLst/>
          </a:prstGeom>
        </p:spPr>
      </p:pic>
      <p:pic>
        <p:nvPicPr>
          <p:cNvPr id="14" name="Picture 13">
            <a:extLst>
              <a:ext uri="{FF2B5EF4-FFF2-40B4-BE49-F238E27FC236}">
                <a16:creationId xmlns:a16="http://schemas.microsoft.com/office/drawing/2014/main" id="{9E547A0B-0083-1E44-A9DB-38B0BEBEDEE2}"/>
              </a:ext>
            </a:extLst>
          </p:cNvPr>
          <p:cNvPicPr>
            <a:picLocks noChangeAspect="1"/>
          </p:cNvPicPr>
          <p:nvPr userDrawn="1"/>
        </p:nvPicPr>
        <p:blipFill>
          <a:blip r:embed="rId3"/>
          <a:stretch>
            <a:fillRect/>
          </a:stretch>
        </p:blipFill>
        <p:spPr>
          <a:xfrm>
            <a:off x="-2289133" y="4041556"/>
            <a:ext cx="5060587" cy="733210"/>
          </a:xfrm>
          <a:prstGeom prst="rect">
            <a:avLst/>
          </a:prstGeom>
        </p:spPr>
      </p:pic>
      <p:pic>
        <p:nvPicPr>
          <p:cNvPr id="16" name="Picture 15">
            <a:extLst>
              <a:ext uri="{FF2B5EF4-FFF2-40B4-BE49-F238E27FC236}">
                <a16:creationId xmlns:a16="http://schemas.microsoft.com/office/drawing/2014/main" id="{18C83D74-3F5D-B442-AF71-763671140D1D}"/>
              </a:ext>
            </a:extLst>
          </p:cNvPr>
          <p:cNvPicPr>
            <a:picLocks noChangeAspect="1"/>
          </p:cNvPicPr>
          <p:nvPr userDrawn="1"/>
        </p:nvPicPr>
        <p:blipFill>
          <a:blip r:embed="rId3"/>
          <a:stretch>
            <a:fillRect/>
          </a:stretch>
        </p:blipFill>
        <p:spPr>
          <a:xfrm>
            <a:off x="-3394451" y="5056706"/>
            <a:ext cx="5060587" cy="733210"/>
          </a:xfrm>
          <a:prstGeom prst="rect">
            <a:avLst/>
          </a:prstGeom>
        </p:spPr>
      </p:pic>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78%</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33%</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82%</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54%</a:t>
            </a:r>
            <a:endParaRPr lang="en-LT" dirty="0"/>
          </a:p>
        </p:txBody>
      </p:sp>
    </p:spTree>
    <p:extLst>
      <p:ext uri="{BB962C8B-B14F-4D97-AF65-F5344CB8AC3E}">
        <p14:creationId xmlns:p14="http://schemas.microsoft.com/office/powerpoint/2010/main" val="7602411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taitstics dark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27504572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taitstics br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2939283"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78%</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2939283"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33%</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2939283"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82%</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2939283"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54%</a:t>
            </a:r>
            <a:endParaRPr lang="en-LT" dirty="0">
              <a:solidFill>
                <a:srgbClr val="302757"/>
              </a:solidFill>
            </a:endParaRP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pic>
        <p:nvPicPr>
          <p:cNvPr id="19" name="Picture 18">
            <a:extLst>
              <a:ext uri="{FF2B5EF4-FFF2-40B4-BE49-F238E27FC236}">
                <a16:creationId xmlns:a16="http://schemas.microsoft.com/office/drawing/2014/main" id="{458E4654-267A-0C4B-8536-5CD689F6A436}"/>
              </a:ext>
            </a:extLst>
          </p:cNvPr>
          <p:cNvPicPr>
            <a:picLocks noChangeAspect="1"/>
          </p:cNvPicPr>
          <p:nvPr userDrawn="1"/>
        </p:nvPicPr>
        <p:blipFill>
          <a:blip r:embed="rId3"/>
          <a:stretch>
            <a:fillRect/>
          </a:stretch>
        </p:blipFill>
        <p:spPr>
          <a:xfrm>
            <a:off x="-1815711" y="1956590"/>
            <a:ext cx="4305812" cy="733210"/>
          </a:xfrm>
          <a:prstGeom prst="rect">
            <a:avLst/>
          </a:prstGeom>
        </p:spPr>
      </p:pic>
      <p:pic>
        <p:nvPicPr>
          <p:cNvPr id="21" name="Picture 20">
            <a:extLst>
              <a:ext uri="{FF2B5EF4-FFF2-40B4-BE49-F238E27FC236}">
                <a16:creationId xmlns:a16="http://schemas.microsoft.com/office/drawing/2014/main" id="{616EDD63-23B3-2542-A84B-7700E8DEA745}"/>
              </a:ext>
            </a:extLst>
          </p:cNvPr>
          <p:cNvPicPr>
            <a:picLocks noChangeAspect="1"/>
          </p:cNvPicPr>
          <p:nvPr userDrawn="1"/>
        </p:nvPicPr>
        <p:blipFill>
          <a:blip r:embed="rId3"/>
          <a:stretch>
            <a:fillRect/>
          </a:stretch>
        </p:blipFill>
        <p:spPr>
          <a:xfrm>
            <a:off x="-3111949" y="3031019"/>
            <a:ext cx="4305812" cy="733210"/>
          </a:xfrm>
          <a:prstGeom prst="rect">
            <a:avLst/>
          </a:prstGeom>
        </p:spPr>
      </p:pic>
      <p:pic>
        <p:nvPicPr>
          <p:cNvPr id="30" name="Picture 29">
            <a:extLst>
              <a:ext uri="{FF2B5EF4-FFF2-40B4-BE49-F238E27FC236}">
                <a16:creationId xmlns:a16="http://schemas.microsoft.com/office/drawing/2014/main" id="{835A72E4-ECB6-D945-9FC5-77FC78722086}"/>
              </a:ext>
            </a:extLst>
          </p:cNvPr>
          <p:cNvPicPr>
            <a:picLocks noChangeAspect="1"/>
          </p:cNvPicPr>
          <p:nvPr userDrawn="1"/>
        </p:nvPicPr>
        <p:blipFill>
          <a:blip r:embed="rId3"/>
          <a:stretch>
            <a:fillRect/>
          </a:stretch>
        </p:blipFill>
        <p:spPr>
          <a:xfrm>
            <a:off x="-1534358" y="4041556"/>
            <a:ext cx="4305812" cy="733210"/>
          </a:xfrm>
          <a:prstGeom prst="rect">
            <a:avLst/>
          </a:prstGeom>
        </p:spPr>
      </p:pic>
      <p:pic>
        <p:nvPicPr>
          <p:cNvPr id="31" name="Picture 30">
            <a:extLst>
              <a:ext uri="{FF2B5EF4-FFF2-40B4-BE49-F238E27FC236}">
                <a16:creationId xmlns:a16="http://schemas.microsoft.com/office/drawing/2014/main" id="{0D50DF02-4458-C84A-A9AC-EB3436EAE0EF}"/>
              </a:ext>
            </a:extLst>
          </p:cNvPr>
          <p:cNvPicPr>
            <a:picLocks noChangeAspect="1"/>
          </p:cNvPicPr>
          <p:nvPr userDrawn="1"/>
        </p:nvPicPr>
        <p:blipFill>
          <a:blip r:embed="rId3"/>
          <a:stretch>
            <a:fillRect/>
          </a:stretch>
        </p:blipFill>
        <p:spPr>
          <a:xfrm>
            <a:off x="-2640192" y="5056706"/>
            <a:ext cx="4305812" cy="733210"/>
          </a:xfrm>
          <a:prstGeom prst="rect">
            <a:avLst/>
          </a:prstGeom>
        </p:spPr>
      </p:pic>
    </p:spTree>
    <p:extLst>
      <p:ext uri="{BB962C8B-B14F-4D97-AF65-F5344CB8AC3E}">
        <p14:creationId xmlns:p14="http://schemas.microsoft.com/office/powerpoint/2010/main" val="1185618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taitstics bright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4384571"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4384571"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4384571"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4384571"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4384570"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8" name="Picture 17">
            <a:extLst>
              <a:ext uri="{FF2B5EF4-FFF2-40B4-BE49-F238E27FC236}">
                <a16:creationId xmlns:a16="http://schemas.microsoft.com/office/drawing/2014/main" id="{821F1327-4B04-B34F-AF41-FE0C55EF9AC1}"/>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3130533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taitstics dark-circle">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10%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40%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25%</a:t>
            </a:r>
            <a:endParaRPr lang="en-LT" dirty="0"/>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174618653"/>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3"/>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Tree>
    <p:extLst>
      <p:ext uri="{BB962C8B-B14F-4D97-AF65-F5344CB8AC3E}">
        <p14:creationId xmlns:p14="http://schemas.microsoft.com/office/powerpoint/2010/main" val="490448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taitstics dark-circle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Tree>
    <p:extLst>
      <p:ext uri="{BB962C8B-B14F-4D97-AF65-F5344CB8AC3E}">
        <p14:creationId xmlns:p14="http://schemas.microsoft.com/office/powerpoint/2010/main" val="13933198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2">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F0346FE7-C62E-ED40-B43F-053932ECBB02}"/>
              </a:ext>
            </a:extLst>
          </p:cNvPr>
          <p:cNvSpPr/>
          <p:nvPr userDrawn="1"/>
        </p:nvSpPr>
        <p:spPr>
          <a:xfrm>
            <a:off x="7335581" y="0"/>
            <a:ext cx="485641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938842" y="1426464"/>
            <a:ext cx="5587652" cy="1341926"/>
          </a:xfrm>
        </p:spPr>
        <p:txBody>
          <a:bodyPr anchor="b">
            <a:noAutofit/>
          </a:bodyPr>
          <a:lstStyle>
            <a:lvl1pPr algn="l">
              <a:defRPr sz="3500">
                <a:solidFill>
                  <a:srgbClr val="302757"/>
                </a:solidFill>
              </a:defRPr>
            </a:lvl1pPr>
          </a:lstStyle>
          <a:p>
            <a:r>
              <a:rPr lang="en-GB" dirty="0" err="1"/>
              <a:t>Pavadinimas</a:t>
            </a:r>
            <a:br>
              <a:rPr lang="en-GB" dirty="0"/>
            </a:br>
            <a:r>
              <a:rPr lang="en-GB" dirty="0"/>
              <a:t>per dvi </a:t>
            </a:r>
            <a:r>
              <a:rPr lang="en-GB" dirty="0" err="1"/>
              <a:t>eilutes</a:t>
            </a:r>
            <a:endParaRPr lang="en-LT" dirty="0"/>
          </a:p>
        </p:txBody>
      </p:sp>
      <p:sp>
        <p:nvSpPr>
          <p:cNvPr id="3" name="Subtitle 2">
            <a:extLst>
              <a:ext uri="{FF2B5EF4-FFF2-40B4-BE49-F238E27FC236}">
                <a16:creationId xmlns:a16="http://schemas.microsoft.com/office/drawing/2014/main" id="{E544E1B9-1882-0D43-9CCA-96C021418916}"/>
              </a:ext>
            </a:extLst>
          </p:cNvPr>
          <p:cNvSpPr>
            <a:spLocks noGrp="1"/>
          </p:cNvSpPr>
          <p:nvPr>
            <p:ph type="subTitle" idx="1" hasCustomPrompt="1"/>
          </p:nvPr>
        </p:nvSpPr>
        <p:spPr>
          <a:xfrm>
            <a:off x="967150" y="3087408"/>
            <a:ext cx="4697381" cy="749369"/>
          </a:xfrm>
        </p:spPr>
        <p:txBody>
          <a:bodyPr>
            <a:normAutofit/>
          </a:bodyPr>
          <a:lstStyle>
            <a:lvl1pPr marL="0" indent="0" algn="l">
              <a:buNone/>
              <a:defRPr sz="1600">
                <a:solidFill>
                  <a:srgbClr val="302757"/>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lt-LT" dirty="0"/>
              <a:t>Vardas Pavardė, pareigos</a:t>
            </a:r>
            <a:endParaRPr lang="en-LT" dirty="0"/>
          </a:p>
        </p:txBody>
      </p:sp>
      <p:pic>
        <p:nvPicPr>
          <p:cNvPr id="6" name="Picture 5">
            <a:extLst>
              <a:ext uri="{FF2B5EF4-FFF2-40B4-BE49-F238E27FC236}">
                <a16:creationId xmlns:a16="http://schemas.microsoft.com/office/drawing/2014/main" id="{9F310B33-EF63-C141-A456-07D3E964D58A}"/>
              </a:ext>
            </a:extLst>
          </p:cNvPr>
          <p:cNvPicPr>
            <a:picLocks noChangeAspect="1"/>
          </p:cNvPicPr>
          <p:nvPr userDrawn="1"/>
        </p:nvPicPr>
        <p:blipFill>
          <a:blip r:embed="rId2"/>
          <a:stretch>
            <a:fillRect/>
          </a:stretch>
        </p:blipFill>
        <p:spPr>
          <a:xfrm>
            <a:off x="520159" y="5573950"/>
            <a:ext cx="2056476" cy="849414"/>
          </a:xfrm>
          <a:prstGeom prst="rect">
            <a:avLst/>
          </a:prstGeom>
        </p:spPr>
      </p:pic>
      <p:pic>
        <p:nvPicPr>
          <p:cNvPr id="7" name="Picture 6">
            <a:extLst>
              <a:ext uri="{FF2B5EF4-FFF2-40B4-BE49-F238E27FC236}">
                <a16:creationId xmlns:a16="http://schemas.microsoft.com/office/drawing/2014/main" id="{55EFD01E-45EA-604A-81A2-297660C667A8}"/>
              </a:ext>
            </a:extLst>
          </p:cNvPr>
          <p:cNvPicPr>
            <a:picLocks noChangeAspect="1"/>
          </p:cNvPicPr>
          <p:nvPr userDrawn="1"/>
        </p:nvPicPr>
        <p:blipFill>
          <a:blip r:embed="rId3"/>
          <a:stretch>
            <a:fillRect/>
          </a:stretch>
        </p:blipFill>
        <p:spPr>
          <a:xfrm>
            <a:off x="7335581" y="996283"/>
            <a:ext cx="3917577" cy="4867101"/>
          </a:xfrm>
          <a:prstGeom prst="rect">
            <a:avLst/>
          </a:prstGeom>
        </p:spPr>
      </p:pic>
    </p:spTree>
    <p:extLst>
      <p:ext uri="{BB962C8B-B14F-4D97-AF65-F5344CB8AC3E}">
        <p14:creationId xmlns:p14="http://schemas.microsoft.com/office/powerpoint/2010/main" val="11513105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taitstics bright-circ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10%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40%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25%</a:t>
            </a:r>
            <a:endParaRPr lang="en-LT" dirty="0">
              <a:solidFill>
                <a:srgbClr val="302757"/>
              </a:solidFill>
            </a:endParaRPr>
          </a:p>
        </p:txBody>
      </p:sp>
      <p:graphicFrame>
        <p:nvGraphicFramePr>
          <p:cNvPr id="4" name="Chart 3">
            <a:extLst>
              <a:ext uri="{FF2B5EF4-FFF2-40B4-BE49-F238E27FC236}">
                <a16:creationId xmlns:a16="http://schemas.microsoft.com/office/drawing/2014/main" id="{8AAEB978-A201-1E44-B111-2BFE76D3E234}"/>
              </a:ext>
            </a:extLst>
          </p:cNvPr>
          <p:cNvGraphicFramePr/>
          <p:nvPr userDrawn="1">
            <p:extLst>
              <p:ext uri="{D42A27DB-BD31-4B8C-83A1-F6EECF244321}">
                <p14:modId xmlns:p14="http://schemas.microsoft.com/office/powerpoint/2010/main" val="3768252175"/>
              </p:ext>
            </p:extLst>
          </p:nvPr>
        </p:nvGraphicFramePr>
        <p:xfrm>
          <a:off x="-170426" y="1921248"/>
          <a:ext cx="5372919" cy="3581946"/>
        </p:xfrm>
        <a:graphic>
          <a:graphicData uri="http://schemas.openxmlformats.org/drawingml/2006/chart">
            <c:chart xmlns:c="http://schemas.openxmlformats.org/drawingml/2006/chart" xmlns:r="http://schemas.openxmlformats.org/officeDocument/2006/relationships" r:id="rId2"/>
          </a:graphicData>
        </a:graphic>
      </p:graphicFrame>
      <p:sp>
        <p:nvSpPr>
          <p:cNvPr id="17" name="Title 1">
            <a:extLst>
              <a:ext uri="{FF2B5EF4-FFF2-40B4-BE49-F238E27FC236}">
                <a16:creationId xmlns:a16="http://schemas.microsoft.com/office/drawing/2014/main" id="{BB0F89A9-7F8E-814F-8AD4-ED4479EE6193}"/>
              </a:ext>
            </a:extLst>
          </p:cNvPr>
          <p:cNvSpPr txBox="1">
            <a:spLocks/>
          </p:cNvSpPr>
          <p:nvPr userDrawn="1"/>
        </p:nvSpPr>
        <p:spPr>
          <a:xfrm>
            <a:off x="2455628" y="2428860"/>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rgbClr val="302757"/>
                </a:solidFill>
              </a:rPr>
              <a:t>10%</a:t>
            </a:r>
            <a:endParaRPr lang="en-LT" sz="2000" dirty="0">
              <a:solidFill>
                <a:srgbClr val="302757"/>
              </a:solidFill>
            </a:endParaRPr>
          </a:p>
        </p:txBody>
      </p:sp>
      <p:sp>
        <p:nvSpPr>
          <p:cNvPr id="18" name="Title 1">
            <a:extLst>
              <a:ext uri="{FF2B5EF4-FFF2-40B4-BE49-F238E27FC236}">
                <a16:creationId xmlns:a16="http://schemas.microsoft.com/office/drawing/2014/main" id="{7EF864C2-0A30-9D44-872B-F3009BA7FB1C}"/>
              </a:ext>
            </a:extLst>
          </p:cNvPr>
          <p:cNvSpPr txBox="1">
            <a:spLocks/>
          </p:cNvSpPr>
          <p:nvPr userDrawn="1"/>
        </p:nvSpPr>
        <p:spPr>
          <a:xfrm>
            <a:off x="1560820" y="2871994"/>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19" name="Title 1">
            <a:extLst>
              <a:ext uri="{FF2B5EF4-FFF2-40B4-BE49-F238E27FC236}">
                <a16:creationId xmlns:a16="http://schemas.microsoft.com/office/drawing/2014/main" id="{80978C34-186B-AD45-BEF8-54894DD86E1F}"/>
              </a:ext>
            </a:extLst>
          </p:cNvPr>
          <p:cNvSpPr txBox="1">
            <a:spLocks/>
          </p:cNvSpPr>
          <p:nvPr userDrawn="1"/>
        </p:nvSpPr>
        <p:spPr>
          <a:xfrm>
            <a:off x="1560820" y="3882495"/>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sp>
        <p:nvSpPr>
          <p:cNvPr id="20" name="Title 1">
            <a:extLst>
              <a:ext uri="{FF2B5EF4-FFF2-40B4-BE49-F238E27FC236}">
                <a16:creationId xmlns:a16="http://schemas.microsoft.com/office/drawing/2014/main" id="{0E77ACB9-A6B3-8C42-BA26-61350B85540D}"/>
              </a:ext>
            </a:extLst>
          </p:cNvPr>
          <p:cNvSpPr txBox="1">
            <a:spLocks/>
          </p:cNvSpPr>
          <p:nvPr userDrawn="1"/>
        </p:nvSpPr>
        <p:spPr>
          <a:xfrm>
            <a:off x="2757565" y="3606887"/>
            <a:ext cx="796255" cy="522696"/>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sz="2000" dirty="0">
                <a:solidFill>
                  <a:schemeClr val="bg1"/>
                </a:solidFill>
              </a:rPr>
              <a:t>25%</a:t>
            </a:r>
            <a:endParaRPr lang="en-LT" sz="2000" dirty="0">
              <a:solidFill>
                <a:schemeClr val="bg1"/>
              </a:solidFill>
            </a:endParaRP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1326180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tatstics bright-circle_blan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25" name="Picture 24">
            <a:extLst>
              <a:ext uri="{FF2B5EF4-FFF2-40B4-BE49-F238E27FC236}">
                <a16:creationId xmlns:a16="http://schemas.microsoft.com/office/drawing/2014/main" id="{F2FAFDB3-CD7F-F943-A0F7-6D9BF522D5EF}"/>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528686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tatistics dark-columns">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20%</a:t>
            </a:r>
            <a:endParaRPr lang="en-LT" dirty="0"/>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30%</a:t>
            </a:r>
            <a:endParaRPr lang="en-LT" dirty="0"/>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t>50%</a:t>
            </a:r>
            <a:endParaRPr lang="en-LT" dirty="0"/>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1426876880"/>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03061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tatistics dark-columns_blank">
    <p:bg>
      <p:bgPr>
        <a:solidFill>
          <a:srgbClr val="302757"/>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chemeClr val="bg1"/>
                </a:solidFill>
              </a:defRPr>
            </a:lvl1pPr>
          </a:lstStyle>
          <a:p>
            <a:r>
              <a:rPr lang="en-GB" dirty="0" err="1"/>
              <a:t>Statistikos</a:t>
            </a:r>
            <a:r>
              <a:rPr lang="en-GB" dirty="0"/>
              <a:t> </a:t>
            </a:r>
            <a:r>
              <a:rPr lang="en-GB" dirty="0" err="1"/>
              <a:t>duomenys</a:t>
            </a:r>
            <a:endParaRPr lang="en-LT" dirty="0"/>
          </a:p>
        </p:txBody>
      </p:sp>
      <p:pic>
        <p:nvPicPr>
          <p:cNvPr id="9" name="Picture 8">
            <a:extLst>
              <a:ext uri="{FF2B5EF4-FFF2-40B4-BE49-F238E27FC236}">
                <a16:creationId xmlns:a16="http://schemas.microsoft.com/office/drawing/2014/main" id="{FEAFD233-017A-9C42-80C3-B9D7DF2673D5}"/>
              </a:ext>
            </a:extLst>
          </p:cNvPr>
          <p:cNvPicPr>
            <a:picLocks noChangeAspect="1"/>
          </p:cNvPicPr>
          <p:nvPr userDrawn="1"/>
        </p:nvPicPr>
        <p:blipFill>
          <a:blip r:embed="rId2"/>
          <a:stretch>
            <a:fillRect/>
          </a:stretch>
        </p:blipFill>
        <p:spPr>
          <a:xfrm>
            <a:off x="408494" y="358014"/>
            <a:ext cx="313725" cy="395293"/>
          </a:xfrm>
          <a:prstGeom prst="rect">
            <a:avLst/>
          </a:prstGeom>
        </p:spPr>
      </p:pic>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Tree>
    <p:extLst>
      <p:ext uri="{BB962C8B-B14F-4D97-AF65-F5344CB8AC3E}">
        <p14:creationId xmlns:p14="http://schemas.microsoft.com/office/powerpoint/2010/main" val="17763400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tatistics bright-column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6" name="Title 1">
            <a:extLst>
              <a:ext uri="{FF2B5EF4-FFF2-40B4-BE49-F238E27FC236}">
                <a16:creationId xmlns:a16="http://schemas.microsoft.com/office/drawing/2014/main" id="{2F70140A-D1B1-194E-A6F2-0136DC52A05A}"/>
              </a:ext>
            </a:extLst>
          </p:cNvPr>
          <p:cNvSpPr txBox="1">
            <a:spLocks/>
          </p:cNvSpPr>
          <p:nvPr userDrawn="1"/>
        </p:nvSpPr>
        <p:spPr>
          <a:xfrm>
            <a:off x="4750566" y="1720036"/>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20%</a:t>
            </a:r>
            <a:endParaRPr lang="en-LT" dirty="0">
              <a:solidFill>
                <a:srgbClr val="302757"/>
              </a:solidFill>
            </a:endParaRPr>
          </a:p>
        </p:txBody>
      </p:sp>
      <p:sp>
        <p:nvSpPr>
          <p:cNvPr id="27" name="Title 1">
            <a:extLst>
              <a:ext uri="{FF2B5EF4-FFF2-40B4-BE49-F238E27FC236}">
                <a16:creationId xmlns:a16="http://schemas.microsoft.com/office/drawing/2014/main" id="{F79A2590-E6EE-0A42-91CB-F612C492DE01}"/>
              </a:ext>
            </a:extLst>
          </p:cNvPr>
          <p:cNvSpPr txBox="1">
            <a:spLocks/>
          </p:cNvSpPr>
          <p:nvPr userDrawn="1"/>
        </p:nvSpPr>
        <p:spPr>
          <a:xfrm>
            <a:off x="4750566" y="2782581"/>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30%</a:t>
            </a:r>
            <a:endParaRPr lang="en-LT" dirty="0">
              <a:solidFill>
                <a:srgbClr val="302757"/>
              </a:solidFill>
            </a:endParaRPr>
          </a:p>
        </p:txBody>
      </p:sp>
      <p:sp>
        <p:nvSpPr>
          <p:cNvPr id="28" name="Title 1">
            <a:extLst>
              <a:ext uri="{FF2B5EF4-FFF2-40B4-BE49-F238E27FC236}">
                <a16:creationId xmlns:a16="http://schemas.microsoft.com/office/drawing/2014/main" id="{D68BCF95-5A33-9546-8DDB-E02B0B4F83DB}"/>
              </a:ext>
            </a:extLst>
          </p:cNvPr>
          <p:cNvSpPr txBox="1">
            <a:spLocks/>
          </p:cNvSpPr>
          <p:nvPr userDrawn="1"/>
        </p:nvSpPr>
        <p:spPr>
          <a:xfrm>
            <a:off x="4750566" y="379705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sp>
        <p:nvSpPr>
          <p:cNvPr id="29" name="Title 1">
            <a:extLst>
              <a:ext uri="{FF2B5EF4-FFF2-40B4-BE49-F238E27FC236}">
                <a16:creationId xmlns:a16="http://schemas.microsoft.com/office/drawing/2014/main" id="{C09F40E0-24F5-3D4F-A309-E113322D8130}"/>
              </a:ext>
            </a:extLst>
          </p:cNvPr>
          <p:cNvSpPr txBox="1">
            <a:spLocks/>
          </p:cNvSpPr>
          <p:nvPr userDrawn="1"/>
        </p:nvSpPr>
        <p:spPr>
          <a:xfrm>
            <a:off x="4750566" y="4812205"/>
            <a:ext cx="1341315" cy="929640"/>
          </a:xfrm>
          <a:prstGeom prst="rect">
            <a:avLst/>
          </a:prstGeom>
        </p:spPr>
        <p:txBody>
          <a:bodyPr vert="horz" lIns="91440" tIns="45720" rIns="91440" bIns="45720" rtlCol="0" anchor="b">
            <a:noAutofit/>
          </a:bodyPr>
          <a:lstStyle>
            <a:lvl1pPr algn="l" defTabSz="914400" rtl="0" eaLnBrk="1" latinLnBrk="0" hangingPunct="1">
              <a:lnSpc>
                <a:spcPct val="100000"/>
              </a:lnSpc>
              <a:spcBef>
                <a:spcPct val="0"/>
              </a:spcBef>
              <a:buNone/>
              <a:defRPr sz="3500" b="0" i="0" kern="12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en-GB" dirty="0">
                <a:solidFill>
                  <a:srgbClr val="302757"/>
                </a:solidFill>
              </a:rPr>
              <a:t>50%</a:t>
            </a:r>
            <a:endParaRPr lang="en-LT" dirty="0">
              <a:solidFill>
                <a:srgbClr val="302757"/>
              </a:solidFill>
            </a:endParaRPr>
          </a:p>
        </p:txBody>
      </p:sp>
      <p:graphicFrame>
        <p:nvGraphicFramePr>
          <p:cNvPr id="7" name="Chart 6">
            <a:extLst>
              <a:ext uri="{FF2B5EF4-FFF2-40B4-BE49-F238E27FC236}">
                <a16:creationId xmlns:a16="http://schemas.microsoft.com/office/drawing/2014/main" id="{2AD45C9C-EF72-EA46-AEB6-A8416426AE51}"/>
              </a:ext>
            </a:extLst>
          </p:cNvPr>
          <p:cNvGraphicFramePr/>
          <p:nvPr userDrawn="1">
            <p:extLst>
              <p:ext uri="{D42A27DB-BD31-4B8C-83A1-F6EECF244321}">
                <p14:modId xmlns:p14="http://schemas.microsoft.com/office/powerpoint/2010/main" val="2972002168"/>
              </p:ext>
            </p:extLst>
          </p:nvPr>
        </p:nvGraphicFramePr>
        <p:xfrm>
          <a:off x="408495" y="2045795"/>
          <a:ext cx="3878370" cy="3988038"/>
        </p:xfrm>
        <a:graphic>
          <a:graphicData uri="http://schemas.openxmlformats.org/drawingml/2006/chart">
            <c:chart xmlns:c="http://schemas.openxmlformats.org/drawingml/2006/chart" xmlns:r="http://schemas.openxmlformats.org/officeDocument/2006/relationships" r:id="rId2"/>
          </a:graphicData>
        </a:graphic>
      </p:graphicFrame>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3"/>
          <a:stretch>
            <a:fillRect/>
          </a:stretch>
        </p:blipFill>
        <p:spPr>
          <a:xfrm>
            <a:off x="408494" y="364935"/>
            <a:ext cx="313724" cy="395293"/>
          </a:xfrm>
          <a:prstGeom prst="rect">
            <a:avLst/>
          </a:prstGeom>
        </p:spPr>
      </p:pic>
    </p:spTree>
    <p:extLst>
      <p:ext uri="{BB962C8B-B14F-4D97-AF65-F5344CB8AC3E}">
        <p14:creationId xmlns:p14="http://schemas.microsoft.com/office/powerpoint/2010/main" val="26196933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tatistics bright-columns_blank">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A01CA-B547-A442-ACFC-3D6CF3FAB361}"/>
              </a:ext>
            </a:extLst>
          </p:cNvPr>
          <p:cNvSpPr>
            <a:spLocks noGrp="1"/>
          </p:cNvSpPr>
          <p:nvPr>
            <p:ph type="ctrTitle" hasCustomPrompt="1"/>
          </p:nvPr>
        </p:nvSpPr>
        <p:spPr>
          <a:xfrm>
            <a:off x="6195854" y="358014"/>
            <a:ext cx="5587652" cy="1341926"/>
          </a:xfrm>
        </p:spPr>
        <p:txBody>
          <a:bodyPr anchor="b">
            <a:noAutofit/>
          </a:bodyPr>
          <a:lstStyle>
            <a:lvl1pPr algn="l">
              <a:lnSpc>
                <a:spcPct val="100000"/>
              </a:lnSpc>
              <a:defRPr sz="3500">
                <a:solidFill>
                  <a:srgbClr val="302757"/>
                </a:solidFill>
              </a:defRPr>
            </a:lvl1pPr>
          </a:lstStyle>
          <a:p>
            <a:r>
              <a:rPr lang="en-GB" dirty="0" err="1"/>
              <a:t>Statistikos</a:t>
            </a:r>
            <a:r>
              <a:rPr lang="en-GB" dirty="0"/>
              <a:t> </a:t>
            </a:r>
            <a:r>
              <a:rPr lang="en-GB" dirty="0" err="1"/>
              <a:t>duomenys</a:t>
            </a:r>
            <a:endParaRPr lang="en-LT" dirty="0"/>
          </a:p>
        </p:txBody>
      </p:sp>
      <p:sp>
        <p:nvSpPr>
          <p:cNvPr id="10" name="Text Placeholder 3">
            <a:extLst>
              <a:ext uri="{FF2B5EF4-FFF2-40B4-BE49-F238E27FC236}">
                <a16:creationId xmlns:a16="http://schemas.microsoft.com/office/drawing/2014/main" id="{E7ADD6BD-4A4D-854D-85EE-FEAF60690FEB}"/>
              </a:ext>
            </a:extLst>
          </p:cNvPr>
          <p:cNvSpPr>
            <a:spLocks noGrp="1"/>
          </p:cNvSpPr>
          <p:nvPr>
            <p:ph type="body" sz="half" idx="10" hasCustomPrompt="1"/>
          </p:nvPr>
        </p:nvSpPr>
        <p:spPr>
          <a:xfrm>
            <a:off x="6195854" y="2059763"/>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2" name="Text Placeholder 3">
            <a:extLst>
              <a:ext uri="{FF2B5EF4-FFF2-40B4-BE49-F238E27FC236}">
                <a16:creationId xmlns:a16="http://schemas.microsoft.com/office/drawing/2014/main" id="{534E0444-467E-1F48-9723-76B15FF379BA}"/>
              </a:ext>
            </a:extLst>
          </p:cNvPr>
          <p:cNvSpPr>
            <a:spLocks noGrp="1"/>
          </p:cNvSpPr>
          <p:nvPr>
            <p:ph type="body" sz="half" idx="11" hasCustomPrompt="1"/>
          </p:nvPr>
        </p:nvSpPr>
        <p:spPr>
          <a:xfrm>
            <a:off x="6195854" y="3110645"/>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3" name="Text Placeholder 3">
            <a:extLst>
              <a:ext uri="{FF2B5EF4-FFF2-40B4-BE49-F238E27FC236}">
                <a16:creationId xmlns:a16="http://schemas.microsoft.com/office/drawing/2014/main" id="{920053FD-1BCE-FD44-8B67-FE19AEC0D03E}"/>
              </a:ext>
            </a:extLst>
          </p:cNvPr>
          <p:cNvSpPr>
            <a:spLocks noGrp="1"/>
          </p:cNvSpPr>
          <p:nvPr>
            <p:ph type="body" sz="half" idx="12" hasCustomPrompt="1"/>
          </p:nvPr>
        </p:nvSpPr>
        <p:spPr>
          <a:xfrm>
            <a:off x="6195854" y="4121146"/>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sp>
        <p:nvSpPr>
          <p:cNvPr id="24" name="Text Placeholder 3">
            <a:extLst>
              <a:ext uri="{FF2B5EF4-FFF2-40B4-BE49-F238E27FC236}">
                <a16:creationId xmlns:a16="http://schemas.microsoft.com/office/drawing/2014/main" id="{818B7215-47CD-6348-855A-50C9B9829008}"/>
              </a:ext>
            </a:extLst>
          </p:cNvPr>
          <p:cNvSpPr>
            <a:spLocks noGrp="1"/>
          </p:cNvSpPr>
          <p:nvPr>
            <p:ph type="body" sz="half" idx="13" hasCustomPrompt="1"/>
          </p:nvPr>
        </p:nvSpPr>
        <p:spPr>
          <a:xfrm>
            <a:off x="6195853" y="5131647"/>
            <a:ext cx="4317301" cy="691059"/>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a:t>
            </a:r>
          </a:p>
        </p:txBody>
      </p:sp>
      <p:pic>
        <p:nvPicPr>
          <p:cNvPr id="14" name="Picture 13">
            <a:extLst>
              <a:ext uri="{FF2B5EF4-FFF2-40B4-BE49-F238E27FC236}">
                <a16:creationId xmlns:a16="http://schemas.microsoft.com/office/drawing/2014/main" id="{3D836F99-D1F4-EA43-BB41-6ACFE926C462}"/>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6391961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nal slide">
    <p:bg>
      <p:bgPr>
        <a:solidFill>
          <a:srgbClr val="302857"/>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D8F41B1-0096-7440-92A9-FC44A99223B3}"/>
              </a:ext>
            </a:extLst>
          </p:cNvPr>
          <p:cNvPicPr>
            <a:picLocks noChangeAspect="1"/>
          </p:cNvPicPr>
          <p:nvPr userDrawn="1"/>
        </p:nvPicPr>
        <p:blipFill>
          <a:blip r:embed="rId2"/>
          <a:stretch>
            <a:fillRect/>
          </a:stretch>
        </p:blipFill>
        <p:spPr>
          <a:xfrm>
            <a:off x="4694271" y="2602081"/>
            <a:ext cx="2803458" cy="1168640"/>
          </a:xfrm>
          <a:prstGeom prst="rect">
            <a:avLst/>
          </a:prstGeom>
        </p:spPr>
      </p:pic>
    </p:spTree>
    <p:extLst>
      <p:ext uri="{BB962C8B-B14F-4D97-AF65-F5344CB8AC3E}">
        <p14:creationId xmlns:p14="http://schemas.microsoft.com/office/powerpoint/2010/main" val="42364072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inal slide2">
    <p:bg>
      <p:bgPr>
        <a:solidFill>
          <a:srgbClr val="302857"/>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0A8019B-23CF-5049-AC40-C8CA7DC7E2C4}"/>
              </a:ext>
            </a:extLst>
          </p:cNvPr>
          <p:cNvSpPr/>
          <p:nvPr userDrawn="1"/>
        </p:nvSpPr>
        <p:spPr>
          <a:xfrm>
            <a:off x="0" y="0"/>
            <a:ext cx="12192000" cy="6858000"/>
          </a:xfrm>
          <a:prstGeom prst="rect">
            <a:avLst/>
          </a:prstGeom>
          <a:solidFill>
            <a:srgbClr val="30275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5" name="Picture Placeholder 2">
            <a:extLst>
              <a:ext uri="{FF2B5EF4-FFF2-40B4-BE49-F238E27FC236}">
                <a16:creationId xmlns:a16="http://schemas.microsoft.com/office/drawing/2014/main" id="{99D1C85B-C1BA-F942-AA3D-8ABDA4BDC876}"/>
              </a:ext>
            </a:extLst>
          </p:cNvPr>
          <p:cNvSpPr>
            <a:spLocks noGrp="1"/>
          </p:cNvSpPr>
          <p:nvPr>
            <p:ph type="pic" idx="1"/>
          </p:nvPr>
        </p:nvSpPr>
        <p:spPr>
          <a:xfrm>
            <a:off x="0" y="0"/>
            <a:ext cx="12192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pic>
        <p:nvPicPr>
          <p:cNvPr id="3" name="Picture 2">
            <a:extLst>
              <a:ext uri="{FF2B5EF4-FFF2-40B4-BE49-F238E27FC236}">
                <a16:creationId xmlns:a16="http://schemas.microsoft.com/office/drawing/2014/main" id="{E9FA9F3D-DB9D-F74B-83B0-5A6088EE9C31}"/>
              </a:ext>
            </a:extLst>
          </p:cNvPr>
          <p:cNvPicPr>
            <a:picLocks noChangeAspect="1"/>
          </p:cNvPicPr>
          <p:nvPr userDrawn="1"/>
        </p:nvPicPr>
        <p:blipFill>
          <a:blip r:embed="rId2"/>
          <a:stretch>
            <a:fillRect/>
          </a:stretch>
        </p:blipFill>
        <p:spPr>
          <a:xfrm>
            <a:off x="395477" y="360178"/>
            <a:ext cx="317500" cy="400050"/>
          </a:xfrm>
          <a:prstGeom prst="rect">
            <a:avLst/>
          </a:prstGeom>
        </p:spPr>
      </p:pic>
      <p:sp>
        <p:nvSpPr>
          <p:cNvPr id="6" name="Title 1">
            <a:extLst>
              <a:ext uri="{FF2B5EF4-FFF2-40B4-BE49-F238E27FC236}">
                <a16:creationId xmlns:a16="http://schemas.microsoft.com/office/drawing/2014/main" id="{881B3020-1657-6B49-A9E1-55575778D52E}"/>
              </a:ext>
            </a:extLst>
          </p:cNvPr>
          <p:cNvSpPr>
            <a:spLocks noGrp="1"/>
          </p:cNvSpPr>
          <p:nvPr>
            <p:ph type="title" hasCustomPrompt="1"/>
          </p:nvPr>
        </p:nvSpPr>
        <p:spPr>
          <a:xfrm>
            <a:off x="4129881" y="2628900"/>
            <a:ext cx="3932237" cy="1600200"/>
          </a:xfrm>
        </p:spPr>
        <p:txBody>
          <a:bodyPr anchor="b"/>
          <a:lstStyle>
            <a:lvl1pPr algn="ctr">
              <a:lnSpc>
                <a:spcPct val="110000"/>
              </a:lnSpc>
              <a:defRPr sz="3200">
                <a:solidFill>
                  <a:schemeClr val="bg1"/>
                </a:solidFill>
              </a:defRPr>
            </a:lvl1pPr>
          </a:lstStyle>
          <a:p>
            <a:r>
              <a:rPr lang="en-GB" dirty="0"/>
              <a:t>About our</a:t>
            </a:r>
            <a:br>
              <a:rPr lang="en-GB" dirty="0"/>
            </a:br>
            <a:r>
              <a:rPr lang="en-GB" dirty="0"/>
              <a:t>Lorem ipsum</a:t>
            </a:r>
            <a:br>
              <a:rPr lang="en-GB" dirty="0"/>
            </a:br>
            <a:r>
              <a:rPr lang="en-GB" dirty="0" err="1"/>
              <a:t>dolor</a:t>
            </a:r>
            <a:r>
              <a:rPr lang="en-GB" dirty="0"/>
              <a:t> sit</a:t>
            </a:r>
            <a:endParaRPr lang="en-LT" dirty="0"/>
          </a:p>
        </p:txBody>
      </p:sp>
    </p:spTree>
    <p:extLst>
      <p:ext uri="{BB962C8B-B14F-4D97-AF65-F5344CB8AC3E}">
        <p14:creationId xmlns:p14="http://schemas.microsoft.com/office/powerpoint/2010/main" val="259078982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5A17AD-2019-FF49-B507-9DE671DB5CF7}"/>
              </a:ext>
            </a:extLst>
          </p:cNvPr>
          <p:cNvPicPr>
            <a:picLocks noChangeAspect="1"/>
          </p:cNvPicPr>
          <p:nvPr userDrawn="1"/>
        </p:nvPicPr>
        <p:blipFill>
          <a:blip r:embed="rId2"/>
          <a:stretch>
            <a:fillRect/>
          </a:stretch>
        </p:blipFill>
        <p:spPr>
          <a:xfrm>
            <a:off x="408494" y="364935"/>
            <a:ext cx="313724" cy="395293"/>
          </a:xfrm>
          <a:prstGeom prst="rect">
            <a:avLst/>
          </a:prstGeom>
        </p:spPr>
      </p:pic>
    </p:spTree>
    <p:extLst>
      <p:ext uri="{BB962C8B-B14F-4D97-AF65-F5344CB8AC3E}">
        <p14:creationId xmlns:p14="http://schemas.microsoft.com/office/powerpoint/2010/main" val="2751940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7335581" y="0"/>
            <a:ext cx="4856419"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961955" y="3160337"/>
            <a:ext cx="3539093" cy="2533453"/>
          </a:xfrm>
        </p:spPr>
        <p:txBody>
          <a:bodyPr>
            <a:normAutofit/>
          </a:bodyPr>
          <a:lstStyle>
            <a:lvl1pPr marL="0" indent="0">
              <a:lnSpc>
                <a:spcPct val="130000"/>
              </a:lnSpc>
              <a:buNone/>
              <a:defRPr sz="12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0" name="Text Placeholder 3">
            <a:extLst>
              <a:ext uri="{FF2B5EF4-FFF2-40B4-BE49-F238E27FC236}">
                <a16:creationId xmlns:a16="http://schemas.microsoft.com/office/drawing/2014/main" id="{B737FCF8-0189-8D4F-A08E-201EF3EF8842}"/>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endParaRPr lang="en-GB" dirty="0"/>
          </a:p>
        </p:txBody>
      </p:sp>
    </p:spTree>
    <p:extLst>
      <p:ext uri="{BB962C8B-B14F-4D97-AF65-F5344CB8AC3E}">
        <p14:creationId xmlns:p14="http://schemas.microsoft.com/office/powerpoint/2010/main" val="7551625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and Content2">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342652F-B3AE-A24B-9F5D-7B8BCF26E333}"/>
              </a:ext>
            </a:extLst>
          </p:cNvPr>
          <p:cNvSpPr/>
          <p:nvPr userDrawn="1"/>
        </p:nvSpPr>
        <p:spPr>
          <a:xfrm>
            <a:off x="-9526" y="0"/>
            <a:ext cx="6644629" cy="6858000"/>
          </a:xfrm>
          <a:prstGeom prst="rect">
            <a:avLst/>
          </a:prstGeom>
          <a:solidFill>
            <a:srgbClr val="EEE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sp>
        <p:nvSpPr>
          <p:cNvPr id="13" name="Content Placeholder 12">
            <a:extLst>
              <a:ext uri="{FF2B5EF4-FFF2-40B4-BE49-F238E27FC236}">
                <a16:creationId xmlns:a16="http://schemas.microsoft.com/office/drawing/2014/main" id="{2D40919E-3F15-FF47-8DCD-E28A05076BE5}"/>
              </a:ext>
            </a:extLst>
          </p:cNvPr>
          <p:cNvSpPr>
            <a:spLocks noGrp="1"/>
          </p:cNvSpPr>
          <p:nvPr>
            <p:ph sz="quarter" idx="13" hasCustomPrompt="1"/>
          </p:nvPr>
        </p:nvSpPr>
        <p:spPr>
          <a:xfrm>
            <a:off x="1329872" y="3701030"/>
            <a:ext cx="3411538" cy="794430"/>
          </a:xfrm>
        </p:spPr>
        <p:txBody>
          <a:bodyPr>
            <a:normAutofit/>
          </a:bodyPr>
          <a:lstStyle>
            <a:lvl1pPr marL="0" indent="0">
              <a:lnSpc>
                <a:spcPct val="80000"/>
              </a:lnSpc>
              <a:buFontTx/>
              <a:buNone/>
              <a:defRPr sz="1300"/>
            </a:lvl1pPr>
            <a:lvl2pPr>
              <a:defRPr sz="1400"/>
            </a:lvl2pPr>
            <a:lvl3pPr>
              <a:defRPr sz="1400"/>
            </a:lvl3pPr>
            <a:lvl4pPr>
              <a:defRPr sz="1400"/>
            </a:lvl4pPr>
            <a:lvl5pPr>
              <a:defRPr sz="1400"/>
            </a:lvl5pPr>
          </a:lstStyle>
          <a:p>
            <a:pPr lvl="0"/>
            <a:r>
              <a:rPr lang="en-GB" dirty="0"/>
              <a:t>The </a:t>
            </a:r>
            <a:r>
              <a:rPr lang="en-GB" dirty="0" err="1"/>
              <a:t>Amenties</a:t>
            </a:r>
            <a:endParaRPr lang="en-GB" dirty="0"/>
          </a:p>
          <a:p>
            <a:pPr lvl="0"/>
            <a:r>
              <a:rPr lang="en-GB" dirty="0"/>
              <a:t>Will you get</a:t>
            </a:r>
            <a:endParaRPr lang="en-LT" dirty="0"/>
          </a:p>
        </p:txBody>
      </p:sp>
      <p:sp>
        <p:nvSpPr>
          <p:cNvPr id="9" name="Text Placeholder 3">
            <a:extLst>
              <a:ext uri="{FF2B5EF4-FFF2-40B4-BE49-F238E27FC236}">
                <a16:creationId xmlns:a16="http://schemas.microsoft.com/office/drawing/2014/main" id="{713E68CC-CE91-4545-BC77-FB470A909C0F}"/>
              </a:ext>
            </a:extLst>
          </p:cNvPr>
          <p:cNvSpPr>
            <a:spLocks noGrp="1"/>
          </p:cNvSpPr>
          <p:nvPr>
            <p:ph type="body" sz="half" idx="2" hasCustomPrompt="1"/>
          </p:nvPr>
        </p:nvSpPr>
        <p:spPr>
          <a:xfrm>
            <a:off x="7376845" y="3160337"/>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pic>
        <p:nvPicPr>
          <p:cNvPr id="14" name="Picture 13">
            <a:extLst>
              <a:ext uri="{FF2B5EF4-FFF2-40B4-BE49-F238E27FC236}">
                <a16:creationId xmlns:a16="http://schemas.microsoft.com/office/drawing/2014/main" id="{AB1C9EE8-AF7C-F346-954A-33FC1FA24C44}"/>
              </a:ext>
            </a:extLst>
          </p:cNvPr>
          <p:cNvPicPr>
            <a:picLocks noChangeAspect="1"/>
          </p:cNvPicPr>
          <p:nvPr userDrawn="1"/>
        </p:nvPicPr>
        <p:blipFill>
          <a:blip r:embed="rId2"/>
          <a:stretch>
            <a:fillRect/>
          </a:stretch>
        </p:blipFill>
        <p:spPr>
          <a:xfrm>
            <a:off x="400474" y="364934"/>
            <a:ext cx="313724" cy="395293"/>
          </a:xfrm>
          <a:prstGeom prst="rect">
            <a:avLst/>
          </a:prstGeom>
        </p:spPr>
      </p:pic>
    </p:spTree>
    <p:extLst>
      <p:ext uri="{BB962C8B-B14F-4D97-AF65-F5344CB8AC3E}">
        <p14:creationId xmlns:p14="http://schemas.microsoft.com/office/powerpoint/2010/main" val="2191181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photo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24546678-FCA5-9747-96D4-ED40E0DAA667}"/>
              </a:ext>
            </a:extLst>
          </p:cNvPr>
          <p:cNvSpPr>
            <a:spLocks noGrp="1"/>
          </p:cNvSpPr>
          <p:nvPr>
            <p:ph type="body" sz="half" idx="10" hasCustomPrompt="1"/>
          </p:nvPr>
        </p:nvSpPr>
        <p:spPr>
          <a:xfrm>
            <a:off x="1329872" y="3687052"/>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6096000" y="0"/>
            <a:ext cx="6096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Tree>
    <p:extLst>
      <p:ext uri="{BB962C8B-B14F-4D97-AF65-F5344CB8AC3E}">
        <p14:creationId xmlns:p14="http://schemas.microsoft.com/office/powerpoint/2010/main" val="1102475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with photo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7062851" y="898429"/>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1" name="Picture Placeholder 2">
            <a:extLst>
              <a:ext uri="{FF2B5EF4-FFF2-40B4-BE49-F238E27FC236}">
                <a16:creationId xmlns:a16="http://schemas.microsoft.com/office/drawing/2014/main" id="{1D900395-3D89-8D47-9C09-3633E196C032}"/>
              </a:ext>
            </a:extLst>
          </p:cNvPr>
          <p:cNvSpPr>
            <a:spLocks noGrp="1"/>
          </p:cNvSpPr>
          <p:nvPr>
            <p:ph type="pic" idx="1"/>
          </p:nvPr>
        </p:nvSpPr>
        <p:spPr>
          <a:xfrm>
            <a:off x="-2" y="1125162"/>
            <a:ext cx="6096001" cy="459754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LT" dirty="0"/>
          </a:p>
        </p:txBody>
      </p:sp>
      <p:sp>
        <p:nvSpPr>
          <p:cNvPr id="6" name="Text Placeholder 3">
            <a:extLst>
              <a:ext uri="{FF2B5EF4-FFF2-40B4-BE49-F238E27FC236}">
                <a16:creationId xmlns:a16="http://schemas.microsoft.com/office/drawing/2014/main" id="{0E70547C-4E63-C04C-A6A0-08784AE3EF84}"/>
              </a:ext>
            </a:extLst>
          </p:cNvPr>
          <p:cNvSpPr>
            <a:spLocks noGrp="1"/>
          </p:cNvSpPr>
          <p:nvPr>
            <p:ph type="body" sz="half" idx="2" hasCustomPrompt="1"/>
          </p:nvPr>
        </p:nvSpPr>
        <p:spPr>
          <a:xfrm>
            <a:off x="7062851" y="3689935"/>
            <a:ext cx="412420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1518169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1 ic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8" name="Rectangle 7">
            <a:extLst>
              <a:ext uri="{FF2B5EF4-FFF2-40B4-BE49-F238E27FC236}">
                <a16:creationId xmlns:a16="http://schemas.microsoft.com/office/drawing/2014/main" id="{D8CF0C59-B147-EF4C-880A-4931CF58A0DB}"/>
              </a:ext>
            </a:extLst>
          </p:cNvPr>
          <p:cNvSpPr/>
          <p:nvPr userDrawn="1"/>
        </p:nvSpPr>
        <p:spPr>
          <a:xfrm>
            <a:off x="6677941" y="0"/>
            <a:ext cx="5514060" cy="6858000"/>
          </a:xfrm>
          <a:prstGeom prst="rect">
            <a:avLst/>
          </a:prstGeom>
          <a:solidFill>
            <a:srgbClr val="3027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LT"/>
          </a:p>
        </p:txBody>
      </p:sp>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381183"/>
            <a:ext cx="3539093"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 </a:t>
            </a:r>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Tree>
    <p:extLst>
      <p:ext uri="{BB962C8B-B14F-4D97-AF65-F5344CB8AC3E}">
        <p14:creationId xmlns:p14="http://schemas.microsoft.com/office/powerpoint/2010/main" val="31343362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more icon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6121715"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2" name="Text Placeholder 3">
            <a:extLst>
              <a:ext uri="{FF2B5EF4-FFF2-40B4-BE49-F238E27FC236}">
                <a16:creationId xmlns:a16="http://schemas.microsoft.com/office/drawing/2014/main" id="{8B797235-AC31-C74E-82C0-94A1FC49E987}"/>
              </a:ext>
            </a:extLst>
          </p:cNvPr>
          <p:cNvSpPr>
            <a:spLocks noGrp="1"/>
          </p:cNvSpPr>
          <p:nvPr>
            <p:ph type="body" sz="half" idx="12" hasCustomPrompt="1"/>
          </p:nvPr>
        </p:nvSpPr>
        <p:spPr>
          <a:xfrm>
            <a:off x="7913614"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
        <p:nvSpPr>
          <p:cNvPr id="14" name="Text Placeholder 3">
            <a:extLst>
              <a:ext uri="{FF2B5EF4-FFF2-40B4-BE49-F238E27FC236}">
                <a16:creationId xmlns:a16="http://schemas.microsoft.com/office/drawing/2014/main" id="{25B6226E-73DE-C642-A2D7-37FBA265AC47}"/>
              </a:ext>
            </a:extLst>
          </p:cNvPr>
          <p:cNvSpPr>
            <a:spLocks noGrp="1"/>
          </p:cNvSpPr>
          <p:nvPr>
            <p:ph type="body" sz="half" idx="13" hasCustomPrompt="1"/>
          </p:nvPr>
        </p:nvSpPr>
        <p:spPr>
          <a:xfrm>
            <a:off x="9705513" y="3534452"/>
            <a:ext cx="1892836" cy="723567"/>
          </a:xfrm>
        </p:spPr>
        <p:txBody>
          <a:bodyPr>
            <a:normAutofit/>
          </a:bodyPr>
          <a:lstStyle>
            <a:lvl1pPr marL="0" indent="0" algn="ctr">
              <a:lnSpc>
                <a:spcPts val="114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endParaRPr lang="en-GB" dirty="0"/>
          </a:p>
          <a:p>
            <a:pPr lvl="0"/>
            <a:r>
              <a:rPr lang="en-GB" dirty="0"/>
              <a:t>ipsum</a:t>
            </a:r>
          </a:p>
        </p:txBody>
      </p:sp>
    </p:spTree>
    <p:extLst>
      <p:ext uri="{BB962C8B-B14F-4D97-AF65-F5344CB8AC3E}">
        <p14:creationId xmlns:p14="http://schemas.microsoft.com/office/powerpoint/2010/main" val="406120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more icons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0E444-E3F9-0148-A523-2F263BB7B9FD}"/>
              </a:ext>
            </a:extLst>
          </p:cNvPr>
          <p:cNvSpPr>
            <a:spLocks noGrp="1"/>
          </p:cNvSpPr>
          <p:nvPr>
            <p:ph type="title" hasCustomPrompt="1"/>
          </p:nvPr>
        </p:nvSpPr>
        <p:spPr>
          <a:xfrm>
            <a:off x="1329872" y="637495"/>
            <a:ext cx="4184189" cy="2791506"/>
          </a:xfrm>
        </p:spPr>
        <p:txBody>
          <a:bodyPr>
            <a:normAutofit/>
          </a:bodyPr>
          <a:lstStyle>
            <a:lvl1pPr>
              <a:lnSpc>
                <a:spcPct val="100000"/>
              </a:lnSpc>
              <a:defRPr sz="3500"/>
            </a:lvl1pPr>
          </a:lstStyle>
          <a:p>
            <a:r>
              <a:rPr lang="en-GB" dirty="0" err="1"/>
              <a:t>Temos</a:t>
            </a:r>
            <a:r>
              <a:rPr lang="en-GB" dirty="0"/>
              <a:t> </a:t>
            </a:r>
            <a:r>
              <a:rPr lang="en-GB" dirty="0" err="1"/>
              <a:t>pavadinimas</a:t>
            </a:r>
            <a:r>
              <a:rPr lang="en-GB" dirty="0"/>
              <a:t> business</a:t>
            </a:r>
            <a:endParaRPr lang="en-LT" dirty="0"/>
          </a:p>
        </p:txBody>
      </p:sp>
      <p:pic>
        <p:nvPicPr>
          <p:cNvPr id="7" name="Picture 6">
            <a:extLst>
              <a:ext uri="{FF2B5EF4-FFF2-40B4-BE49-F238E27FC236}">
                <a16:creationId xmlns:a16="http://schemas.microsoft.com/office/drawing/2014/main" id="{C860C4B2-6137-D948-9403-5A742964DC6E}"/>
              </a:ext>
            </a:extLst>
          </p:cNvPr>
          <p:cNvPicPr>
            <a:picLocks noChangeAspect="1"/>
          </p:cNvPicPr>
          <p:nvPr userDrawn="1"/>
        </p:nvPicPr>
        <p:blipFill>
          <a:blip r:embed="rId2"/>
          <a:stretch>
            <a:fillRect/>
          </a:stretch>
        </p:blipFill>
        <p:spPr>
          <a:xfrm>
            <a:off x="408494" y="364935"/>
            <a:ext cx="313724" cy="395293"/>
          </a:xfrm>
          <a:prstGeom prst="rect">
            <a:avLst/>
          </a:prstGeom>
        </p:spPr>
      </p:pic>
      <p:sp>
        <p:nvSpPr>
          <p:cNvPr id="10" name="Text Placeholder 3">
            <a:extLst>
              <a:ext uri="{FF2B5EF4-FFF2-40B4-BE49-F238E27FC236}">
                <a16:creationId xmlns:a16="http://schemas.microsoft.com/office/drawing/2014/main" id="{C7124E3A-97A3-8944-B35B-874803A7F9F5}"/>
              </a:ext>
            </a:extLst>
          </p:cNvPr>
          <p:cNvSpPr>
            <a:spLocks noGrp="1"/>
          </p:cNvSpPr>
          <p:nvPr>
            <p:ph type="body" sz="half" idx="10" hasCustomPrompt="1"/>
          </p:nvPr>
        </p:nvSpPr>
        <p:spPr>
          <a:xfrm>
            <a:off x="1329872" y="3687052"/>
            <a:ext cx="4053786" cy="2533453"/>
          </a:xfrm>
        </p:spPr>
        <p:txBody>
          <a:bodyPr>
            <a:normAutofit/>
          </a:bodyPr>
          <a:lstStyle>
            <a:lvl1pPr marL="0" indent="0">
              <a:lnSpc>
                <a:spcPct val="130000"/>
              </a:lnSpc>
              <a:buNone/>
              <a:defRPr sz="12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 </a:t>
            </a:r>
            <a:r>
              <a:rPr lang="en-GB" dirty="0" err="1"/>
              <a:t>iaculis</a:t>
            </a:r>
            <a:r>
              <a:rPr lang="en-GB" dirty="0"/>
              <a:t> </a:t>
            </a:r>
            <a:r>
              <a:rPr lang="en-GB" dirty="0" err="1"/>
              <a:t>vel</a:t>
            </a:r>
            <a:r>
              <a:rPr lang="en-GB" dirty="0"/>
              <a:t> </a:t>
            </a:r>
            <a:r>
              <a:rPr lang="en-GB" dirty="0" err="1"/>
              <a:t>condimentum</a:t>
            </a:r>
            <a:r>
              <a:rPr lang="en-GB" dirty="0"/>
              <a:t> </a:t>
            </a:r>
            <a:r>
              <a:rPr lang="en-GB" dirty="0" err="1"/>
              <a:t>vel</a:t>
            </a:r>
            <a:r>
              <a:rPr lang="en-GB" dirty="0"/>
              <a:t>, </a:t>
            </a:r>
            <a:r>
              <a:rPr lang="en-GB" dirty="0" err="1"/>
              <a:t>eleifend</a:t>
            </a:r>
            <a:r>
              <a:rPr lang="en-GB" dirty="0"/>
              <a:t> sit </a:t>
            </a:r>
            <a:r>
              <a:rPr lang="en-GB" dirty="0" err="1"/>
              <a:t>amet</a:t>
            </a:r>
            <a:r>
              <a:rPr lang="en-GB" dirty="0"/>
              <a:t> </a:t>
            </a:r>
            <a:r>
              <a:rPr lang="en-GB" dirty="0" err="1"/>
              <a:t>felis</a:t>
            </a:r>
            <a:r>
              <a:rPr lang="en-GB" dirty="0"/>
              <a:t>. In </a:t>
            </a:r>
            <a:r>
              <a:rPr lang="en-GB" dirty="0" err="1"/>
              <a:t>mauris</a:t>
            </a:r>
            <a:r>
              <a:rPr lang="en-GB" dirty="0"/>
              <a:t> </a:t>
            </a:r>
            <a:r>
              <a:rPr lang="en-GB" dirty="0" err="1"/>
              <a:t>nunc</a:t>
            </a:r>
            <a:r>
              <a:rPr lang="en-GB" dirty="0"/>
              <a:t>, </a:t>
            </a:r>
            <a:r>
              <a:rPr lang="en-GB" dirty="0" err="1"/>
              <a:t>scelerisque</a:t>
            </a:r>
            <a:r>
              <a:rPr lang="en-GB" dirty="0"/>
              <a:t> non </a:t>
            </a:r>
            <a:r>
              <a:rPr lang="en-GB" dirty="0" err="1"/>
              <a:t>massa</a:t>
            </a:r>
            <a:r>
              <a:rPr lang="en-GB" dirty="0"/>
              <a:t> </a:t>
            </a:r>
            <a:r>
              <a:rPr lang="en-GB" dirty="0" err="1"/>
              <a:t>quis</a:t>
            </a:r>
            <a:r>
              <a:rPr lang="en-GB" dirty="0"/>
              <a:t>, </a:t>
            </a:r>
            <a:r>
              <a:rPr lang="en-GB" dirty="0" err="1"/>
              <a:t>bibendum</a:t>
            </a:r>
            <a:r>
              <a:rPr lang="en-GB" dirty="0"/>
              <a:t> </a:t>
            </a:r>
            <a:r>
              <a:rPr lang="en-GB" dirty="0" err="1"/>
              <a:t>suscipit</a:t>
            </a:r>
            <a:r>
              <a:rPr lang="en-GB" dirty="0"/>
              <a:t> </a:t>
            </a:r>
            <a:r>
              <a:rPr lang="en-GB" dirty="0" err="1"/>
              <a:t>risus</a:t>
            </a:r>
            <a:r>
              <a:rPr lang="en-GB" dirty="0"/>
              <a:t>.</a:t>
            </a:r>
          </a:p>
          <a:p>
            <a:pPr lvl="0"/>
            <a:r>
              <a:rPr lang="en-GB" dirty="0" err="1"/>
              <a:t>Pellentesque</a:t>
            </a:r>
            <a:r>
              <a:rPr lang="en-GB" dirty="0"/>
              <a:t> habitant </a:t>
            </a:r>
            <a:r>
              <a:rPr lang="en-GB" dirty="0" err="1"/>
              <a:t>morbi</a:t>
            </a:r>
            <a:r>
              <a:rPr lang="en-GB" dirty="0"/>
              <a:t> </a:t>
            </a:r>
            <a:r>
              <a:rPr lang="en-GB" dirty="0" err="1"/>
              <a:t>tristique</a:t>
            </a:r>
            <a:r>
              <a:rPr lang="en-GB" dirty="0"/>
              <a:t> </a:t>
            </a:r>
            <a:r>
              <a:rPr lang="en-GB" dirty="0" err="1"/>
              <a:t>senectus</a:t>
            </a:r>
            <a:r>
              <a:rPr lang="en-GB" dirty="0"/>
              <a:t> et </a:t>
            </a:r>
            <a:r>
              <a:rPr lang="en-GB" dirty="0" err="1"/>
              <a:t>netus</a:t>
            </a:r>
            <a:r>
              <a:rPr lang="en-GB" dirty="0"/>
              <a:t> et </a:t>
            </a:r>
            <a:r>
              <a:rPr lang="en-GB" dirty="0" err="1"/>
              <a:t>malesuada</a:t>
            </a:r>
            <a:r>
              <a:rPr lang="en-GB" dirty="0"/>
              <a:t> fames ac </a:t>
            </a:r>
            <a:r>
              <a:rPr lang="en-GB" dirty="0" err="1"/>
              <a:t>turpis</a:t>
            </a:r>
            <a:r>
              <a:rPr lang="en-GB" dirty="0"/>
              <a:t> </a:t>
            </a:r>
            <a:r>
              <a:rPr lang="en-GB" dirty="0" err="1"/>
              <a:t>egestas</a:t>
            </a:r>
            <a:r>
              <a:rPr lang="en-GB" dirty="0"/>
              <a:t> </a:t>
            </a:r>
            <a:r>
              <a:rPr lang="en-GB" dirty="0" err="1"/>
              <a:t>pretium</a:t>
            </a:r>
            <a:r>
              <a:rPr lang="en-GB" dirty="0"/>
              <a:t> </a:t>
            </a:r>
            <a:r>
              <a:rPr lang="en-GB" dirty="0" err="1"/>
              <a:t>blandit</a:t>
            </a:r>
            <a:r>
              <a:rPr lang="en-GB" dirty="0"/>
              <a:t>.</a:t>
            </a:r>
          </a:p>
        </p:txBody>
      </p:sp>
      <p:sp>
        <p:nvSpPr>
          <p:cNvPr id="9" name="Text Placeholder 3">
            <a:extLst>
              <a:ext uri="{FF2B5EF4-FFF2-40B4-BE49-F238E27FC236}">
                <a16:creationId xmlns:a16="http://schemas.microsoft.com/office/drawing/2014/main" id="{EA07DEDC-0B2B-2D41-89F9-07D962351078}"/>
              </a:ext>
            </a:extLst>
          </p:cNvPr>
          <p:cNvSpPr>
            <a:spLocks noGrp="1"/>
          </p:cNvSpPr>
          <p:nvPr>
            <p:ph type="body" sz="half" idx="11" hasCustomPrompt="1"/>
          </p:nvPr>
        </p:nvSpPr>
        <p:spPr>
          <a:xfrm>
            <a:off x="7724483" y="2630328"/>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1" name="Text Placeholder 3">
            <a:extLst>
              <a:ext uri="{FF2B5EF4-FFF2-40B4-BE49-F238E27FC236}">
                <a16:creationId xmlns:a16="http://schemas.microsoft.com/office/drawing/2014/main" id="{B6A95EFD-E010-F34A-B233-308064CA9D7E}"/>
              </a:ext>
            </a:extLst>
          </p:cNvPr>
          <p:cNvSpPr>
            <a:spLocks noGrp="1"/>
          </p:cNvSpPr>
          <p:nvPr>
            <p:ph type="body" sz="half" idx="12" hasCustomPrompt="1"/>
          </p:nvPr>
        </p:nvSpPr>
        <p:spPr>
          <a:xfrm>
            <a:off x="7724483" y="3647470"/>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
        <p:nvSpPr>
          <p:cNvPr id="15" name="Text Placeholder 3">
            <a:extLst>
              <a:ext uri="{FF2B5EF4-FFF2-40B4-BE49-F238E27FC236}">
                <a16:creationId xmlns:a16="http://schemas.microsoft.com/office/drawing/2014/main" id="{A68C9AC0-0832-7C48-A502-43BBA46A1269}"/>
              </a:ext>
            </a:extLst>
          </p:cNvPr>
          <p:cNvSpPr>
            <a:spLocks noGrp="1"/>
          </p:cNvSpPr>
          <p:nvPr>
            <p:ph type="body" sz="half" idx="13" hasCustomPrompt="1"/>
          </p:nvPr>
        </p:nvSpPr>
        <p:spPr>
          <a:xfrm>
            <a:off x="7724483" y="4664612"/>
            <a:ext cx="3795191" cy="528050"/>
          </a:xfrm>
        </p:spPr>
        <p:txBody>
          <a:bodyPr>
            <a:normAutofit/>
          </a:bodyPr>
          <a:lstStyle>
            <a:lvl1pPr marL="0" indent="0" algn="l">
              <a:lnSpc>
                <a:spcPts val="1140"/>
              </a:lnSpc>
              <a:buNone/>
              <a:defRPr sz="1500">
                <a:solidFill>
                  <a:srgbClr val="302757"/>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dirty="0" err="1"/>
              <a:t>Phasellus</a:t>
            </a:r>
            <a:r>
              <a:rPr lang="en-GB" dirty="0"/>
              <a:t> </a:t>
            </a:r>
            <a:r>
              <a:rPr lang="en-GB" dirty="0" err="1"/>
              <a:t>erat</a:t>
            </a:r>
            <a:r>
              <a:rPr lang="en-GB" dirty="0"/>
              <a:t> ipsum</a:t>
            </a:r>
          </a:p>
        </p:txBody>
      </p:sp>
    </p:spTree>
    <p:extLst>
      <p:ext uri="{BB962C8B-B14F-4D97-AF65-F5344CB8AC3E}">
        <p14:creationId xmlns:p14="http://schemas.microsoft.com/office/powerpoint/2010/main" val="10224304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9562386-6262-E440-9CE5-565BAEEBAF5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LT" dirty="0"/>
          </a:p>
        </p:txBody>
      </p:sp>
      <p:sp>
        <p:nvSpPr>
          <p:cNvPr id="3" name="Text Placeholder 2">
            <a:extLst>
              <a:ext uri="{FF2B5EF4-FFF2-40B4-BE49-F238E27FC236}">
                <a16:creationId xmlns:a16="http://schemas.microsoft.com/office/drawing/2014/main" id="{0341DD1D-A5D1-FB48-A538-E297E564A0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LT" dirty="0"/>
          </a:p>
        </p:txBody>
      </p:sp>
      <p:sp>
        <p:nvSpPr>
          <p:cNvPr id="4" name="Date Placeholder 3">
            <a:extLst>
              <a:ext uri="{FF2B5EF4-FFF2-40B4-BE49-F238E27FC236}">
                <a16:creationId xmlns:a16="http://schemas.microsoft.com/office/drawing/2014/main" id="{7900D542-9650-7546-897C-755FCA82B7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02/25</a:t>
            </a:r>
            <a:endParaRPr lang="en-LT"/>
          </a:p>
        </p:txBody>
      </p:sp>
      <p:sp>
        <p:nvSpPr>
          <p:cNvPr id="5" name="Footer Placeholder 4">
            <a:extLst>
              <a:ext uri="{FF2B5EF4-FFF2-40B4-BE49-F238E27FC236}">
                <a16:creationId xmlns:a16="http://schemas.microsoft.com/office/drawing/2014/main" id="{329CAC18-1AEE-9848-A7D6-012C0C3C6EC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LT"/>
          </a:p>
        </p:txBody>
      </p:sp>
      <p:sp>
        <p:nvSpPr>
          <p:cNvPr id="6" name="Slide Number Placeholder 5">
            <a:extLst>
              <a:ext uri="{FF2B5EF4-FFF2-40B4-BE49-F238E27FC236}">
                <a16:creationId xmlns:a16="http://schemas.microsoft.com/office/drawing/2014/main" id="{D73852C8-0043-C749-8726-1D08F377952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5081F-BF14-DE4F-AC4E-3A8AAFFFE81B}" type="slidenum">
              <a:rPr lang="en-LT" smtClean="0"/>
              <a:t>‹#›</a:t>
            </a:fld>
            <a:endParaRPr lang="en-LT"/>
          </a:p>
        </p:txBody>
      </p:sp>
    </p:spTree>
    <p:extLst>
      <p:ext uri="{BB962C8B-B14F-4D97-AF65-F5344CB8AC3E}">
        <p14:creationId xmlns:p14="http://schemas.microsoft.com/office/powerpoint/2010/main" val="2927916736"/>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50"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 id="2147483689" r:id="rId25"/>
    <p:sldLayoutId id="2147483666" r:id="rId26"/>
    <p:sldLayoutId id="2147483690" r:id="rId27"/>
    <p:sldLayoutId id="2147483655" r:id="rId28"/>
  </p:sldLayoutIdLst>
  <p:hf sldNum="0" hdr="0" ftr="0"/>
  <p:txStyles>
    <p:titleStyle>
      <a:lvl1pPr algn="l" defTabSz="914400" rtl="0" eaLnBrk="1" latinLnBrk="0" hangingPunct="1">
        <a:lnSpc>
          <a:spcPct val="90000"/>
        </a:lnSpc>
        <a:spcBef>
          <a:spcPct val="0"/>
        </a:spcBef>
        <a:buNone/>
        <a:defRPr sz="35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e-seimas.lrs.lt/portal/legalAct/lt/TAD/01aeb1815d8c11e7a53b83ca0142260e/asr" TargetMode="External"/><Relationship Id="rId2" Type="http://schemas.openxmlformats.org/officeDocument/2006/relationships/hyperlink" Target="https://e-seimas.lrs.lt/portal/legalAct/lt/TAD/fd3d3843f26111ecbfe9c72e552dd5bd/asr" TargetMode="Externa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hyperlink" Target="https://e-seimas.lrs.lt/portal/legalAct/lt/TAD/daa0e4a05c3c11e7a53b83ca0142260e/asr" TargetMode="External"/><Relationship Id="rId4" Type="http://schemas.openxmlformats.org/officeDocument/2006/relationships/hyperlink" Target="https://vpt.lrv.lt/uploads/vpt/documents/files/mp/ENPV_gaires.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hyperlink" Target="http://www.esinvesticijos.lt/" TargetMode="Externa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6.xml.rels><?xml version="1.0" encoding="UTF-8" standalone="yes"?>
<Relationships xmlns="http://schemas.openxmlformats.org/package/2006/relationships"><Relationship Id="rId2" Type="http://schemas.openxmlformats.org/officeDocument/2006/relationships/hyperlink" Target="https://e-tar.lt/portal/lt/legalAct/66ae9a80883011ed8df094f359a60216/asr" TargetMode="Externa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hyperlink" Target="https://inovacijuagentura.lt/turinys/viesieji-pirkimai.html?lang=lt" TargetMode="External"/><Relationship Id="rId2" Type="http://schemas.openxmlformats.org/officeDocument/2006/relationships/hyperlink" Target="https://kc.inovacijuagentura.lt/kcis/finansines-priemones/finansavimo-priemones?lang=lt" TargetMode="Externa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5.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96B2-C469-654D-8D0A-DDAC68DA26B9}"/>
              </a:ext>
            </a:extLst>
          </p:cNvPr>
          <p:cNvSpPr>
            <a:spLocks noGrp="1"/>
          </p:cNvSpPr>
          <p:nvPr>
            <p:ph type="ctrTitle"/>
          </p:nvPr>
        </p:nvSpPr>
        <p:spPr>
          <a:xfrm>
            <a:off x="938841" y="830510"/>
            <a:ext cx="6619639" cy="1937880"/>
          </a:xfrm>
        </p:spPr>
        <p:txBody>
          <a:bodyPr/>
          <a:lstStyle/>
          <a:p>
            <a:r>
              <a:rPr lang="lt-LT" dirty="0"/>
              <a:t>NPO pirkimai naujajame periode</a:t>
            </a:r>
            <a:endParaRPr lang="en-LT" dirty="0"/>
          </a:p>
        </p:txBody>
      </p:sp>
      <p:sp>
        <p:nvSpPr>
          <p:cNvPr id="3" name="Subtitle 2">
            <a:extLst>
              <a:ext uri="{FF2B5EF4-FFF2-40B4-BE49-F238E27FC236}">
                <a16:creationId xmlns:a16="http://schemas.microsoft.com/office/drawing/2014/main" id="{84B2C114-E3D8-1543-B0BF-27BA73BF30D6}"/>
              </a:ext>
            </a:extLst>
          </p:cNvPr>
          <p:cNvSpPr>
            <a:spLocks noGrp="1"/>
          </p:cNvSpPr>
          <p:nvPr>
            <p:ph type="subTitle" idx="1"/>
          </p:nvPr>
        </p:nvSpPr>
        <p:spPr>
          <a:xfrm>
            <a:off x="967150" y="3096286"/>
            <a:ext cx="4697381" cy="1002203"/>
          </a:xfrm>
        </p:spPr>
        <p:txBody>
          <a:bodyPr vert="horz" lIns="91440" tIns="45720" rIns="91440" bIns="45720" rtlCol="0" anchor="t">
            <a:normAutofit lnSpcReduction="10000"/>
          </a:bodyPr>
          <a:lstStyle/>
          <a:p>
            <a:endParaRPr lang="lt-LT" dirty="0">
              <a:latin typeface="Verdana"/>
              <a:ea typeface="Verdana"/>
            </a:endParaRPr>
          </a:p>
          <a:p>
            <a:r>
              <a:rPr lang="lt-LT" dirty="0">
                <a:latin typeface="Verdana"/>
                <a:ea typeface="Verdana"/>
              </a:rPr>
              <a:t>Agnė Braškutė</a:t>
            </a:r>
            <a:r>
              <a:rPr lang="en-LT" dirty="0">
                <a:latin typeface="Verdana"/>
                <a:ea typeface="Verdana"/>
              </a:rPr>
              <a:t>, </a:t>
            </a:r>
            <a:endParaRPr lang="lt-LT" dirty="0">
              <a:latin typeface="Verdana"/>
              <a:ea typeface="Verdana"/>
            </a:endParaRPr>
          </a:p>
          <a:p>
            <a:r>
              <a:rPr lang="lt-LT" dirty="0">
                <a:latin typeface="Verdana"/>
                <a:ea typeface="Verdana"/>
              </a:rPr>
              <a:t>Vyriausioji ekspertė</a:t>
            </a:r>
            <a:endParaRPr lang="en-US" dirty="0">
              <a:latin typeface="Verdana"/>
              <a:ea typeface="Verdana"/>
            </a:endParaRPr>
          </a:p>
        </p:txBody>
      </p:sp>
      <p:sp>
        <p:nvSpPr>
          <p:cNvPr id="4" name="AutoShape 2">
            <a:extLst>
              <a:ext uri="{FF2B5EF4-FFF2-40B4-BE49-F238E27FC236}">
                <a16:creationId xmlns:a16="http://schemas.microsoft.com/office/drawing/2014/main" id="{98223ED1-9660-6AAC-7232-C8057A23440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2">
            <a:extLst>
              <a:ext uri="{FF2B5EF4-FFF2-40B4-BE49-F238E27FC236}">
                <a16:creationId xmlns:a16="http://schemas.microsoft.com/office/drawing/2014/main" id="{C47D23DE-D90D-AE24-B275-9AD79AEA0F83}"/>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6" name="AutoShape 4">
            <a:extLst>
              <a:ext uri="{FF2B5EF4-FFF2-40B4-BE49-F238E27FC236}">
                <a16:creationId xmlns:a16="http://schemas.microsoft.com/office/drawing/2014/main" id="{C926B866-8999-8859-B723-F8042D1568FB}"/>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7" name="AutoShape 6">
            <a:extLst>
              <a:ext uri="{FF2B5EF4-FFF2-40B4-BE49-F238E27FC236}">
                <a16:creationId xmlns:a16="http://schemas.microsoft.com/office/drawing/2014/main" id="{E79A5712-78E3-EA3F-F039-44B3477A9825}"/>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4758359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DB722-4D19-3741-80A7-1933C55EAD35}"/>
              </a:ext>
            </a:extLst>
          </p:cNvPr>
          <p:cNvSpPr>
            <a:spLocks noGrp="1"/>
          </p:cNvSpPr>
          <p:nvPr>
            <p:ph type="title"/>
          </p:nvPr>
        </p:nvSpPr>
        <p:spPr>
          <a:xfrm>
            <a:off x="1329871" y="637495"/>
            <a:ext cx="5532301" cy="1774363"/>
          </a:xfrm>
        </p:spPr>
        <p:txBody>
          <a:bodyPr>
            <a:normAutofit fontScale="90000"/>
          </a:bodyPr>
          <a:lstStyle/>
          <a:p>
            <a:r>
              <a:rPr lang="lt-LT" dirty="0"/>
              <a:t>Pirkimo sąlygose privaloma nurodyti pagal PAFT (nepakito):</a:t>
            </a:r>
            <a:br>
              <a:rPr lang="lt-LT" dirty="0"/>
            </a:br>
            <a:endParaRPr lang="en-LT" dirty="0"/>
          </a:p>
        </p:txBody>
      </p:sp>
      <p:sp>
        <p:nvSpPr>
          <p:cNvPr id="3" name="Text Placeholder 2">
            <a:extLst>
              <a:ext uri="{FF2B5EF4-FFF2-40B4-BE49-F238E27FC236}">
                <a16:creationId xmlns:a16="http://schemas.microsoft.com/office/drawing/2014/main" id="{72D64949-9805-7B45-95A6-AD6B30E171EA}"/>
              </a:ext>
            </a:extLst>
          </p:cNvPr>
          <p:cNvSpPr>
            <a:spLocks noGrp="1"/>
          </p:cNvSpPr>
          <p:nvPr>
            <p:ph type="body" sz="half" idx="10"/>
          </p:nvPr>
        </p:nvSpPr>
        <p:spPr>
          <a:xfrm>
            <a:off x="956345" y="2227301"/>
            <a:ext cx="5444455" cy="4274168"/>
          </a:xfrm>
        </p:spPr>
        <p:txBody>
          <a:bodyPr>
            <a:noAutofit/>
          </a:bodyPr>
          <a:lstStyle/>
          <a:p>
            <a:pPr marL="285750" indent="-285750">
              <a:buFont typeface="Wingdings" panose="05000000000000000000" pitchFamily="2" charset="2"/>
              <a:buChar char="ü"/>
            </a:pPr>
            <a:r>
              <a:rPr lang="lt-LT" sz="1100" b="0" i="0" dirty="0">
                <a:solidFill>
                  <a:srgbClr val="000000"/>
                </a:solidFill>
                <a:effectLst/>
              </a:rPr>
              <a:t>pirkimo būdą (konkursas arba derybos), </a:t>
            </a:r>
          </a:p>
          <a:p>
            <a:pPr marL="285750" indent="-285750" algn="just">
              <a:buFont typeface="Wingdings" panose="05000000000000000000" pitchFamily="2" charset="2"/>
              <a:buChar char="ü"/>
            </a:pPr>
            <a:r>
              <a:rPr lang="lt-LT" sz="1100" b="0" i="0" dirty="0">
                <a:solidFill>
                  <a:srgbClr val="000000"/>
                </a:solidFill>
                <a:effectLst/>
              </a:rPr>
              <a:t>pasiūlymų teikimo terminą ir reikalavimus,</a:t>
            </a:r>
          </a:p>
          <a:p>
            <a:pPr marL="285750" indent="-285750" algn="just">
              <a:buFont typeface="Wingdings" panose="05000000000000000000" pitchFamily="2" charset="2"/>
              <a:buChar char="ü"/>
            </a:pPr>
            <a:r>
              <a:rPr lang="lt-LT" sz="1100" b="0" i="0" dirty="0">
                <a:solidFill>
                  <a:srgbClr val="000000"/>
                </a:solidFill>
                <a:effectLst/>
              </a:rPr>
              <a:t>pirkimo objekto apibūdinimą, </a:t>
            </a:r>
          </a:p>
          <a:p>
            <a:pPr marL="285750" indent="-285750" algn="just">
              <a:buFont typeface="Wingdings" panose="05000000000000000000" pitchFamily="2" charset="2"/>
              <a:buChar char="ü"/>
            </a:pPr>
            <a:r>
              <a:rPr lang="lt-LT" sz="1100" b="0" i="0" dirty="0">
                <a:solidFill>
                  <a:srgbClr val="000000"/>
                </a:solidFill>
                <a:effectLst/>
              </a:rPr>
              <a:t>kvalifikacijos reikalavimus ir juos pagrind</a:t>
            </a:r>
            <a:r>
              <a:rPr lang="lt-LT" sz="1100" dirty="0">
                <a:solidFill>
                  <a:srgbClr val="000000"/>
                </a:solidFill>
              </a:rPr>
              <a:t>žiančius</a:t>
            </a:r>
            <a:r>
              <a:rPr lang="lt-LT" sz="1100" b="0" i="0" dirty="0">
                <a:solidFill>
                  <a:srgbClr val="000000"/>
                </a:solidFill>
                <a:effectLst/>
              </a:rPr>
              <a:t> dokumentus (jei kvalifikacijos reikalavimai keliami), </a:t>
            </a:r>
          </a:p>
          <a:p>
            <a:pPr marL="285750" indent="-285750" algn="just">
              <a:buFont typeface="Wingdings" panose="05000000000000000000" pitchFamily="2" charset="2"/>
              <a:buChar char="ü"/>
            </a:pPr>
            <a:r>
              <a:rPr lang="lt-LT" sz="1100" b="0" i="0" dirty="0">
                <a:solidFill>
                  <a:srgbClr val="000000"/>
                </a:solidFill>
                <a:effectLst/>
              </a:rPr>
              <a:t>informaciją apie pasiūlymų vertinimą, </a:t>
            </a:r>
          </a:p>
          <a:p>
            <a:pPr marL="285750" indent="-285750" algn="just">
              <a:buFont typeface="Wingdings" panose="05000000000000000000" pitchFamily="2" charset="2"/>
              <a:buChar char="ü"/>
            </a:pPr>
            <a:r>
              <a:rPr lang="lt-LT" sz="1100" b="0" i="0" dirty="0">
                <a:solidFill>
                  <a:srgbClr val="000000"/>
                </a:solidFill>
                <a:effectLst/>
              </a:rPr>
              <a:t>pasiūlymo vertinimo kriterijų, </a:t>
            </a:r>
          </a:p>
          <a:p>
            <a:pPr marL="285750" indent="-285750" algn="just">
              <a:buFont typeface="Wingdings" panose="05000000000000000000" pitchFamily="2" charset="2"/>
              <a:buChar char="ü"/>
            </a:pPr>
            <a:r>
              <a:rPr lang="lt-LT" sz="1100" b="0" i="0" dirty="0">
                <a:solidFill>
                  <a:srgbClr val="000000"/>
                </a:solidFill>
                <a:effectLst/>
              </a:rPr>
              <a:t>ar bus deramasi, arba kokiais atvejais bus deramasi, ir (ar) derėjimosi tvarką,</a:t>
            </a:r>
          </a:p>
          <a:p>
            <a:pPr marL="285750" indent="-285750" algn="just">
              <a:buFont typeface="Wingdings" panose="05000000000000000000" pitchFamily="2" charset="2"/>
              <a:buChar char="ü"/>
            </a:pPr>
            <a:r>
              <a:rPr lang="lt-LT" sz="1100" b="1" i="0" dirty="0">
                <a:solidFill>
                  <a:srgbClr val="000000"/>
                </a:solidFill>
                <a:effectLst/>
              </a:rPr>
              <a:t>pagrindines pirkimo sutarties sąlygas</a:t>
            </a:r>
            <a:r>
              <a:rPr lang="lt-LT" sz="1100" b="0" i="0" dirty="0">
                <a:solidFill>
                  <a:srgbClr val="000000"/>
                </a:solidFill>
                <a:effectLst/>
              </a:rPr>
              <a:t>: prekių patiekimo, paslaugų suteikimo ar darbų atlikimo </a:t>
            </a:r>
            <a:r>
              <a:rPr lang="lt-LT" sz="1100" b="1" i="0" dirty="0">
                <a:solidFill>
                  <a:srgbClr val="000000"/>
                </a:solidFill>
                <a:effectLst/>
              </a:rPr>
              <a:t>terminus</a:t>
            </a:r>
            <a:r>
              <a:rPr lang="lt-LT" sz="1100" b="0" i="0" dirty="0">
                <a:solidFill>
                  <a:srgbClr val="000000"/>
                </a:solidFill>
                <a:effectLst/>
              </a:rPr>
              <a:t>, </a:t>
            </a:r>
            <a:r>
              <a:rPr lang="lt-LT" sz="1100" b="1" i="0" dirty="0">
                <a:solidFill>
                  <a:srgbClr val="000000"/>
                </a:solidFill>
                <a:effectLst/>
              </a:rPr>
              <a:t>kainodaros taisykles</a:t>
            </a:r>
            <a:r>
              <a:rPr lang="lt-LT" sz="1100" b="0" i="0" dirty="0">
                <a:solidFill>
                  <a:srgbClr val="000000"/>
                </a:solidFill>
                <a:effectLst/>
              </a:rPr>
              <a:t>, </a:t>
            </a:r>
            <a:r>
              <a:rPr lang="lt-LT" sz="1100" b="1" i="0" dirty="0">
                <a:solidFill>
                  <a:srgbClr val="000000"/>
                </a:solidFill>
                <a:effectLst/>
              </a:rPr>
              <a:t>atsiskaitymo terminus</a:t>
            </a:r>
            <a:r>
              <a:rPr lang="lt-LT" sz="1100" b="0" i="0" dirty="0">
                <a:solidFill>
                  <a:srgbClr val="000000"/>
                </a:solidFill>
                <a:effectLst/>
              </a:rPr>
              <a:t>, </a:t>
            </a:r>
            <a:r>
              <a:rPr lang="lt-LT" sz="1100" b="1" i="0" dirty="0">
                <a:solidFill>
                  <a:srgbClr val="000000"/>
                </a:solidFill>
                <a:effectLst/>
              </a:rPr>
              <a:t>atsiskaitymo tvarką</a:t>
            </a:r>
            <a:r>
              <a:rPr lang="lt-LT" sz="1100" b="0" i="0" dirty="0">
                <a:solidFill>
                  <a:srgbClr val="000000"/>
                </a:solidFill>
                <a:effectLst/>
              </a:rPr>
              <a:t>, </a:t>
            </a:r>
            <a:r>
              <a:rPr lang="lt-LT" sz="1100" b="1" i="0" dirty="0">
                <a:solidFill>
                  <a:srgbClr val="000000"/>
                </a:solidFill>
                <a:effectLst/>
              </a:rPr>
              <a:t>pirkimo sutarties įvykdymo užtikrinimo reikalavimus (jei keliami)</a:t>
            </a:r>
            <a:r>
              <a:rPr lang="lt-LT" sz="1100" b="0" i="0" dirty="0">
                <a:solidFill>
                  <a:srgbClr val="000000"/>
                </a:solidFill>
                <a:effectLst/>
              </a:rPr>
              <a:t>, jei reikia, – kitas sąlygas.</a:t>
            </a:r>
          </a:p>
        </p:txBody>
      </p:sp>
      <p:sp>
        <p:nvSpPr>
          <p:cNvPr id="6" name="Text Placeholder 5">
            <a:extLst>
              <a:ext uri="{FF2B5EF4-FFF2-40B4-BE49-F238E27FC236}">
                <a16:creationId xmlns:a16="http://schemas.microsoft.com/office/drawing/2014/main" id="{B43C4DBB-B797-A447-B1EF-F5F7E666AF97}"/>
              </a:ext>
            </a:extLst>
          </p:cNvPr>
          <p:cNvSpPr>
            <a:spLocks noGrp="1"/>
          </p:cNvSpPr>
          <p:nvPr>
            <p:ph type="body" sz="half" idx="13"/>
          </p:nvPr>
        </p:nvSpPr>
        <p:spPr>
          <a:xfrm>
            <a:off x="7714914" y="3794320"/>
            <a:ext cx="3795191" cy="570065"/>
          </a:xfrm>
        </p:spPr>
        <p:txBody>
          <a:bodyPr>
            <a:noAutofit/>
          </a:bodyPr>
          <a:lstStyle/>
          <a:p>
            <a:r>
              <a:rPr lang="lt-LT" sz="1200" dirty="0"/>
              <a:t>atkreipti dėmesį, ar informacija neprieštarauja: praktikoje pastebime daug nesutapimų </a:t>
            </a:r>
            <a:r>
              <a:rPr lang="en-US" sz="1200" dirty="0"/>
              <a:t>!!!</a:t>
            </a:r>
            <a:endParaRPr lang="en-LT" sz="1200" dirty="0"/>
          </a:p>
        </p:txBody>
      </p:sp>
      <p:pic>
        <p:nvPicPr>
          <p:cNvPr id="9" name="Picture 8">
            <a:extLst>
              <a:ext uri="{FF2B5EF4-FFF2-40B4-BE49-F238E27FC236}">
                <a16:creationId xmlns:a16="http://schemas.microsoft.com/office/drawing/2014/main" id="{596AACD8-CD23-5F46-8F91-973793C5BC33}"/>
              </a:ext>
            </a:extLst>
          </p:cNvPr>
          <p:cNvPicPr>
            <a:picLocks noChangeAspect="1"/>
          </p:cNvPicPr>
          <p:nvPr/>
        </p:nvPicPr>
        <p:blipFill>
          <a:blip r:embed="rId2"/>
          <a:stretch>
            <a:fillRect/>
          </a:stretch>
        </p:blipFill>
        <p:spPr>
          <a:xfrm>
            <a:off x="6851297" y="3717850"/>
            <a:ext cx="684374" cy="738813"/>
          </a:xfrm>
          <a:prstGeom prst="rect">
            <a:avLst/>
          </a:prstGeom>
        </p:spPr>
      </p:pic>
      <p:sp>
        <p:nvSpPr>
          <p:cNvPr id="7" name="TextBox 6">
            <a:extLst>
              <a:ext uri="{FF2B5EF4-FFF2-40B4-BE49-F238E27FC236}">
                <a16:creationId xmlns:a16="http://schemas.microsoft.com/office/drawing/2014/main" id="{57196AD1-E373-49A7-9ECC-4294772CDAD4}"/>
              </a:ext>
            </a:extLst>
          </p:cNvPr>
          <p:cNvSpPr txBox="1"/>
          <p:nvPr/>
        </p:nvSpPr>
        <p:spPr>
          <a:xfrm>
            <a:off x="6903270" y="1768108"/>
            <a:ext cx="4697624" cy="892552"/>
          </a:xfrm>
          <a:prstGeom prst="rect">
            <a:avLst/>
          </a:prstGeom>
          <a:noFill/>
        </p:spPr>
        <p:txBody>
          <a:bodyPr wrap="square">
            <a:spAutoFit/>
          </a:bodyPr>
          <a:lstStyle/>
          <a:p>
            <a:pPr algn="just"/>
            <a:r>
              <a:rPr lang="lt-LT" sz="1600" dirty="0">
                <a:solidFill>
                  <a:srgbClr val="000000"/>
                </a:solidFill>
                <a:effectLst/>
                <a:latin typeface="Verdana" panose="020B0604030504040204" pitchFamily="34" charset="0"/>
                <a:ea typeface="Verdana" panose="020B0604030504040204" pitchFamily="34" charset="0"/>
              </a:rPr>
              <a:t>PAFT: </a:t>
            </a:r>
            <a:r>
              <a:rPr lang="lt-LT" sz="1200" dirty="0">
                <a:solidFill>
                  <a:srgbClr val="000000"/>
                </a:solidFill>
                <a:effectLst/>
                <a:latin typeface="Verdana" panose="020B0604030504040204" pitchFamily="34" charset="0"/>
                <a:ea typeface="Verdana" panose="020B0604030504040204" pitchFamily="34" charset="0"/>
              </a:rPr>
              <a:t>Ši būtina informacija yra esminė ir </a:t>
            </a:r>
            <a:r>
              <a:rPr lang="lt-LT" sz="1200" b="1" dirty="0">
                <a:solidFill>
                  <a:srgbClr val="000000"/>
                </a:solidFill>
                <a:effectLst/>
                <a:latin typeface="Verdana" panose="020B0604030504040204" pitchFamily="34" charset="0"/>
                <a:ea typeface="Verdana" panose="020B0604030504040204" pitchFamily="34" charset="0"/>
              </a:rPr>
              <a:t>privaloma nurodyti kvietime</a:t>
            </a:r>
            <a:r>
              <a:rPr lang="lt-LT" sz="1200" dirty="0">
                <a:solidFill>
                  <a:srgbClr val="000000"/>
                </a:solidFill>
                <a:effectLst/>
                <a:latin typeface="Verdana" panose="020B0604030504040204" pitchFamily="34" charset="0"/>
                <a:ea typeface="Verdana" panose="020B0604030504040204" pitchFamily="34" charset="0"/>
              </a:rPr>
              <a:t>, o jos </a:t>
            </a:r>
            <a:r>
              <a:rPr lang="lt-LT" sz="1200" dirty="0" err="1">
                <a:solidFill>
                  <a:srgbClr val="000000"/>
                </a:solidFill>
                <a:effectLst/>
                <a:latin typeface="Verdana" panose="020B0604030504040204" pitchFamily="34" charset="0"/>
                <a:ea typeface="Verdana" panose="020B0604030504040204" pitchFamily="34" charset="0"/>
              </a:rPr>
              <a:t>nenurodymas</a:t>
            </a:r>
            <a:r>
              <a:rPr lang="lt-LT" sz="1200" dirty="0">
                <a:solidFill>
                  <a:srgbClr val="000000"/>
                </a:solidFill>
                <a:latin typeface="Verdana" panose="020B0604030504040204" pitchFamily="34" charset="0"/>
                <a:ea typeface="Verdana" panose="020B0604030504040204" pitchFamily="34" charset="0"/>
              </a:rPr>
              <a:t> </a:t>
            </a:r>
            <a:r>
              <a:rPr lang="lt-LT" sz="1200" dirty="0">
                <a:solidFill>
                  <a:srgbClr val="000000"/>
                </a:solidFill>
                <a:effectLst/>
                <a:latin typeface="Verdana" panose="020B0604030504040204" pitchFamily="34" charset="0"/>
                <a:ea typeface="Verdana" panose="020B0604030504040204" pitchFamily="34" charset="0"/>
              </a:rPr>
              <a:t>gali lemti su pirkimu susijusių išlaidų neapmokėjimą ar jau apmokėtų išlaidų susigrąžinimą. </a:t>
            </a:r>
            <a:endParaRPr lang="lt-LT" sz="120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031395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640080" y="325369"/>
            <a:ext cx="4368602" cy="1956841"/>
          </a:xfrm>
        </p:spPr>
        <p:txBody>
          <a:bodyPr vert="horz" lIns="91440" tIns="45720" rIns="91440" bIns="45720" rtlCol="0" anchor="b">
            <a:normAutofit/>
          </a:bodyPr>
          <a:lstStyle/>
          <a:p>
            <a:pPr>
              <a:lnSpc>
                <a:spcPct val="90000"/>
              </a:lnSpc>
            </a:pPr>
            <a:r>
              <a:rPr lang="en-US" sz="4200" b="1" dirty="0">
                <a:solidFill>
                  <a:schemeClr val="tx1"/>
                </a:solidFill>
                <a:latin typeface="+mj-lt"/>
                <a:ea typeface="+mj-ea"/>
                <a:cs typeface="+mj-cs"/>
              </a:rPr>
              <a:t>PAFT 7 </a:t>
            </a:r>
            <a:r>
              <a:rPr lang="lt-LT" sz="4200" b="1" dirty="0">
                <a:solidFill>
                  <a:schemeClr val="tx1"/>
                </a:solidFill>
                <a:latin typeface="+mj-lt"/>
                <a:ea typeface="+mj-ea"/>
                <a:cs typeface="+mj-cs"/>
              </a:rPr>
              <a:t>priedas: kas naujo?</a:t>
            </a:r>
            <a:br>
              <a:rPr lang="en-US" sz="4200" b="1" dirty="0">
                <a:solidFill>
                  <a:schemeClr val="tx1"/>
                </a:solidFill>
                <a:latin typeface="+mj-lt"/>
                <a:ea typeface="+mj-ea"/>
                <a:cs typeface="+mj-cs"/>
              </a:rPr>
            </a:br>
            <a:endParaRPr lang="en-US" sz="4200" b="1" dirty="0">
              <a:solidFill>
                <a:schemeClr val="tx1"/>
              </a:solidFill>
              <a:latin typeface="+mj-lt"/>
              <a:ea typeface="+mj-ea"/>
              <a:cs typeface="+mj-cs"/>
            </a:endParaRPr>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658026" y="2540524"/>
            <a:ext cx="4501276" cy="3320668"/>
          </a:xfrm>
        </p:spPr>
        <p:txBody>
          <a:bodyPr vert="horz" lIns="91440" tIns="45720" rIns="91440" bIns="45720" rtlCol="0">
            <a:normAutofit/>
          </a:bodyPr>
          <a:lstStyle/>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marL="342900" indent="-228600">
              <a:lnSpc>
                <a:spcPct val="90000"/>
              </a:lnSpc>
              <a:buFont typeface="Arial" panose="020B0604020202020204" pitchFamily="34" charset="0"/>
              <a:buChar char="•"/>
            </a:pPr>
            <a:r>
              <a:rPr lang="lt-LT" sz="1600" dirty="0">
                <a:solidFill>
                  <a:schemeClr val="tx1"/>
                </a:solidFill>
                <a:cs typeface="+mn-cs"/>
              </a:rPr>
              <a:t>Pirkimai turi būti „</a:t>
            </a:r>
            <a:r>
              <a:rPr lang="lt-LT" sz="1600" b="1" dirty="0">
                <a:solidFill>
                  <a:schemeClr val="tx1"/>
                </a:solidFill>
                <a:cs typeface="+mn-cs"/>
              </a:rPr>
              <a:t>žalieji</a:t>
            </a:r>
            <a:r>
              <a:rPr lang="lt-LT" sz="1400" dirty="0">
                <a:solidFill>
                  <a:schemeClr val="tx1"/>
                </a:solidFill>
                <a:cs typeface="+mn-cs"/>
              </a:rPr>
              <a:t>“</a:t>
            </a:r>
            <a:r>
              <a:rPr lang="en-US" sz="1400" dirty="0">
                <a:solidFill>
                  <a:schemeClr val="tx1"/>
                </a:solidFill>
                <a:cs typeface="+mn-cs"/>
              </a:rPr>
              <a:t> !!!</a:t>
            </a:r>
            <a:endParaRPr lang="lt-LT" sz="1400" dirty="0">
              <a:solidFill>
                <a:schemeClr val="tx1"/>
              </a:solidFill>
              <a:cs typeface="+mn-cs"/>
            </a:endParaRPr>
          </a:p>
          <a:p>
            <a:pPr indent="-228600">
              <a:lnSpc>
                <a:spcPct val="90000"/>
              </a:lnSpc>
              <a:buFont typeface="Arial" panose="020B0604020202020204" pitchFamily="34" charset="0"/>
              <a:buChar char="•"/>
            </a:pPr>
            <a:endParaRPr lang="lt-LT" sz="1400" dirty="0">
              <a:solidFill>
                <a:schemeClr val="tx1"/>
              </a:solidFill>
              <a:cs typeface="+mn-cs"/>
            </a:endParaRPr>
          </a:p>
          <a:p>
            <a:pPr marR="179070" algn="just">
              <a:lnSpc>
                <a:spcPct val="90000"/>
              </a:lnSpc>
              <a:spcBef>
                <a:spcPts val="0"/>
              </a:spcBef>
              <a:tabLst>
                <a:tab pos="990600" algn="l"/>
              </a:tabLst>
            </a:pPr>
            <a:endParaRPr lang="lt-LT" sz="1400" dirty="0">
              <a:solidFill>
                <a:schemeClr val="tx1"/>
              </a:solidFill>
              <a:effectLst/>
              <a:cs typeface="+mn-cs"/>
            </a:endParaRPr>
          </a:p>
          <a:p>
            <a:pPr marR="179070" algn="just">
              <a:lnSpc>
                <a:spcPct val="90000"/>
              </a:lnSpc>
              <a:spcBef>
                <a:spcPts val="0"/>
              </a:spcBef>
              <a:tabLst>
                <a:tab pos="990600" algn="l"/>
              </a:tabLst>
            </a:pPr>
            <a:endParaRPr lang="lt-LT" sz="1400" dirty="0">
              <a:solidFill>
                <a:schemeClr val="tx1"/>
              </a:solidFill>
              <a:effectLst/>
              <a:cs typeface="+mn-cs"/>
            </a:endParaRPr>
          </a:p>
          <a:p>
            <a:pPr marR="179070" algn="just">
              <a:lnSpc>
                <a:spcPct val="90000"/>
              </a:lnSpc>
              <a:spcBef>
                <a:spcPts val="0"/>
              </a:spcBef>
              <a:tabLst>
                <a:tab pos="990600" algn="l"/>
              </a:tabLst>
            </a:pPr>
            <a:r>
              <a:rPr lang="lt-LT" sz="1400" dirty="0">
                <a:solidFill>
                  <a:schemeClr val="tx1"/>
                </a:solidFill>
                <a:effectLst/>
                <a:cs typeface="+mn-cs"/>
              </a:rPr>
              <a:t>ne mažiau </a:t>
            </a:r>
            <a:r>
              <a:rPr lang="lt-LT" sz="1400" b="1" dirty="0">
                <a:solidFill>
                  <a:schemeClr val="tx1"/>
                </a:solidFill>
                <a:effectLst/>
                <a:cs typeface="+mn-cs"/>
              </a:rPr>
              <a:t>kaip 100 procentų </a:t>
            </a:r>
            <a:r>
              <a:rPr lang="lt-LT" sz="1400" dirty="0">
                <a:solidFill>
                  <a:schemeClr val="tx1"/>
                </a:solidFill>
                <a:effectLst/>
                <a:cs typeface="+mn-cs"/>
              </a:rPr>
              <a:t>žaliųjų pirkimų – kiekvienais metais </a:t>
            </a:r>
            <a:r>
              <a:rPr lang="lt-LT" sz="1400" b="1" dirty="0">
                <a:solidFill>
                  <a:schemeClr val="tx1"/>
                </a:solidFill>
                <a:effectLst/>
                <a:cs typeface="+mn-cs"/>
              </a:rPr>
              <a:t>nuo 2023 m</a:t>
            </a:r>
            <a:r>
              <a:rPr lang="lt-LT" sz="1400" dirty="0">
                <a:solidFill>
                  <a:schemeClr val="tx1"/>
                </a:solidFill>
                <a:effectLst/>
                <a:cs typeface="+mn-cs"/>
              </a:rPr>
              <a:t>.</a:t>
            </a:r>
          </a:p>
          <a:p>
            <a:pPr marL="342900"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1500" dirty="0">
              <a:solidFill>
                <a:schemeClr val="tx1"/>
              </a:solidFill>
              <a:latin typeface="+mn-lt"/>
              <a:ea typeface="+mn-ea"/>
              <a:cs typeface="+mn-cs"/>
            </a:endParaRPr>
          </a:p>
        </p:txBody>
      </p:sp>
      <p:pic>
        <p:nvPicPr>
          <p:cNvPr id="1026" name="Picture 2" descr="Žalieji viešieji pirkimai | Viešųjų pirkimų tarnyba">
            <a:extLst>
              <a:ext uri="{FF2B5EF4-FFF2-40B4-BE49-F238E27FC236}">
                <a16:creationId xmlns:a16="http://schemas.microsoft.com/office/drawing/2014/main" id="{1B68CE03-4057-1288-E3F8-94E868659B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303" r="16506" b="-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3946289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VPT: žalieji pirkimai siekė beveik 15 proc. | Alkas.lt">
            <a:extLst>
              <a:ext uri="{FF2B5EF4-FFF2-40B4-BE49-F238E27FC236}">
                <a16:creationId xmlns:a16="http://schemas.microsoft.com/office/drawing/2014/main" id="{372AEF60-A375-55E2-BA9D-C729C8C5A780}"/>
              </a:ext>
            </a:extLst>
          </p:cNvPr>
          <p:cNvPicPr>
            <a:picLocks noGrp="1" noChangeAspect="1" noChangeArrowheads="1"/>
          </p:cNvPicPr>
          <p:nvPr>
            <p:ph type="pic" idx="1"/>
          </p:nvPr>
        </p:nvPicPr>
        <p:blipFill rotWithShape="1">
          <a:blip r:embed="rId3">
            <a:extLst>
              <a:ext uri="{28A0092B-C50C-407E-A947-70E740481C1C}">
                <a14:useLocalDpi xmlns:a14="http://schemas.microsoft.com/office/drawing/2010/main" val="0"/>
              </a:ext>
            </a:extLst>
          </a:blip>
          <a:srcRect r="11170" b="-1"/>
          <a:stretch/>
        </p:blipFill>
        <p:spPr bwMode="auto">
          <a:xfrm>
            <a:off x="-852256" y="446925"/>
            <a:ext cx="7803472" cy="620148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84260E29-872B-8F49-8644-0D1F2D119591}"/>
              </a:ext>
            </a:extLst>
          </p:cNvPr>
          <p:cNvSpPr>
            <a:spLocks noGrp="1"/>
          </p:cNvSpPr>
          <p:nvPr>
            <p:ph type="title"/>
          </p:nvPr>
        </p:nvSpPr>
        <p:spPr>
          <a:xfrm>
            <a:off x="7531610" y="365125"/>
            <a:ext cx="3822189" cy="1899912"/>
          </a:xfrm>
        </p:spPr>
        <p:txBody>
          <a:bodyPr vert="horz" lIns="91440" tIns="45720" rIns="91440" bIns="45720" rtlCol="0" anchor="ctr">
            <a:normAutofit fontScale="90000"/>
          </a:bodyPr>
          <a:lstStyle/>
          <a:p>
            <a:pPr>
              <a:lnSpc>
                <a:spcPct val="90000"/>
              </a:lnSpc>
            </a:pPr>
            <a:r>
              <a:rPr lang="lt-LT" sz="4000" dirty="0">
                <a:solidFill>
                  <a:srgbClr val="002060"/>
                </a:solidFill>
                <a:cs typeface="+mj-cs"/>
              </a:rPr>
              <a:t>Žaliuosius pirkimus reglamentuoja</a:t>
            </a:r>
            <a:r>
              <a:rPr lang="en-US" sz="4000" dirty="0">
                <a:solidFill>
                  <a:srgbClr val="002060"/>
                </a:solidFill>
                <a:cs typeface="+mj-cs"/>
              </a:rPr>
              <a:t>:</a:t>
            </a:r>
          </a:p>
        </p:txBody>
      </p:sp>
      <p:sp>
        <p:nvSpPr>
          <p:cNvPr id="4" name="TextBox 3">
            <a:extLst>
              <a:ext uri="{FF2B5EF4-FFF2-40B4-BE49-F238E27FC236}">
                <a16:creationId xmlns:a16="http://schemas.microsoft.com/office/drawing/2014/main" id="{9A5E33E4-C9D3-1483-9998-C53514B60A10}"/>
              </a:ext>
            </a:extLst>
          </p:cNvPr>
          <p:cNvSpPr txBox="1"/>
          <p:nvPr/>
        </p:nvSpPr>
        <p:spPr>
          <a:xfrm>
            <a:off x="6992998" y="2265037"/>
            <a:ext cx="5062153" cy="4227838"/>
          </a:xfrm>
          <a:prstGeom prst="rect">
            <a:avLst/>
          </a:prstGeom>
        </p:spPr>
        <p:txBody>
          <a:bodyPr vert="horz" lIns="91440" tIns="45720" rIns="91440" bIns="45720" rtlCol="0">
            <a:normAutofit/>
          </a:bodyPr>
          <a:lstStyle/>
          <a:p>
            <a:pPr marL="57150" algn="just">
              <a:lnSpc>
                <a:spcPct val="90000"/>
              </a:lnSpc>
              <a:spcAft>
                <a:spcPts val="600"/>
              </a:spcAft>
            </a:pPr>
            <a:endParaRPr lang="lt-LT" sz="1600" dirty="0">
              <a:solidFill>
                <a:srgbClr val="002060"/>
              </a:solidFill>
              <a:effectLst/>
              <a:latin typeface="Verdana" panose="020B0604030504040204" pitchFamily="34" charset="0"/>
              <a:ea typeface="Verdana" panose="020B0604030504040204" pitchFamily="34" charset="0"/>
            </a:endParaRPr>
          </a:p>
          <a:p>
            <a:pPr marL="57150" algn="just">
              <a:lnSpc>
                <a:spcPct val="90000"/>
              </a:lnSpc>
              <a:spcAft>
                <a:spcPts val="600"/>
              </a:spcAft>
            </a:pPr>
            <a:endParaRPr lang="lt-LT" sz="1600" dirty="0">
              <a:solidFill>
                <a:srgbClr val="002060"/>
              </a:solidFill>
              <a:latin typeface="Verdana" panose="020B0604030504040204" pitchFamily="34" charset="0"/>
              <a:ea typeface="Verdana" panose="020B0604030504040204" pitchFamily="34" charset="0"/>
            </a:endParaRPr>
          </a:p>
          <a:p>
            <a:pPr marL="57150" algn="just">
              <a:lnSpc>
                <a:spcPct val="90000"/>
              </a:lnSpc>
              <a:spcAft>
                <a:spcPts val="600"/>
              </a:spcAft>
            </a:pPr>
            <a:endParaRPr lang="lt-LT" sz="1600" dirty="0">
              <a:solidFill>
                <a:srgbClr val="002060"/>
              </a:solidFill>
              <a:effectLst/>
              <a:latin typeface="Verdana" panose="020B0604030504040204" pitchFamily="34" charset="0"/>
              <a:ea typeface="Verdana" panose="020B0604030504040204" pitchFamily="34" charset="0"/>
            </a:endParaRPr>
          </a:p>
          <a:p>
            <a:pPr marL="57150" algn="just">
              <a:lnSpc>
                <a:spcPct val="90000"/>
              </a:lnSpc>
              <a:spcAft>
                <a:spcPts val="600"/>
              </a:spcAft>
            </a:pPr>
            <a:endParaRPr lang="lt-LT" sz="1600" dirty="0">
              <a:solidFill>
                <a:srgbClr val="002060"/>
              </a:solidFill>
              <a:latin typeface="Verdana" panose="020B0604030504040204" pitchFamily="34" charset="0"/>
              <a:ea typeface="Verdana" panose="020B0604030504040204" pitchFamily="34" charset="0"/>
            </a:endParaRPr>
          </a:p>
          <a:p>
            <a:pPr marL="57150" algn="just">
              <a:lnSpc>
                <a:spcPct val="90000"/>
              </a:lnSpc>
              <a:spcAft>
                <a:spcPts val="600"/>
              </a:spcAft>
            </a:pPr>
            <a:r>
              <a:rPr lang="lt-LT" sz="1600" dirty="0">
                <a:solidFill>
                  <a:srgbClr val="002060"/>
                </a:solidFill>
                <a:effectLst/>
                <a:latin typeface="Verdana" panose="020B0604030504040204" pitchFamily="34" charset="0"/>
                <a:ea typeface="Verdana" panose="020B0604030504040204" pitchFamily="34" charset="0"/>
              </a:rPr>
              <a:t>LR aplinkos ministro 2011 m. birželio 28 d. įsakymu Nr. D1-508 patvirtintas </a:t>
            </a:r>
            <a:r>
              <a:rPr lang="lt-LT" sz="1600" b="1" kern="0" dirty="0">
                <a:solidFill>
                  <a:srgbClr val="002060"/>
                </a:solidFill>
                <a:latin typeface="Verdana" panose="020B0604030504040204" pitchFamily="34" charset="0"/>
                <a:ea typeface="Verdana" panose="020B0604030504040204" pitchFamily="34" charset="0"/>
                <a:cs typeface="Times New Roman" panose="02020603050405020304" pitchFamily="18" charset="0"/>
              </a:rPr>
              <a:t>Aplinkos apsaugos kriterijų taikymo, vykdant žaliuosius pirkimus</a:t>
            </a:r>
            <a:r>
              <a:rPr lang="en-US" sz="1600" b="1" kern="0" dirty="0">
                <a:solidFill>
                  <a:srgbClr val="002060"/>
                </a:solidFill>
                <a:latin typeface="Verdana" panose="020B0604030504040204" pitchFamily="34" charset="0"/>
                <a:ea typeface="Verdana" panose="020B0604030504040204" pitchFamily="34" charset="0"/>
                <a:cs typeface="Times New Roman" panose="02020603050405020304" pitchFamily="18" charset="0"/>
              </a:rPr>
              <a:t>,</a:t>
            </a:r>
            <a:r>
              <a:rPr lang="lt-LT" sz="1600" b="1" dirty="0">
                <a:solidFill>
                  <a:srgbClr val="002060"/>
                </a:solidFill>
                <a:effectLst/>
                <a:latin typeface="Verdana" panose="020B0604030504040204" pitchFamily="34" charset="0"/>
                <a:ea typeface="Verdana" panose="020B0604030504040204" pitchFamily="34" charset="0"/>
              </a:rPr>
              <a:t> tvarkos aprašas</a:t>
            </a:r>
          </a:p>
          <a:p>
            <a:pPr marL="342900" indent="-285750" algn="just">
              <a:lnSpc>
                <a:spcPct val="90000"/>
              </a:lnSpc>
              <a:spcAft>
                <a:spcPts val="600"/>
              </a:spcAft>
              <a:buFont typeface="Wingdings" panose="05000000000000000000" pitchFamily="2" charset="2"/>
              <a:buChar char="ü"/>
            </a:pPr>
            <a:endParaRPr lang="lt-LT" sz="1600" b="1" dirty="0">
              <a:solidFill>
                <a:srgbClr val="002060"/>
              </a:solidFill>
              <a:latin typeface="Verdana" panose="020B0604030504040204" pitchFamily="34" charset="0"/>
              <a:ea typeface="Verdana" panose="020B0604030504040204" pitchFamily="34" charset="0"/>
            </a:endParaRPr>
          </a:p>
          <a:p>
            <a:pPr marL="57150" algn="just">
              <a:lnSpc>
                <a:spcPct val="90000"/>
              </a:lnSpc>
              <a:spcAft>
                <a:spcPts val="600"/>
              </a:spcAft>
            </a:pPr>
            <a:r>
              <a:rPr lang="lt-LT" sz="1600" b="1" dirty="0">
                <a:solidFill>
                  <a:srgbClr val="002060"/>
                </a:solidFill>
                <a:effectLst/>
                <a:latin typeface="Verdana" panose="020B0604030504040204" pitchFamily="34" charset="0"/>
                <a:ea typeface="Verdana" panose="020B0604030504040204" pitchFamily="34" charset="0"/>
              </a:rPr>
              <a:t> </a:t>
            </a:r>
            <a:endParaRPr lang="en-US" sz="1600" b="1" dirty="0">
              <a:solidFill>
                <a:srgbClr val="002060"/>
              </a:solidFill>
              <a:effectLst/>
              <a:latin typeface="Verdana" panose="020B0604030504040204" pitchFamily="34" charset="0"/>
              <a:ea typeface="Verdana" panose="020B0604030504040204" pitchFamily="34" charset="0"/>
            </a:endParaRPr>
          </a:p>
          <a:p>
            <a:pPr marL="57150" algn="just">
              <a:lnSpc>
                <a:spcPct val="90000"/>
              </a:lnSpc>
              <a:spcAft>
                <a:spcPts val="600"/>
              </a:spcAft>
            </a:pPr>
            <a:endParaRPr lang="lt-LT" sz="1400" dirty="0">
              <a:solidFill>
                <a:srgbClr val="002060"/>
              </a:solidFill>
              <a:effectLst/>
              <a:latin typeface="Verdana" panose="020B0604030504040204" pitchFamily="34" charset="0"/>
              <a:ea typeface="Verdana" panose="020B0604030504040204" pitchFamily="34" charset="0"/>
            </a:endParaRPr>
          </a:p>
          <a:p>
            <a:pPr marL="57150" algn="just">
              <a:lnSpc>
                <a:spcPct val="90000"/>
              </a:lnSpc>
              <a:spcAft>
                <a:spcPts val="600"/>
              </a:spcAft>
            </a:pPr>
            <a:endParaRPr lang="lt-LT" sz="1400" dirty="0"/>
          </a:p>
        </p:txBody>
      </p:sp>
      <p:sp>
        <p:nvSpPr>
          <p:cNvPr id="8" name="Text Placeholder 3">
            <a:extLst>
              <a:ext uri="{FF2B5EF4-FFF2-40B4-BE49-F238E27FC236}">
                <a16:creationId xmlns:a16="http://schemas.microsoft.com/office/drawing/2014/main" id="{6C53EA9A-21C5-4CC6-BAA3-75534480F80A}"/>
              </a:ext>
            </a:extLst>
          </p:cNvPr>
          <p:cNvSpPr txBox="1">
            <a:spLocks/>
          </p:cNvSpPr>
          <p:nvPr/>
        </p:nvSpPr>
        <p:spPr>
          <a:xfrm>
            <a:off x="578841" y="1291905"/>
            <a:ext cx="4983060" cy="510050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1668538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6"/>
            <a:ext cx="4869592" cy="830578"/>
          </a:xfrm>
        </p:spPr>
        <p:txBody>
          <a:bodyPr/>
          <a:lstStyle/>
          <a:p>
            <a:r>
              <a:rPr lang="lt-LT" dirty="0"/>
              <a:t>Žalieji pirkimai</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528506" y="1468074"/>
            <a:ext cx="11266415" cy="4983060"/>
          </a:xfrm>
        </p:spPr>
        <p:txBody>
          <a:bodyPr>
            <a:normAutofit fontScale="92500" lnSpcReduction="10000"/>
          </a:bodyPr>
          <a:lstStyle/>
          <a:p>
            <a:r>
              <a:rPr lang="lt-LT" sz="2000" dirty="0"/>
              <a:t>Kas yra žaliasis pirkimas?</a:t>
            </a:r>
          </a:p>
          <a:p>
            <a:r>
              <a:rPr lang="lt-LT" sz="1600" b="0" i="0" dirty="0">
                <a:solidFill>
                  <a:srgbClr val="002060"/>
                </a:solidFill>
                <a:effectLst/>
                <a:highlight>
                  <a:srgbClr val="FFFFFF"/>
                </a:highlight>
              </a:rPr>
              <a:t>Kai prekė, paslauga arba darbas tenkina bent vieną iš kriterijų: </a:t>
            </a:r>
          </a:p>
          <a:p>
            <a:pPr marL="285750" indent="-285750">
              <a:buFont typeface="Arial" panose="020B0604020202020204" pitchFamily="34" charset="0"/>
              <a:buChar char="•"/>
            </a:pPr>
            <a:r>
              <a:rPr lang="lt-LT" sz="1400" b="1" i="0" dirty="0">
                <a:solidFill>
                  <a:srgbClr val="002060"/>
                </a:solidFill>
                <a:effectLst/>
                <a:highlight>
                  <a:srgbClr val="FFFFFF"/>
                </a:highlight>
              </a:rPr>
              <a:t>yra Produktų sąraše</a:t>
            </a:r>
            <a:r>
              <a:rPr lang="lt-LT" sz="1400" b="0" i="0" dirty="0">
                <a:solidFill>
                  <a:srgbClr val="002060"/>
                </a:solidFill>
                <a:effectLst/>
                <a:highlight>
                  <a:srgbClr val="FFFFFF"/>
                </a:highlight>
              </a:rPr>
              <a:t>, nurodytame Aprašo 1 priede ir atitinka visus produktui nustatytus minimalius aplinkosauginius kriterijus, nurodytus Aprašo 2 priede. (Pvz. </a:t>
            </a:r>
            <a:r>
              <a:rPr lang="pt-BR" sz="1400" u="sng" dirty="0">
                <a:solidFill>
                  <a:srgbClr val="002060"/>
                </a:solidFill>
                <a:highlight>
                  <a:srgbClr val="FFFFFF"/>
                </a:highlight>
              </a:rPr>
              <a:t>p</a:t>
            </a:r>
            <a:r>
              <a:rPr lang="pt-BR" sz="1400" b="0" i="0" u="sng" dirty="0">
                <a:solidFill>
                  <a:srgbClr val="002060"/>
                </a:solidFill>
                <a:effectLst/>
              </a:rPr>
              <a:t>astatų projektavimo paslaugos ir statybos darbai</a:t>
            </a:r>
            <a:r>
              <a:rPr lang="pt-BR" sz="1300" dirty="0">
                <a:solidFill>
                  <a:srgbClr val="002060"/>
                </a:solidFill>
              </a:rPr>
              <a:t>,</a:t>
            </a:r>
            <a:r>
              <a:rPr lang="lt-LT" sz="1300" b="0" i="0" dirty="0">
                <a:solidFill>
                  <a:srgbClr val="002060"/>
                </a:solidFill>
                <a:effectLst/>
              </a:rPr>
              <a:t> </a:t>
            </a:r>
            <a:r>
              <a:rPr lang="en-US" sz="1400" b="0" i="0" u="sng" dirty="0">
                <a:solidFill>
                  <a:srgbClr val="002060"/>
                </a:solidFill>
                <a:effectLst/>
              </a:rPr>
              <a:t>s</a:t>
            </a:r>
            <a:r>
              <a:rPr lang="lt-LT" sz="1400" b="0" i="0" u="sng" dirty="0" err="1">
                <a:solidFill>
                  <a:srgbClr val="002060"/>
                </a:solidFill>
                <a:effectLst/>
              </a:rPr>
              <a:t>tatybinės</a:t>
            </a:r>
            <a:r>
              <a:rPr lang="lt-LT" sz="1400" b="0" i="0" u="sng" dirty="0">
                <a:solidFill>
                  <a:srgbClr val="002060"/>
                </a:solidFill>
                <a:effectLst/>
              </a:rPr>
              <a:t> medžiagos</a:t>
            </a:r>
            <a:r>
              <a:rPr lang="en-US" sz="1400" b="0" i="0" u="sng" dirty="0">
                <a:solidFill>
                  <a:srgbClr val="002060"/>
                </a:solidFill>
                <a:effectLst/>
              </a:rPr>
              <a:t> (</a:t>
            </a:r>
            <a:r>
              <a:rPr lang="en-US" sz="1400" b="0" i="0" u="sng" dirty="0" err="1">
                <a:solidFill>
                  <a:srgbClr val="002060"/>
                </a:solidFill>
                <a:effectLst/>
              </a:rPr>
              <a:t>mediena</a:t>
            </a:r>
            <a:r>
              <a:rPr lang="en-US" sz="1400" b="0" i="0" u="sng" dirty="0">
                <a:solidFill>
                  <a:srgbClr val="002060"/>
                </a:solidFill>
                <a:effectLst/>
              </a:rPr>
              <a:t>, da</a:t>
            </a:r>
            <a:r>
              <a:rPr lang="lt-LT" sz="1400" b="0" i="0" u="sng" dirty="0">
                <a:solidFill>
                  <a:srgbClr val="002060"/>
                </a:solidFill>
                <a:effectLst/>
              </a:rPr>
              <a:t>ž</a:t>
            </a:r>
            <a:r>
              <a:rPr lang="en-US" sz="1400" b="0" i="0" u="sng" dirty="0">
                <a:solidFill>
                  <a:srgbClr val="002060"/>
                </a:solidFill>
                <a:effectLst/>
              </a:rPr>
              <a:t>ai,</a:t>
            </a:r>
            <a:r>
              <a:rPr lang="lt-LT" sz="1400" b="0" i="0" u="sng" dirty="0">
                <a:solidFill>
                  <a:srgbClr val="002060"/>
                </a:solidFill>
                <a:effectLst/>
              </a:rPr>
              <a:t> gipso plokštės, plytelės)</a:t>
            </a:r>
            <a:r>
              <a:rPr lang="pt-BR" sz="1400" b="0" i="0" u="sng" dirty="0">
                <a:solidFill>
                  <a:srgbClr val="002060"/>
                </a:solidFill>
                <a:effectLst/>
              </a:rPr>
              <a:t>, </a:t>
            </a:r>
            <a:r>
              <a:rPr lang="en-US" sz="1400" u="sng" dirty="0">
                <a:solidFill>
                  <a:srgbClr val="002060"/>
                </a:solidFill>
              </a:rPr>
              <a:t>p</a:t>
            </a:r>
            <a:r>
              <a:rPr lang="lt-LT" sz="1400" b="0" i="0" dirty="0" err="1">
                <a:solidFill>
                  <a:srgbClr val="002060"/>
                </a:solidFill>
                <a:effectLst/>
              </a:rPr>
              <a:t>atalpų</a:t>
            </a:r>
            <a:r>
              <a:rPr lang="lt-LT" sz="1400" b="0" i="0" dirty="0">
                <a:solidFill>
                  <a:srgbClr val="002060"/>
                </a:solidFill>
                <a:effectLst/>
              </a:rPr>
              <a:t> apšvietimas</a:t>
            </a:r>
            <a:r>
              <a:rPr lang="en-US" sz="1400" b="0" i="0" dirty="0">
                <a:solidFill>
                  <a:srgbClr val="002060"/>
                </a:solidFill>
                <a:effectLst/>
              </a:rPr>
              <a:t>, </a:t>
            </a:r>
            <a:r>
              <a:rPr lang="en-US" sz="1400" dirty="0">
                <a:solidFill>
                  <a:srgbClr val="002060"/>
                </a:solidFill>
              </a:rPr>
              <a:t>k</a:t>
            </a:r>
            <a:r>
              <a:rPr lang="lt-LT" sz="1400" b="0" i="0" dirty="0" err="1">
                <a:solidFill>
                  <a:srgbClr val="002060"/>
                </a:solidFill>
                <a:effectLst/>
              </a:rPr>
              <a:t>elių</a:t>
            </a:r>
            <a:r>
              <a:rPr lang="lt-LT" sz="1400" b="0" i="0" dirty="0">
                <a:solidFill>
                  <a:srgbClr val="002060"/>
                </a:solidFill>
                <a:effectLst/>
              </a:rPr>
              <a:t> projektavimo paslaugos ir statybos darbai, kelio elementai:</a:t>
            </a:r>
            <a:r>
              <a:rPr lang="en-US" sz="1400" b="0" i="0" dirty="0">
                <a:solidFill>
                  <a:srgbClr val="002060"/>
                </a:solidFill>
                <a:effectLst/>
                <a:highlight>
                  <a:srgbClr val="FFFFFF"/>
                </a:highlight>
              </a:rPr>
              <a:t> </a:t>
            </a:r>
            <a:r>
              <a:rPr lang="lt-LT" sz="1400" b="0" i="0" dirty="0">
                <a:solidFill>
                  <a:srgbClr val="002060"/>
                </a:solidFill>
                <a:effectLst/>
              </a:rPr>
              <a:t>ir t.t.)</a:t>
            </a:r>
          </a:p>
          <a:p>
            <a:pPr marL="285750" indent="-285750">
              <a:buFont typeface="Arial" panose="020B0604020202020204" pitchFamily="34" charset="0"/>
              <a:buChar char="•"/>
            </a:pPr>
            <a:r>
              <a:rPr lang="lt-LT" sz="1400" b="0" i="0" dirty="0">
                <a:solidFill>
                  <a:srgbClr val="002060"/>
                </a:solidFill>
                <a:effectLst/>
              </a:rPr>
              <a:t>neatsižvelgiant, ar yra produktų sąraše, atitinka jam nustatytus </a:t>
            </a:r>
            <a:r>
              <a:rPr lang="lt-LT" sz="1400" b="1" i="0" dirty="0">
                <a:solidFill>
                  <a:srgbClr val="002060"/>
                </a:solidFill>
                <a:effectLst/>
              </a:rPr>
              <a:t>I tipo ekologinio ženklo reikalavimus </a:t>
            </a:r>
            <a:r>
              <a:rPr lang="lt-LT" sz="1400" dirty="0">
                <a:effectLst/>
              </a:rPr>
              <a:t>pagal standartą LST EN ISO 14024 </a:t>
            </a:r>
            <a:r>
              <a:rPr lang="lt-LT" sz="1400" b="0" i="0" dirty="0">
                <a:solidFill>
                  <a:srgbClr val="002060"/>
                </a:solidFill>
                <a:effectLst/>
              </a:rPr>
              <a:t>(pvz., EU </a:t>
            </a:r>
            <a:r>
              <a:rPr lang="lt-LT" sz="1400" b="0" i="0" dirty="0" err="1">
                <a:solidFill>
                  <a:srgbClr val="002060"/>
                </a:solidFill>
                <a:effectLst/>
              </a:rPr>
              <a:t>Ecolabel</a:t>
            </a:r>
            <a:r>
              <a:rPr lang="lt-LT" sz="1400" b="0" i="0" dirty="0">
                <a:solidFill>
                  <a:srgbClr val="002060"/>
                </a:solidFill>
                <a:effectLst/>
              </a:rPr>
              <a:t>, </a:t>
            </a:r>
            <a:r>
              <a:rPr lang="lt-LT" sz="1400" b="0" i="0" dirty="0" err="1">
                <a:solidFill>
                  <a:srgbClr val="002060"/>
                </a:solidFill>
                <a:effectLst/>
              </a:rPr>
              <a:t>Nordic</a:t>
            </a:r>
            <a:r>
              <a:rPr lang="lt-LT" sz="1400" b="0" i="0" dirty="0">
                <a:solidFill>
                  <a:srgbClr val="002060"/>
                </a:solidFill>
                <a:effectLst/>
              </a:rPr>
              <a:t> </a:t>
            </a:r>
            <a:r>
              <a:rPr lang="lt-LT" sz="1400" b="0" i="0" dirty="0" err="1">
                <a:solidFill>
                  <a:srgbClr val="002060"/>
                </a:solidFill>
                <a:effectLst/>
              </a:rPr>
              <a:t>Swan</a:t>
            </a:r>
            <a:r>
              <a:rPr lang="lt-LT" sz="1400" b="0" i="0" dirty="0">
                <a:solidFill>
                  <a:srgbClr val="002060"/>
                </a:solidFill>
                <a:effectLst/>
              </a:rPr>
              <a:t>, </a:t>
            </a:r>
            <a:r>
              <a:rPr lang="lt-LT" sz="1400" b="0" i="0" dirty="0" err="1">
                <a:solidFill>
                  <a:srgbClr val="002060"/>
                </a:solidFill>
                <a:effectLst/>
              </a:rPr>
              <a:t>Blue</a:t>
            </a:r>
            <a:r>
              <a:rPr lang="lt-LT" sz="1400" b="0" i="0" dirty="0">
                <a:solidFill>
                  <a:srgbClr val="002060"/>
                </a:solidFill>
                <a:effectLst/>
              </a:rPr>
              <a:t> </a:t>
            </a:r>
            <a:r>
              <a:rPr lang="lt-LT" sz="1400" b="0" i="0" dirty="0" err="1">
                <a:solidFill>
                  <a:srgbClr val="002060"/>
                </a:solidFill>
                <a:effectLst/>
              </a:rPr>
              <a:t>Angel</a:t>
            </a:r>
            <a:r>
              <a:rPr lang="lt-LT" sz="1400" dirty="0">
                <a:solidFill>
                  <a:srgbClr val="002060"/>
                </a:solidFill>
              </a:rPr>
              <a:t>),</a:t>
            </a:r>
          </a:p>
          <a:p>
            <a:pPr marL="285750" indent="-285750">
              <a:lnSpc>
                <a:spcPct val="120000"/>
              </a:lnSpc>
              <a:buFont typeface="Arial" panose="020B0604020202020204" pitchFamily="34" charset="0"/>
              <a:buChar char="•"/>
            </a:pPr>
            <a:r>
              <a:rPr lang="lt-LT" sz="1400" b="1" i="0" dirty="0">
                <a:solidFill>
                  <a:srgbClr val="002060"/>
                </a:solidFill>
                <a:effectLst/>
              </a:rPr>
              <a:t>nėra produktų sąraše</a:t>
            </a:r>
            <a:r>
              <a:rPr lang="lt-LT" sz="1400" b="0" i="0" dirty="0">
                <a:solidFill>
                  <a:srgbClr val="002060"/>
                </a:solidFill>
                <a:effectLst/>
              </a:rPr>
              <a:t>, bet perkamai </a:t>
            </a:r>
            <a:r>
              <a:rPr lang="lt-LT" sz="1400" b="1" i="0" u="sng" dirty="0">
                <a:solidFill>
                  <a:srgbClr val="002060"/>
                </a:solidFill>
                <a:effectLst/>
              </a:rPr>
              <a:t>paslaugai ar darbui </a:t>
            </a:r>
            <a:r>
              <a:rPr lang="lt-LT" sz="1400" b="0" i="0" dirty="0">
                <a:solidFill>
                  <a:srgbClr val="002060"/>
                </a:solidFill>
                <a:effectLst/>
              </a:rPr>
              <a:t>tiekėjas taiko </a:t>
            </a:r>
            <a:r>
              <a:rPr lang="lt-LT" sz="1400" b="1" i="0" dirty="0">
                <a:solidFill>
                  <a:srgbClr val="002060"/>
                </a:solidFill>
                <a:effectLst/>
              </a:rPr>
              <a:t>aplinkos apsaugos vadybos sistemos reikalavimus</a:t>
            </a:r>
            <a:r>
              <a:rPr lang="lt-LT" sz="1400" b="0" i="0" dirty="0">
                <a:solidFill>
                  <a:srgbClr val="002060"/>
                </a:solidFill>
                <a:effectLst/>
              </a:rPr>
              <a:t>: </a:t>
            </a:r>
          </a:p>
          <a:p>
            <a:pPr marL="285750" indent="-285750">
              <a:lnSpc>
                <a:spcPct val="120000"/>
              </a:lnSpc>
              <a:buFont typeface="Wingdings" panose="05000000000000000000" pitchFamily="2" charset="2"/>
              <a:buChar char="v"/>
            </a:pPr>
            <a:r>
              <a:rPr lang="lt-LT" sz="1400" b="0" i="1" dirty="0">
                <a:solidFill>
                  <a:srgbClr val="002060"/>
                </a:solidFill>
                <a:effectLst/>
              </a:rPr>
              <a:t>r</a:t>
            </a:r>
            <a:r>
              <a:rPr lang="lt-LT" sz="1400" i="1" dirty="0">
                <a:solidFill>
                  <a:srgbClr val="002060"/>
                </a:solidFill>
              </a:rPr>
              <a:t>eikalavimas </a:t>
            </a:r>
            <a:r>
              <a:rPr lang="lt-LT" sz="1400" b="1" i="1" dirty="0">
                <a:solidFill>
                  <a:srgbClr val="002060"/>
                </a:solidFill>
              </a:rPr>
              <a:t>negali būti keliamas </a:t>
            </a:r>
            <a:r>
              <a:rPr lang="lt-LT" sz="1400" i="1" dirty="0">
                <a:solidFill>
                  <a:srgbClr val="002060"/>
                </a:solidFill>
              </a:rPr>
              <a:t>prekės gamintojui, prekės tiekėjui ar pačiai prekei;</a:t>
            </a:r>
            <a:endParaRPr lang="lt-LT" sz="1400" dirty="0">
              <a:solidFill>
                <a:srgbClr val="002060"/>
              </a:solidFill>
            </a:endParaRPr>
          </a:p>
          <a:p>
            <a:pPr marL="285750" indent="-285750">
              <a:lnSpc>
                <a:spcPct val="120000"/>
              </a:lnSpc>
              <a:buFont typeface="Wingdings" panose="05000000000000000000" pitchFamily="2" charset="2"/>
              <a:buChar char="v"/>
            </a:pPr>
            <a:r>
              <a:rPr lang="lt-LT" sz="1400" i="1" dirty="0"/>
              <a:t>pirkimo dokumentuose reikia nustatyti, kad tiekėjas taikytų aplinkos apsaugos vadybos sistemos reikalavimus </a:t>
            </a:r>
            <a:r>
              <a:rPr lang="lt-LT" sz="1400" b="1" i="1" u="sng" dirty="0"/>
              <a:t>visa apimtimi </a:t>
            </a:r>
            <a:r>
              <a:rPr lang="lt-LT" sz="1400" i="1" dirty="0"/>
              <a:t>pagal LST EN ISO 14001, EMAS arba lygiavertį standartą;</a:t>
            </a:r>
          </a:p>
          <a:p>
            <a:pPr marL="285750" indent="-285750">
              <a:lnSpc>
                <a:spcPct val="120000"/>
              </a:lnSpc>
              <a:buFont typeface="Wingdings" panose="05000000000000000000" pitchFamily="2" charset="2"/>
              <a:buChar char="v"/>
            </a:pPr>
            <a:r>
              <a:rPr lang="lt-LT" sz="1400" i="1" dirty="0"/>
              <a:t>VPT : </a:t>
            </a:r>
            <a:r>
              <a:rPr lang="lt-LT" sz="1400" i="1" u="sng" dirty="0"/>
              <a:t>konkrečios aplinkos apsaugos vadybos priemonės </a:t>
            </a:r>
            <a:r>
              <a:rPr lang="lt-LT" sz="1400" i="1" dirty="0"/>
              <a:t>yra priskiriamos tiekėjų kvalifikacijos reikalavimams. Reikalavimas taikyti aplinkos apsaugos vadybos sistemos standartų (LST EN ISO 14001, EMAS ir kt. lygiaverčių standartų) reikalavimus nėra priskiriamas prie tiekėjų kvalifikacijos reikalavimų.</a:t>
            </a:r>
            <a:r>
              <a:rPr lang="lt-LT" sz="2000" i="1" dirty="0"/>
              <a:t> </a:t>
            </a:r>
            <a:r>
              <a:rPr lang="lt-LT" sz="1400" i="1" u="sng" dirty="0"/>
              <a:t>Nustatant tik tam tikras konkrečias aplinkos apsaugos vadybos priemones pirkimas nebus laikomas žaliuoju.</a:t>
            </a:r>
            <a:endParaRPr lang="lt-LT" sz="1400" b="0" i="1" u="sng" dirty="0">
              <a:solidFill>
                <a:srgbClr val="002060"/>
              </a:solidFill>
              <a:effectLst/>
            </a:endParaRPr>
          </a:p>
          <a:p>
            <a:endParaRPr lang="lt-LT" sz="1600" b="1" dirty="0">
              <a:solidFill>
                <a:srgbClr val="002060"/>
              </a:solidFill>
            </a:endParaRPr>
          </a:p>
          <a:p>
            <a:endParaRPr lang="en-LT" sz="1600" dirty="0"/>
          </a:p>
        </p:txBody>
      </p:sp>
    </p:spTree>
    <p:extLst>
      <p:ext uri="{BB962C8B-B14F-4D97-AF65-F5344CB8AC3E}">
        <p14:creationId xmlns:p14="http://schemas.microsoft.com/office/powerpoint/2010/main" val="17748070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5"/>
            <a:ext cx="4869592" cy="1023525"/>
          </a:xfrm>
        </p:spPr>
        <p:txBody>
          <a:bodyPr/>
          <a:lstStyle/>
          <a:p>
            <a:r>
              <a:rPr lang="lt-LT"/>
              <a:t>Žalieji pirkimai (2) </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771787" y="1736522"/>
            <a:ext cx="10712741" cy="4483984"/>
          </a:xfrm>
        </p:spPr>
        <p:txBody>
          <a:bodyPr>
            <a:normAutofit/>
          </a:bodyPr>
          <a:lstStyle/>
          <a:p>
            <a:r>
              <a:rPr lang="lt-LT" sz="2000" dirty="0"/>
              <a:t>Kas yra žaliasis pirkimas?</a:t>
            </a:r>
          </a:p>
          <a:p>
            <a:r>
              <a:rPr lang="lt-LT" sz="1700" dirty="0">
                <a:solidFill>
                  <a:srgbClr val="002060"/>
                </a:solidFill>
              </a:rPr>
              <a:t>N</a:t>
            </a:r>
            <a:r>
              <a:rPr lang="lt-LT" sz="1700" b="0" i="0" dirty="0">
                <a:solidFill>
                  <a:srgbClr val="002060"/>
                </a:solidFill>
                <a:effectLst/>
              </a:rPr>
              <a:t>ėra produktų sąraše, tačiau:</a:t>
            </a:r>
          </a:p>
          <a:p>
            <a:pPr marL="285750" indent="-285750">
              <a:buFont typeface="Arial" panose="020B0604020202020204" pitchFamily="34" charset="0"/>
              <a:buChar char="•"/>
            </a:pPr>
            <a:r>
              <a:rPr lang="lt-LT" sz="1400" b="0" i="0" dirty="0">
                <a:solidFill>
                  <a:srgbClr val="002060"/>
                </a:solidFill>
                <a:effectLst/>
              </a:rPr>
              <a:t>perkamas aplinkosauginis ir aplinkai palankus produktas, kuris </a:t>
            </a:r>
            <a:r>
              <a:rPr lang="lt-LT" sz="1400" b="1" i="0" dirty="0">
                <a:solidFill>
                  <a:srgbClr val="002060"/>
                </a:solidFill>
                <a:effectLst/>
              </a:rPr>
              <a:t>patenka į orientacinį aplinkosauginių ir aplinkai palankių prekių bei paslaugų sąrašą</a:t>
            </a:r>
            <a:r>
              <a:rPr lang="lt-LT" sz="1400" b="0" i="0" dirty="0">
                <a:solidFill>
                  <a:srgbClr val="002060"/>
                </a:solidFill>
                <a:effectLst/>
              </a:rPr>
              <a:t> pagal 2015 m. lapkričio 24 d. Komisijos įgyvendinimo reglamentą (ES) 2015/2174 </a:t>
            </a:r>
          </a:p>
          <a:p>
            <a:pPr marL="285750" indent="-285750">
              <a:buFont typeface="Arial" panose="020B0604020202020204" pitchFamily="34" charset="0"/>
              <a:buChar char="•"/>
            </a:pPr>
            <a:r>
              <a:rPr lang="lt-LT" sz="1400" b="0" i="0" dirty="0">
                <a:solidFill>
                  <a:srgbClr val="002060"/>
                </a:solidFill>
                <a:effectLst/>
              </a:rPr>
              <a:t>perkama inovacija, sukuriant naują arba iš esmės pagerintą produktą, paslaugas ar procesą, darantį </a:t>
            </a:r>
            <a:r>
              <a:rPr lang="lt-LT" sz="1400" b="1" i="0" dirty="0">
                <a:solidFill>
                  <a:srgbClr val="002060"/>
                </a:solidFill>
                <a:effectLst/>
              </a:rPr>
              <a:t>kuo mažesnę neigiamą įtaką aplinkai</a:t>
            </a:r>
            <a:r>
              <a:rPr lang="lt-LT" sz="1400" b="0" i="0" dirty="0">
                <a:solidFill>
                  <a:srgbClr val="002060"/>
                </a:solidFill>
                <a:effectLst/>
              </a:rPr>
              <a:t>,</a:t>
            </a:r>
          </a:p>
          <a:p>
            <a:pPr marL="285750" indent="-285750">
              <a:buFont typeface="Arial" panose="020B0604020202020204" pitchFamily="34" charset="0"/>
              <a:buChar char="•"/>
            </a:pPr>
            <a:r>
              <a:rPr lang="lt-LT" sz="1400" b="0" i="0" dirty="0">
                <a:solidFill>
                  <a:srgbClr val="002060"/>
                </a:solidFill>
                <a:effectLst/>
              </a:rPr>
              <a:t>perkama tik nematerialaus pobūdžio (intelektinė) ar kitokia </a:t>
            </a:r>
            <a:r>
              <a:rPr lang="lt-LT" sz="1400" b="0" i="0" u="sng" dirty="0">
                <a:solidFill>
                  <a:srgbClr val="002060"/>
                </a:solidFill>
                <a:effectLst/>
              </a:rPr>
              <a:t>paslauga</a:t>
            </a:r>
            <a:r>
              <a:rPr lang="lt-LT" sz="1400" b="0" i="0" dirty="0">
                <a:solidFill>
                  <a:srgbClr val="002060"/>
                </a:solidFill>
                <a:effectLst/>
              </a:rPr>
              <a:t>, kurios teikimo metu </a:t>
            </a:r>
            <a:r>
              <a:rPr lang="lt-LT" sz="1400" b="1" i="0" dirty="0">
                <a:solidFill>
                  <a:srgbClr val="002060"/>
                </a:solidFill>
                <a:effectLst/>
              </a:rPr>
              <a:t>nėra numatomas reikšmingas neigiamas poveikis aplinkai</a:t>
            </a:r>
            <a:r>
              <a:rPr lang="lt-LT" sz="1400" b="0" i="0" dirty="0">
                <a:solidFill>
                  <a:srgbClr val="002060"/>
                </a:solidFill>
                <a:effectLst/>
              </a:rPr>
              <a:t>, nesukuriamas taršos šaltinis ir negeneruojamos atliekos (</a:t>
            </a:r>
            <a:r>
              <a:rPr lang="lt-LT" sz="1400" b="0" i="1" dirty="0">
                <a:solidFill>
                  <a:srgbClr val="002060"/>
                </a:solidFill>
                <a:effectLst/>
              </a:rPr>
              <a:t>pvz., atlikėjų, fotografų, dizaino, renginių vedėjų, vertėjų, tekstų rengėjų paslaugos; mokymų, socialinių ir mokslinių tyrimų, studijų ir koncepcijų parengimo paslaugos ir </a:t>
            </a:r>
            <a:r>
              <a:rPr lang="lt-LT" sz="1400" b="0" i="1" dirty="0" err="1">
                <a:solidFill>
                  <a:srgbClr val="002060"/>
                </a:solidFill>
                <a:effectLst/>
              </a:rPr>
              <a:t>kt</a:t>
            </a:r>
            <a:r>
              <a:rPr lang="lt-LT" sz="1400" b="0" i="0" dirty="0">
                <a:solidFill>
                  <a:srgbClr val="002060"/>
                </a:solidFill>
                <a:effectLst/>
              </a:rPr>
              <a:t> )</a:t>
            </a:r>
            <a:endParaRPr lang="lt-LT" sz="1400" dirty="0">
              <a:solidFill>
                <a:srgbClr val="002060"/>
              </a:solidFill>
            </a:endParaRPr>
          </a:p>
          <a:p>
            <a:endParaRPr lang="lt-LT" sz="1600" b="1" dirty="0"/>
          </a:p>
          <a:p>
            <a:endParaRPr lang="lt-LT" sz="1600" b="1" dirty="0"/>
          </a:p>
          <a:p>
            <a:endParaRPr lang="en-LT" sz="1600" dirty="0"/>
          </a:p>
        </p:txBody>
      </p:sp>
      <p:pic>
        <p:nvPicPr>
          <p:cNvPr id="4" name="Picture 2" descr="VPT: žalieji pirkimai siekė beveik 15 proc. | Alkas.lt">
            <a:extLst>
              <a:ext uri="{FF2B5EF4-FFF2-40B4-BE49-F238E27FC236}">
                <a16:creationId xmlns:a16="http://schemas.microsoft.com/office/drawing/2014/main" id="{208441CF-526D-1EDC-A9C5-469FC80F5B5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1170" b="-1"/>
          <a:stretch/>
        </p:blipFill>
        <p:spPr bwMode="auto">
          <a:xfrm>
            <a:off x="8036653" y="109056"/>
            <a:ext cx="3598878" cy="2508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2249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6"/>
            <a:ext cx="4869592" cy="830578"/>
          </a:xfrm>
        </p:spPr>
        <p:txBody>
          <a:bodyPr/>
          <a:lstStyle/>
          <a:p>
            <a:r>
              <a:rPr lang="lt-LT" dirty="0"/>
              <a:t>Žalieji pirkimai (3)</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790113" y="1468074"/>
            <a:ext cx="11004808" cy="3840773"/>
          </a:xfrm>
        </p:spPr>
        <p:txBody>
          <a:bodyPr>
            <a:normAutofit fontScale="25000" lnSpcReduction="20000"/>
          </a:bodyPr>
          <a:lstStyle/>
          <a:p>
            <a:r>
              <a:rPr lang="en-US" sz="5600" dirty="0"/>
              <a:t>Kas </a:t>
            </a:r>
            <a:r>
              <a:rPr lang="en-US" sz="5600" dirty="0" err="1"/>
              <a:t>yra</a:t>
            </a:r>
            <a:r>
              <a:rPr lang="lt-LT" sz="5600" dirty="0"/>
              <a:t> žaliasis pirkimas?</a:t>
            </a:r>
          </a:p>
          <a:p>
            <a:endParaRPr lang="lt-LT" sz="5600" dirty="0">
              <a:solidFill>
                <a:srgbClr val="002060"/>
              </a:solidFill>
            </a:endParaRPr>
          </a:p>
          <a:p>
            <a:r>
              <a:rPr lang="lt-LT" sz="5600" dirty="0">
                <a:solidFill>
                  <a:srgbClr val="002060"/>
                </a:solidFill>
              </a:rPr>
              <a:t>Kai </a:t>
            </a:r>
            <a:r>
              <a:rPr lang="lt-LT" sz="5600" b="1" dirty="0">
                <a:solidFill>
                  <a:srgbClr val="002060"/>
                </a:solidFill>
              </a:rPr>
              <a:t>savarankiškai</a:t>
            </a:r>
            <a:r>
              <a:rPr lang="lt-LT" sz="5600" dirty="0">
                <a:solidFill>
                  <a:srgbClr val="002060"/>
                </a:solidFill>
              </a:rPr>
              <a:t> nusistatomi </a:t>
            </a:r>
            <a:r>
              <a:rPr lang="lt-LT" sz="5600" b="0" i="0" dirty="0">
                <a:solidFill>
                  <a:srgbClr val="002060"/>
                </a:solidFill>
                <a:effectLst/>
              </a:rPr>
              <a:t>aplinkos apsaugos kriterijai, kurie yra susiję su pirkimo objektu:</a:t>
            </a:r>
          </a:p>
          <a:p>
            <a:endParaRPr lang="lt-LT" sz="5600" b="0" i="0" dirty="0">
              <a:solidFill>
                <a:srgbClr val="002060"/>
              </a:solidFill>
              <a:effectLst/>
            </a:endParaRPr>
          </a:p>
          <a:p>
            <a:pPr marL="285750" marR="0" indent="-285750" algn="just">
              <a:spcBef>
                <a:spcPts val="0"/>
              </a:spcBef>
              <a:spcAft>
                <a:spcPts val="0"/>
              </a:spcAft>
              <a:buFont typeface="Arial" panose="020B0604020202020204" pitchFamily="34" charset="0"/>
              <a:buChar char="•"/>
            </a:pPr>
            <a:r>
              <a:rPr lang="lt-LT" sz="5600" b="0" i="0" dirty="0">
                <a:solidFill>
                  <a:srgbClr val="002060"/>
                </a:solidFill>
                <a:effectLst/>
              </a:rPr>
              <a:t>prekei pagaminti, paslaugai teikti ar darbams atlikti sunaudojama </a:t>
            </a:r>
            <a:r>
              <a:rPr lang="lt-LT" sz="5600" b="1" i="0" dirty="0">
                <a:solidFill>
                  <a:srgbClr val="002060"/>
                </a:solidFill>
                <a:effectLst/>
              </a:rPr>
              <a:t>mažiau</a:t>
            </a:r>
            <a:r>
              <a:rPr lang="lt-LT" sz="5600" b="0" i="0" dirty="0">
                <a:solidFill>
                  <a:srgbClr val="002060"/>
                </a:solidFill>
                <a:effectLst/>
              </a:rPr>
              <a:t> gamtos išteklių ir (ar) sudėtyje yra pakartotinai panaudotų ir (ar) perdirbtų medžiagų;</a:t>
            </a:r>
          </a:p>
          <a:p>
            <a:pPr marL="285750" marR="0" indent="-285750" algn="just">
              <a:spcBef>
                <a:spcPts val="0"/>
              </a:spcBef>
              <a:spcAft>
                <a:spcPts val="0"/>
              </a:spcAft>
              <a:buFont typeface="Arial" panose="020B0604020202020204" pitchFamily="34" charset="0"/>
              <a:buChar char="•"/>
            </a:pPr>
            <a:r>
              <a:rPr lang="lt-LT" sz="5600" b="0" i="0" dirty="0">
                <a:solidFill>
                  <a:srgbClr val="002060"/>
                </a:solidFill>
                <a:effectLst/>
              </a:rPr>
              <a:t>prekei pagaminti, paslaugai teikti ar darbams atlikti sunaudojama </a:t>
            </a:r>
            <a:r>
              <a:rPr lang="lt-LT" sz="5600" b="1" i="0" dirty="0">
                <a:solidFill>
                  <a:srgbClr val="002060"/>
                </a:solidFill>
                <a:effectLst/>
              </a:rPr>
              <a:t>mažiau</a:t>
            </a:r>
            <a:r>
              <a:rPr lang="lt-LT" sz="5600" b="0" i="0" dirty="0">
                <a:solidFill>
                  <a:srgbClr val="002060"/>
                </a:solidFill>
                <a:effectLst/>
              </a:rPr>
              <a:t> elektros energijos ir (ar) naudojama energija iš atsinaujinančių energijos išteklių;</a:t>
            </a:r>
          </a:p>
          <a:p>
            <a:pPr marL="285750" marR="0" indent="-285750" algn="just">
              <a:spcBef>
                <a:spcPts val="0"/>
              </a:spcBef>
              <a:spcAft>
                <a:spcPts val="0"/>
              </a:spcAft>
              <a:buFont typeface="Arial" panose="020B0604020202020204" pitchFamily="34" charset="0"/>
              <a:buChar char="•"/>
            </a:pPr>
            <a:r>
              <a:rPr lang="lt-LT" sz="5600" b="0" i="0" dirty="0">
                <a:solidFill>
                  <a:srgbClr val="002060"/>
                </a:solidFill>
                <a:effectLst/>
              </a:rPr>
              <a:t>prekei pagaminti, paslaugai teikti ar darbams atlikti naudojama </a:t>
            </a:r>
            <a:r>
              <a:rPr lang="lt-LT" sz="5600" b="1" i="0" dirty="0">
                <a:solidFill>
                  <a:srgbClr val="002060"/>
                </a:solidFill>
                <a:effectLst/>
              </a:rPr>
              <a:t>mažiau ar nenaudojama </a:t>
            </a:r>
            <a:r>
              <a:rPr lang="lt-LT" sz="5600" b="0" i="0" dirty="0">
                <a:solidFill>
                  <a:srgbClr val="002060"/>
                </a:solidFill>
                <a:effectLst/>
              </a:rPr>
              <a:t>pavojingųjų cheminių medžiagų, neteršiama aplinka ir nekeliamas pavojus sveikatai;</a:t>
            </a:r>
          </a:p>
          <a:p>
            <a:pPr marL="285750" marR="0" indent="-285750" algn="just">
              <a:spcBef>
                <a:spcPts val="0"/>
              </a:spcBef>
              <a:spcAft>
                <a:spcPts val="0"/>
              </a:spcAft>
              <a:buFont typeface="Arial" panose="020B0604020202020204" pitchFamily="34" charset="0"/>
              <a:buChar char="•"/>
            </a:pPr>
            <a:r>
              <a:rPr lang="lt-LT" sz="5600" b="0" i="0" dirty="0">
                <a:solidFill>
                  <a:srgbClr val="002060"/>
                </a:solidFill>
                <a:effectLst/>
              </a:rPr>
              <a:t>prekė yra tvirta, ilgaamžė, funkcionali, ji ar jos sudedamosios dalys tinka naudoti daug kartų ir (ar) lengvai pataisomos, ir (ar) pakeičiamos;</a:t>
            </a:r>
          </a:p>
          <a:p>
            <a:pPr marL="285750" marR="0" indent="-285750" algn="just">
              <a:spcBef>
                <a:spcPts val="0"/>
              </a:spcBef>
              <a:spcAft>
                <a:spcPts val="0"/>
              </a:spcAft>
              <a:buFont typeface="Arial" panose="020B0604020202020204" pitchFamily="34" charset="0"/>
              <a:buChar char="•"/>
            </a:pPr>
            <a:r>
              <a:rPr lang="lt-LT" sz="5600" b="0" i="0" dirty="0">
                <a:solidFill>
                  <a:srgbClr val="002060"/>
                </a:solidFill>
                <a:effectLst/>
              </a:rPr>
              <a:t>prekė, virtusi atliekomis, tinka paruošti pakartotinai naudoti ar perdirbti.</a:t>
            </a:r>
          </a:p>
          <a:p>
            <a:endParaRPr lang="lt-LT" sz="5600" dirty="0">
              <a:solidFill>
                <a:srgbClr val="000000"/>
              </a:solidFill>
            </a:endParaRPr>
          </a:p>
          <a:p>
            <a:r>
              <a:rPr lang="lt-LT" sz="6400" b="0" i="0" u="none" strike="noStrike" baseline="0" dirty="0">
                <a:solidFill>
                  <a:srgbClr val="002060"/>
                </a:solidFill>
              </a:rPr>
              <a:t>Savarankiškai nustatant aplinkos apsaugos kriterijus, būtina nustatyti konkretų kriterijų</a:t>
            </a:r>
            <a:r>
              <a:rPr lang="en-US" sz="6400" b="0" i="0" u="none" strike="noStrike" baseline="0" dirty="0">
                <a:solidFill>
                  <a:srgbClr val="002060"/>
                </a:solidFill>
              </a:rPr>
              <a:t>, t</a:t>
            </a:r>
            <a:r>
              <a:rPr lang="lt-LT" sz="6400" b="0" i="0" u="none" strike="noStrike" baseline="0" dirty="0">
                <a:solidFill>
                  <a:srgbClr val="002060"/>
                </a:solidFill>
              </a:rPr>
              <a:t>. y. </a:t>
            </a:r>
            <a:r>
              <a:rPr lang="lt-LT" sz="6400" b="1" i="0" u="none" strike="noStrike" baseline="0" dirty="0">
                <a:solidFill>
                  <a:srgbClr val="002060"/>
                </a:solidFill>
              </a:rPr>
              <a:t>negalima į pirkimo dokumentus perkelti principo, tačiau būtina jo pagrindu nustatyti aplinkosauginį kriterijų (-</a:t>
            </a:r>
            <a:r>
              <a:rPr lang="lt-LT" sz="6400" b="1" i="0" u="none" strike="noStrike" baseline="0" dirty="0" err="1">
                <a:solidFill>
                  <a:srgbClr val="002060"/>
                </a:solidFill>
              </a:rPr>
              <a:t>us</a:t>
            </a:r>
            <a:r>
              <a:rPr lang="lt-LT" sz="6400" b="1" i="0" u="none" strike="noStrike" baseline="0" dirty="0">
                <a:solidFill>
                  <a:srgbClr val="002060"/>
                </a:solidFill>
              </a:rPr>
              <a:t>). </a:t>
            </a:r>
            <a:endParaRPr lang="lt-LT" sz="6400" b="1" dirty="0">
              <a:solidFill>
                <a:srgbClr val="002060"/>
              </a:solidFill>
            </a:endParaRPr>
          </a:p>
          <a:p>
            <a:endParaRPr lang="lt-LT" sz="4300" b="1" i="0" dirty="0">
              <a:solidFill>
                <a:srgbClr val="002060"/>
              </a:solidFill>
              <a:effectLst/>
            </a:endParaRPr>
          </a:p>
          <a:p>
            <a:pPr marL="285750" indent="-285750">
              <a:buFont typeface="Arial" panose="020B0604020202020204" pitchFamily="34" charset="0"/>
              <a:buChar char="•"/>
            </a:pPr>
            <a:endParaRPr lang="lt-LT" sz="1400" b="0" i="0" dirty="0">
              <a:solidFill>
                <a:srgbClr val="002060"/>
              </a:solidFill>
              <a:effectLst/>
            </a:endParaRPr>
          </a:p>
          <a:p>
            <a:endParaRPr lang="lt-LT" sz="1600" b="1" dirty="0">
              <a:solidFill>
                <a:srgbClr val="002060"/>
              </a:solidFill>
            </a:endParaRPr>
          </a:p>
          <a:p>
            <a:endParaRPr lang="en-LT" sz="1600" dirty="0"/>
          </a:p>
        </p:txBody>
      </p:sp>
    </p:spTree>
    <p:extLst>
      <p:ext uri="{BB962C8B-B14F-4D97-AF65-F5344CB8AC3E}">
        <p14:creationId xmlns:p14="http://schemas.microsoft.com/office/powerpoint/2010/main" val="8271967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10F47-0D1A-CA4F-B67A-C87F6A981746}"/>
              </a:ext>
            </a:extLst>
          </p:cNvPr>
          <p:cNvSpPr>
            <a:spLocks noGrp="1"/>
          </p:cNvSpPr>
          <p:nvPr>
            <p:ph type="title"/>
          </p:nvPr>
        </p:nvSpPr>
        <p:spPr>
          <a:xfrm>
            <a:off x="975329" y="637495"/>
            <a:ext cx="5039577" cy="1526865"/>
          </a:xfrm>
        </p:spPr>
        <p:txBody>
          <a:bodyPr/>
          <a:lstStyle/>
          <a:p>
            <a:r>
              <a:rPr lang="lt-LT" dirty="0"/>
              <a:t>Problemos: žalieji pirkimai</a:t>
            </a:r>
            <a:endParaRPr lang="en-LT" dirty="0"/>
          </a:p>
        </p:txBody>
      </p:sp>
      <p:sp>
        <p:nvSpPr>
          <p:cNvPr id="3" name="Text Placeholder 2">
            <a:extLst>
              <a:ext uri="{FF2B5EF4-FFF2-40B4-BE49-F238E27FC236}">
                <a16:creationId xmlns:a16="http://schemas.microsoft.com/office/drawing/2014/main" id="{64DBD030-DDD3-B142-A56E-6207166F2477}"/>
              </a:ext>
            </a:extLst>
          </p:cNvPr>
          <p:cNvSpPr>
            <a:spLocks noGrp="1"/>
          </p:cNvSpPr>
          <p:nvPr>
            <p:ph type="body" sz="half" idx="10"/>
          </p:nvPr>
        </p:nvSpPr>
        <p:spPr>
          <a:xfrm>
            <a:off x="975328" y="2332140"/>
            <a:ext cx="5487615" cy="3888365"/>
          </a:xfrm>
        </p:spPr>
        <p:txBody>
          <a:bodyPr>
            <a:normAutofit fontScale="25000" lnSpcReduction="20000"/>
          </a:bodyPr>
          <a:lstStyle/>
          <a:p>
            <a:r>
              <a:rPr lang="lt-LT" sz="5600" dirty="0">
                <a:solidFill>
                  <a:srgbClr val="000000"/>
                </a:solidFill>
                <a:cs typeface="Aptos" panose="020B0004020202020204" pitchFamily="34" charset="0"/>
              </a:rPr>
              <a:t>K</a:t>
            </a:r>
            <a:r>
              <a:rPr lang="lt-LT" sz="5600" dirty="0">
                <a:solidFill>
                  <a:srgbClr val="000000"/>
                </a:solidFill>
                <a:effectLst/>
                <a:cs typeface="Aptos" panose="020B0004020202020204" pitchFamily="34" charset="0"/>
              </a:rPr>
              <a:t>ai </a:t>
            </a:r>
            <a:r>
              <a:rPr lang="lt-LT" sz="5600" dirty="0">
                <a:solidFill>
                  <a:srgbClr val="002060"/>
                </a:solidFill>
                <a:effectLst/>
                <a:cs typeface="Aptos" panose="020B0004020202020204" pitchFamily="34" charset="0"/>
              </a:rPr>
              <a:t>pirkimas automatiškai žalias pagal teisės aktus</a:t>
            </a:r>
            <a:r>
              <a:rPr lang="lt-LT" sz="5600" dirty="0">
                <a:solidFill>
                  <a:srgbClr val="002060"/>
                </a:solidFill>
                <a:cs typeface="Aptos" panose="020B0004020202020204" pitchFamily="34" charset="0"/>
              </a:rPr>
              <a:t> – nėra problemos (</a:t>
            </a:r>
            <a:r>
              <a:rPr lang="lt-LT" sz="5600" dirty="0" err="1">
                <a:solidFill>
                  <a:srgbClr val="002060"/>
                </a:solidFill>
                <a:cs typeface="Aptos" panose="020B0004020202020204" pitchFamily="34" charset="0"/>
              </a:rPr>
              <a:t>pvz</a:t>
            </a:r>
            <a:r>
              <a:rPr lang="lt-LT" sz="5600" dirty="0">
                <a:solidFill>
                  <a:srgbClr val="002060"/>
                </a:solidFill>
                <a:cs typeface="Aptos" panose="020B0004020202020204" pitchFamily="34" charset="0"/>
              </a:rPr>
              <a:t> saulės jėgainės, elektriniai krautuvai)</a:t>
            </a:r>
            <a:endParaRPr lang="lt-LT" sz="5600" dirty="0">
              <a:solidFill>
                <a:srgbClr val="002060"/>
              </a:solidFill>
              <a:effectLst/>
              <a:cs typeface="Aptos" panose="020B0004020202020204" pitchFamily="34" charset="0"/>
            </a:endParaRPr>
          </a:p>
          <a:p>
            <a:endParaRPr lang="lt-LT" sz="5600" dirty="0">
              <a:solidFill>
                <a:srgbClr val="002060"/>
              </a:solidFill>
              <a:effectLst/>
              <a:cs typeface="Aptos" panose="020B0004020202020204" pitchFamily="34" charset="0"/>
            </a:endParaRPr>
          </a:p>
          <a:p>
            <a:r>
              <a:rPr lang="lt-LT" sz="5600" dirty="0">
                <a:solidFill>
                  <a:srgbClr val="002060"/>
                </a:solidFill>
                <a:cs typeface="Aptos" panose="020B0004020202020204" pitchFamily="34" charset="0"/>
              </a:rPr>
              <a:t>I</a:t>
            </a:r>
            <a:r>
              <a:rPr lang="lt-LT" sz="5600" dirty="0">
                <a:solidFill>
                  <a:srgbClr val="002060"/>
                </a:solidFill>
                <a:effectLst/>
                <a:cs typeface="Aptos" panose="020B0004020202020204" pitchFamily="34" charset="0"/>
              </a:rPr>
              <a:t>ššūkiai/ dažniausios klaidos:</a:t>
            </a:r>
          </a:p>
          <a:p>
            <a:pPr marL="457200" indent="-457200">
              <a:buFont typeface="Arial" panose="020B0604020202020204" pitchFamily="34" charset="0"/>
              <a:buChar char="•"/>
            </a:pPr>
            <a:r>
              <a:rPr lang="lt-LT" sz="5600" dirty="0">
                <a:solidFill>
                  <a:srgbClr val="002060"/>
                </a:solidFill>
                <a:cs typeface="Aptos" panose="020B0004020202020204" pitchFamily="34" charset="0"/>
              </a:rPr>
              <a:t>d</a:t>
            </a:r>
            <a:r>
              <a:rPr lang="lt-LT" sz="5600" dirty="0">
                <a:solidFill>
                  <a:srgbClr val="002060"/>
                </a:solidFill>
                <a:effectLst/>
                <a:cs typeface="Aptos" panose="020B0004020202020204" pitchFamily="34" charset="0"/>
              </a:rPr>
              <a:t>uodama tik nuoroda į aukščiau įvardintą aprašą, tačiau konkrečių žaliųjų pirkimų reikalavimų nesuformuluojama; </a:t>
            </a:r>
          </a:p>
          <a:p>
            <a:pPr marL="457200" indent="-457200">
              <a:buFont typeface="Arial" panose="020B0604020202020204" pitchFamily="34" charset="0"/>
              <a:buChar char="•"/>
            </a:pPr>
            <a:r>
              <a:rPr lang="lt-LT" sz="5600" dirty="0">
                <a:solidFill>
                  <a:srgbClr val="002060"/>
                </a:solidFill>
                <a:effectLst/>
                <a:cs typeface="Aptos" panose="020B0004020202020204" pitchFamily="34" charset="0"/>
              </a:rPr>
              <a:t>nustatomas tik aplinkosauginis principas, bet ne konkretus kriterijus, nors </a:t>
            </a:r>
            <a:r>
              <a:rPr lang="lt-LT" sz="5600" b="0" dirty="0">
                <a:solidFill>
                  <a:srgbClr val="002060"/>
                </a:solidFill>
                <a:effectLst/>
                <a:cs typeface="Aptos" panose="020B0004020202020204" pitchFamily="34" charset="0"/>
              </a:rPr>
              <a:t>būtina principo pagrindu nustatyti konkretų aplinkosauginį kriterijų (-</a:t>
            </a:r>
            <a:r>
              <a:rPr lang="lt-LT" sz="5600" b="0" dirty="0" err="1">
                <a:solidFill>
                  <a:srgbClr val="002060"/>
                </a:solidFill>
                <a:effectLst/>
                <a:cs typeface="Aptos" panose="020B0004020202020204" pitchFamily="34" charset="0"/>
              </a:rPr>
              <a:t>us</a:t>
            </a:r>
            <a:r>
              <a:rPr lang="lt-LT" sz="5600" b="0" dirty="0">
                <a:solidFill>
                  <a:srgbClr val="002060"/>
                </a:solidFill>
                <a:effectLst/>
                <a:cs typeface="Aptos" panose="020B0004020202020204" pitchFamily="34" charset="0"/>
              </a:rPr>
              <a:t>).</a:t>
            </a:r>
          </a:p>
          <a:p>
            <a:pPr marL="457200" indent="-457200">
              <a:buFont typeface="Arial" panose="020B0604020202020204" pitchFamily="34" charset="0"/>
              <a:buChar char="•"/>
            </a:pPr>
            <a:r>
              <a:rPr lang="lt-LT" sz="5600" b="0" dirty="0">
                <a:solidFill>
                  <a:srgbClr val="002060"/>
                </a:solidFill>
                <a:effectLst/>
                <a:cs typeface="Aptos" panose="020B0004020202020204" pitchFamily="34" charset="0"/>
              </a:rPr>
              <a:t>reikia (ir trūksta) specifinių techninių žinių, identifikuojant, ar pirkimas pagal teisinį reglamentavimą yra automatiškai žalias.</a:t>
            </a:r>
            <a:endParaRPr lang="lt-LT" sz="5600" dirty="0">
              <a:solidFill>
                <a:srgbClr val="002060"/>
              </a:solidFill>
              <a:effectLst/>
              <a:cs typeface="Aptos" panose="020B0004020202020204" pitchFamily="34" charset="0"/>
            </a:endParaRPr>
          </a:p>
          <a:p>
            <a:endParaRPr lang="lt-LT" sz="1200" dirty="0"/>
          </a:p>
          <a:p>
            <a:endParaRPr lang="en-LT" dirty="0"/>
          </a:p>
        </p:txBody>
      </p:sp>
      <p:pic>
        <p:nvPicPr>
          <p:cNvPr id="6" name="Picture 5" descr="Icon&#10;&#10;Description automatically generated">
            <a:extLst>
              <a:ext uri="{FF2B5EF4-FFF2-40B4-BE49-F238E27FC236}">
                <a16:creationId xmlns:a16="http://schemas.microsoft.com/office/drawing/2014/main" id="{BFCF73EF-A866-4908-AF39-424C71E20EFC}"/>
              </a:ext>
            </a:extLst>
          </p:cNvPr>
          <p:cNvPicPr>
            <a:picLocks noChangeAspect="1"/>
          </p:cNvPicPr>
          <p:nvPr/>
        </p:nvPicPr>
        <p:blipFill>
          <a:blip r:embed="rId2"/>
          <a:stretch>
            <a:fillRect/>
          </a:stretch>
        </p:blipFill>
        <p:spPr>
          <a:xfrm>
            <a:off x="8219975" y="1888714"/>
            <a:ext cx="2352263" cy="3080571"/>
          </a:xfrm>
          <a:prstGeom prst="rect">
            <a:avLst/>
          </a:prstGeom>
        </p:spPr>
      </p:pic>
    </p:spTree>
    <p:extLst>
      <p:ext uri="{BB962C8B-B14F-4D97-AF65-F5344CB8AC3E}">
        <p14:creationId xmlns:p14="http://schemas.microsoft.com/office/powerpoint/2010/main" val="7251333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3B627-684C-B14B-9CE6-97F0BF27F72C}"/>
              </a:ext>
            </a:extLst>
          </p:cNvPr>
          <p:cNvSpPr>
            <a:spLocks noGrp="1"/>
          </p:cNvSpPr>
          <p:nvPr>
            <p:ph type="title"/>
          </p:nvPr>
        </p:nvSpPr>
        <p:spPr>
          <a:xfrm>
            <a:off x="1329872" y="637495"/>
            <a:ext cx="4184189" cy="1753367"/>
          </a:xfrm>
        </p:spPr>
        <p:txBody>
          <a:bodyPr/>
          <a:lstStyle/>
          <a:p>
            <a:r>
              <a:rPr lang="lt-LT" dirty="0"/>
              <a:t>Kvalifikacijos reikalavimai</a:t>
            </a:r>
            <a:endParaRPr lang="en-LT" dirty="0"/>
          </a:p>
        </p:txBody>
      </p:sp>
      <p:sp>
        <p:nvSpPr>
          <p:cNvPr id="3" name="Text Placeholder 2">
            <a:extLst>
              <a:ext uri="{FF2B5EF4-FFF2-40B4-BE49-F238E27FC236}">
                <a16:creationId xmlns:a16="http://schemas.microsoft.com/office/drawing/2014/main" id="{C0A9AA9E-74AD-B04F-AAE3-569ACD199E3A}"/>
              </a:ext>
            </a:extLst>
          </p:cNvPr>
          <p:cNvSpPr>
            <a:spLocks noGrp="1"/>
          </p:cNvSpPr>
          <p:nvPr>
            <p:ph type="body" sz="half" idx="10"/>
          </p:nvPr>
        </p:nvSpPr>
        <p:spPr>
          <a:xfrm>
            <a:off x="1058084" y="2516666"/>
            <a:ext cx="4925465" cy="3404740"/>
          </a:xfrm>
        </p:spPr>
        <p:txBody>
          <a:bodyPr>
            <a:normAutofit lnSpcReduction="10000"/>
          </a:bodyPr>
          <a:lstStyle/>
          <a:p>
            <a:pPr marL="0" indent="0" algn="just" eaLnBrk="1" hangingPunct="1">
              <a:buFont typeface="Arial" panose="020B0604020202020204" pitchFamily="34" charset="0"/>
              <a:buNone/>
              <a:defRPr/>
            </a:pPr>
            <a:r>
              <a:rPr lang="lt-LT" sz="1600" dirty="0">
                <a:cs typeface="Times New Roman" pitchFamily="18" charset="0"/>
              </a:rPr>
              <a:t>Reikalingi padėti NPO įsitikinti, ar tiekėjas yra kompetentingas, patikimas ir pajėgus įvykdyti pirkimo sutartį</a:t>
            </a:r>
          </a:p>
          <a:p>
            <a:pPr marL="0" indent="0" algn="just" eaLnBrk="1" hangingPunct="1">
              <a:buFont typeface="Arial" panose="020B0604020202020204" pitchFamily="34" charset="0"/>
              <a:buNone/>
              <a:defRPr/>
            </a:pPr>
            <a:endParaRPr lang="lt-LT" sz="1600" dirty="0">
              <a:cs typeface="Times New Roman" pitchFamily="18" charset="0"/>
            </a:endParaRPr>
          </a:p>
          <a:p>
            <a:pPr marL="0" indent="0" algn="just" eaLnBrk="1" hangingPunct="1">
              <a:buFont typeface="Arial" panose="020B0604020202020204" pitchFamily="34" charset="0"/>
              <a:buNone/>
              <a:defRPr/>
            </a:pPr>
            <a:r>
              <a:rPr lang="en-US" sz="1600" b="1" dirty="0" err="1">
                <a:cs typeface="Times New Roman" pitchFamily="18" charset="0"/>
              </a:rPr>
              <a:t>Svarbu</a:t>
            </a:r>
            <a:r>
              <a:rPr lang="lt-LT" sz="1600" dirty="0">
                <a:cs typeface="Times New Roman" pitchFamily="18" charset="0"/>
              </a:rPr>
              <a:t> dirbtinai neriboti konkurencijos</a:t>
            </a:r>
            <a:endParaRPr lang="en-US" sz="1600" dirty="0">
              <a:cs typeface="Times New Roman" pitchFamily="18" charset="0"/>
            </a:endParaRPr>
          </a:p>
          <a:p>
            <a:pPr marL="0" indent="0" algn="just" eaLnBrk="1" hangingPunct="1">
              <a:buFont typeface="Arial" panose="020B0604020202020204" pitchFamily="34" charset="0"/>
              <a:buNone/>
              <a:defRPr/>
            </a:pPr>
            <a:endParaRPr lang="en-US" sz="1600" dirty="0">
              <a:cs typeface="Times New Roman" pitchFamily="18" charset="0"/>
            </a:endParaRPr>
          </a:p>
          <a:p>
            <a:pPr algn="just">
              <a:defRPr/>
            </a:pPr>
            <a:r>
              <a:rPr lang="lt-LT" sz="1600" dirty="0">
                <a:cs typeface="Times New Roman" pitchFamily="18" charset="0"/>
              </a:rPr>
              <a:t>Reikalavimai turi būti pagrįsti ir proporcingi pirkimo objektui, tikslūs ir aiškūs</a:t>
            </a:r>
            <a:endParaRPr lang="en-US" sz="1600" dirty="0">
              <a:cs typeface="Times New Roman" pitchFamily="18" charset="0"/>
            </a:endParaRPr>
          </a:p>
          <a:p>
            <a:pPr algn="just">
              <a:defRPr/>
            </a:pPr>
            <a:r>
              <a:rPr lang="lt-LT" sz="1600" dirty="0">
                <a:solidFill>
                  <a:srgbClr val="002060"/>
                </a:solidFill>
              </a:rPr>
              <a:t>NPO gali nekelti kvalifikacijos apskritai </a:t>
            </a:r>
            <a:r>
              <a:rPr lang="en-US" sz="1600" dirty="0">
                <a:solidFill>
                  <a:srgbClr val="002060"/>
                </a:solidFill>
              </a:rPr>
              <a:t>!</a:t>
            </a:r>
            <a:endParaRPr lang="lt-LT" sz="1600" dirty="0">
              <a:solidFill>
                <a:srgbClr val="002060"/>
              </a:solidFill>
            </a:endParaRPr>
          </a:p>
          <a:p>
            <a:pPr marL="0" indent="0" algn="just" eaLnBrk="1" hangingPunct="1">
              <a:buFont typeface="Arial" panose="020B0604020202020204" pitchFamily="34" charset="0"/>
              <a:buNone/>
              <a:defRPr/>
            </a:pPr>
            <a:endParaRPr lang="en-US" sz="1600" dirty="0">
              <a:cs typeface="Times New Roman" pitchFamily="18" charset="0"/>
            </a:endParaRPr>
          </a:p>
          <a:p>
            <a:pPr marL="0" indent="0" algn="just" eaLnBrk="1" hangingPunct="1">
              <a:buFont typeface="Arial" panose="020B0604020202020204" pitchFamily="34" charset="0"/>
              <a:buNone/>
              <a:defRPr/>
            </a:pPr>
            <a:endParaRPr lang="en-US" sz="1600" dirty="0">
              <a:cs typeface="Times New Roman" pitchFamily="18" charset="0"/>
            </a:endParaRPr>
          </a:p>
          <a:p>
            <a:pPr marL="0" indent="0" algn="just" eaLnBrk="1" hangingPunct="1">
              <a:buFont typeface="Arial" panose="020B0604020202020204" pitchFamily="34" charset="0"/>
              <a:buNone/>
              <a:defRPr/>
            </a:pPr>
            <a:endParaRPr lang="lt-LT" sz="1600" dirty="0">
              <a:cs typeface="Times New Roman" pitchFamily="18" charset="0"/>
            </a:endParaRPr>
          </a:p>
          <a:p>
            <a:endParaRPr lang="en-LT" dirty="0"/>
          </a:p>
        </p:txBody>
      </p:sp>
      <p:sp>
        <p:nvSpPr>
          <p:cNvPr id="4" name="Text Placeholder 3">
            <a:extLst>
              <a:ext uri="{FF2B5EF4-FFF2-40B4-BE49-F238E27FC236}">
                <a16:creationId xmlns:a16="http://schemas.microsoft.com/office/drawing/2014/main" id="{5B0EBC85-4624-5B4B-8DCC-582A5A8E7F6E}"/>
              </a:ext>
            </a:extLst>
          </p:cNvPr>
          <p:cNvSpPr>
            <a:spLocks noGrp="1"/>
          </p:cNvSpPr>
          <p:nvPr>
            <p:ph type="body" sz="half" idx="2"/>
          </p:nvPr>
        </p:nvSpPr>
        <p:spPr/>
        <p:txBody>
          <a:bodyPr/>
          <a:lstStyle/>
          <a:p>
            <a:pPr marL="0" indent="0">
              <a:buNone/>
            </a:pPr>
            <a:r>
              <a:rPr lang="lt-LT" sz="1600" dirty="0"/>
              <a:t>Pagalbinis dokumentas:</a:t>
            </a:r>
          </a:p>
          <a:p>
            <a:pPr marL="0" indent="0">
              <a:buNone/>
            </a:pPr>
            <a:endParaRPr lang="lt-LT" sz="1600" dirty="0"/>
          </a:p>
          <a:p>
            <a:pPr marL="0" indent="0">
              <a:buNone/>
            </a:pPr>
            <a:r>
              <a:rPr lang="lt-LT" sz="1600" i="0" dirty="0">
                <a:solidFill>
                  <a:schemeClr val="bg1"/>
                </a:solidFill>
                <a:effectLst/>
              </a:rPr>
              <a:t>Tiekėjo kvalifikacijos reikalavimų nustatymo metodika</a:t>
            </a:r>
            <a:br>
              <a:rPr lang="lt-LT" sz="1600" i="0" dirty="0">
                <a:solidFill>
                  <a:schemeClr val="bg1"/>
                </a:solidFill>
                <a:effectLst/>
              </a:rPr>
            </a:br>
            <a:endParaRPr lang="en-LT" sz="1600" dirty="0">
              <a:solidFill>
                <a:schemeClr val="bg1"/>
              </a:solidFill>
            </a:endParaRPr>
          </a:p>
          <a:p>
            <a:endParaRPr lang="en-LT" dirty="0"/>
          </a:p>
        </p:txBody>
      </p:sp>
    </p:spTree>
    <p:extLst>
      <p:ext uri="{BB962C8B-B14F-4D97-AF65-F5344CB8AC3E}">
        <p14:creationId xmlns:p14="http://schemas.microsoft.com/office/powerpoint/2010/main" val="10179874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1207364" y="97654"/>
            <a:ext cx="5388746" cy="2047336"/>
          </a:xfrm>
        </p:spPr>
        <p:txBody>
          <a:bodyPr vert="horz" lIns="91440" tIns="45720" rIns="91440" bIns="45720" rtlCol="0" anchor="b">
            <a:normAutofit/>
          </a:bodyPr>
          <a:lstStyle/>
          <a:p>
            <a:pPr>
              <a:lnSpc>
                <a:spcPct val="90000"/>
              </a:lnSpc>
            </a:pPr>
            <a:r>
              <a:rPr lang="lt-LT" sz="3600" kern="1200" dirty="0">
                <a:solidFill>
                  <a:srgbClr val="002060"/>
                </a:solidFill>
                <a:cs typeface="+mj-cs"/>
              </a:rPr>
              <a:t>Kvalifikacijos reikalavimai</a:t>
            </a:r>
            <a:br>
              <a:rPr lang="en-US" sz="4000" b="1" kern="1200" dirty="0">
                <a:solidFill>
                  <a:srgbClr val="002060"/>
                </a:solidFill>
                <a:latin typeface="+mj-lt"/>
                <a:ea typeface="+mj-ea"/>
                <a:cs typeface="+mj-cs"/>
              </a:rPr>
            </a:br>
            <a:endParaRPr lang="en-US" sz="4000" b="1" kern="1200" dirty="0">
              <a:solidFill>
                <a:srgbClr val="002060"/>
              </a:solidFill>
              <a:latin typeface="+mj-lt"/>
              <a:ea typeface="+mj-ea"/>
              <a:cs typeface="+mj-cs"/>
            </a:endParaRPr>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1144923" y="1795244"/>
            <a:ext cx="5315189" cy="4145733"/>
          </a:xfrm>
        </p:spPr>
        <p:txBody>
          <a:bodyPr vert="horz" lIns="91440" tIns="45720" rIns="91440" bIns="45720" rtlCol="0" anchor="t">
            <a:normAutofit/>
          </a:bodyPr>
          <a:lstStyle/>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algn="just">
              <a:lnSpc>
                <a:spcPct val="90000"/>
              </a:lnSpc>
            </a:pPr>
            <a:endParaRPr lang="lt-LT" sz="2000" dirty="0">
              <a:solidFill>
                <a:srgbClr val="002060"/>
              </a:solidFill>
            </a:endParaRPr>
          </a:p>
          <a:p>
            <a:pPr algn="just">
              <a:lnSpc>
                <a:spcPct val="90000"/>
              </a:lnSpc>
            </a:pPr>
            <a:r>
              <a:rPr lang="lt-LT" sz="2000" dirty="0">
                <a:solidFill>
                  <a:srgbClr val="002060"/>
                </a:solidFill>
              </a:rPr>
              <a:t>NPO </a:t>
            </a:r>
            <a:r>
              <a:rPr lang="lt-LT" sz="2000" b="1" dirty="0">
                <a:solidFill>
                  <a:srgbClr val="002060"/>
                </a:solidFill>
              </a:rPr>
              <a:t>gali prašyti tik tiekėjų deklaracijos dėl kvalifikacijos reikalavimų pagrindimo (arba oficialių institucijų dokumentų)</a:t>
            </a:r>
          </a:p>
          <a:p>
            <a:pPr algn="just">
              <a:lnSpc>
                <a:spcPct val="90000"/>
              </a:lnSpc>
            </a:pPr>
            <a:endParaRPr lang="lt-LT" sz="2000" dirty="0">
              <a:solidFill>
                <a:srgbClr val="002060"/>
              </a:solidFill>
            </a:endParaRPr>
          </a:p>
          <a:p>
            <a:pPr indent="-228600" algn="just">
              <a:lnSpc>
                <a:spcPct val="90000"/>
              </a:lnSpc>
              <a:buFont typeface="Arial" panose="020B0604020202020204" pitchFamily="34" charset="0"/>
              <a:buChar char="•"/>
            </a:pPr>
            <a:endParaRPr lang="en-US" sz="2000" dirty="0">
              <a:solidFill>
                <a:schemeClr val="tx1"/>
              </a:solidFill>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p:txBody>
      </p:sp>
      <p:pic>
        <p:nvPicPr>
          <p:cNvPr id="19" name="Picture 5" descr="Icon&#10;&#10;Description automatically generated">
            <a:extLst>
              <a:ext uri="{FF2B5EF4-FFF2-40B4-BE49-F238E27FC236}">
                <a16:creationId xmlns:a16="http://schemas.microsoft.com/office/drawing/2014/main" id="{2228851C-E7B8-4DD2-9B8A-A0E52D11BB78}"/>
              </a:ext>
            </a:extLst>
          </p:cNvPr>
          <p:cNvPicPr>
            <a:picLocks noChangeAspect="1"/>
          </p:cNvPicPr>
          <p:nvPr/>
        </p:nvPicPr>
        <p:blipFill>
          <a:blip r:embed="rId2"/>
          <a:stretch>
            <a:fillRect/>
          </a:stretch>
        </p:blipFill>
        <p:spPr>
          <a:xfrm>
            <a:off x="8250884" y="909081"/>
            <a:ext cx="3483916" cy="5071731"/>
          </a:xfrm>
          <a:prstGeom prst="rect">
            <a:avLst/>
          </a:prstGeom>
        </p:spPr>
      </p:pic>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24662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5"/>
            <a:ext cx="5191698" cy="2137643"/>
          </a:xfrm>
        </p:spPr>
        <p:txBody>
          <a:bodyPr/>
          <a:lstStyle/>
          <a:p>
            <a:r>
              <a:rPr lang="lt-LT" dirty="0"/>
              <a:t>Kvalifikacijos </a:t>
            </a:r>
            <a:r>
              <a:rPr lang="lt-LT" dirty="0" err="1"/>
              <a:t>reikalavimai:bendrieji</a:t>
            </a:r>
            <a:endParaRPr lang="lt-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1040236" y="2575421"/>
            <a:ext cx="6644080" cy="3540708"/>
          </a:xfrm>
        </p:spPr>
        <p:txBody>
          <a:bodyPr>
            <a:normAutofit fontScale="85000" lnSpcReduction="10000"/>
          </a:bodyPr>
          <a:lstStyle/>
          <a:p>
            <a:endParaRPr lang="lt-LT" sz="1600" b="1" dirty="0"/>
          </a:p>
          <a:p>
            <a:pPr algn="just"/>
            <a:r>
              <a:rPr lang="lt-LT" sz="1800" b="0" i="0" u="none" strike="noStrike" baseline="0" dirty="0">
                <a:solidFill>
                  <a:srgbClr val="002060"/>
                </a:solidFill>
              </a:rPr>
              <a:t>Tiekėjas turi turėti teisę verstis veikla, kuri reikalinga pirkimo sutarčiai įvykdyti 	</a:t>
            </a:r>
          </a:p>
          <a:p>
            <a:pPr algn="just"/>
            <a:endParaRPr lang="lt-LT" sz="1800" dirty="0">
              <a:solidFill>
                <a:srgbClr val="002060"/>
              </a:solidFill>
            </a:endParaRPr>
          </a:p>
          <a:p>
            <a:pPr algn="just"/>
            <a:r>
              <a:rPr lang="lt-LT" sz="1800" b="0" i="0" u="none" strike="noStrike" baseline="0" dirty="0">
                <a:solidFill>
                  <a:srgbClr val="002060"/>
                </a:solidFill>
              </a:rPr>
              <a:t>Pagrindžiantys dokumentai gali būti RC registravimo pažymėjimas, įstatai bei, esant specialiai veiklai: licencijos, VERT</a:t>
            </a:r>
            <a:r>
              <a:rPr lang="en-US" sz="1800" b="0" i="0" u="none" strike="noStrike" baseline="0" dirty="0">
                <a:solidFill>
                  <a:srgbClr val="002060"/>
                </a:solidFill>
              </a:rPr>
              <a:t>, SPSC</a:t>
            </a:r>
            <a:r>
              <a:rPr lang="lt-LT" sz="1800" b="0" i="0" u="none" strike="noStrike" baseline="0" dirty="0">
                <a:solidFill>
                  <a:srgbClr val="002060"/>
                </a:solidFill>
              </a:rPr>
              <a:t> atestatai.</a:t>
            </a:r>
            <a:endParaRPr lang="en-US" sz="1800" b="0" i="0" u="none" strike="noStrike" baseline="0" dirty="0">
              <a:solidFill>
                <a:srgbClr val="002060"/>
              </a:solidFill>
            </a:endParaRPr>
          </a:p>
          <a:p>
            <a:pPr algn="just"/>
            <a:r>
              <a:rPr lang="lt-LT" sz="1800" b="0" i="0" u="none" strike="noStrike" baseline="0" dirty="0">
                <a:solidFill>
                  <a:srgbClr val="000000"/>
                </a:solidFill>
              </a:rPr>
              <a:t>	</a:t>
            </a:r>
          </a:p>
          <a:p>
            <a:pPr algn="just"/>
            <a:r>
              <a:rPr lang="lt-LT" sz="1800" b="1" i="0" u="none" strike="noStrike" baseline="0" dirty="0">
                <a:solidFill>
                  <a:srgbClr val="002060"/>
                </a:solidFill>
              </a:rPr>
              <a:t>Galima kelti reikalavimą tik tuo atveju, jei teisės akte tokie atestatai reikalaujami	</a:t>
            </a:r>
          </a:p>
          <a:p>
            <a:endParaRPr lang="lt-LT" sz="1800" b="0" i="0" u="none" strike="noStrike" baseline="0" dirty="0">
              <a:solidFill>
                <a:srgbClr val="000000"/>
              </a:solidFill>
              <a:latin typeface="Calibri" panose="020F0502020204030204" pitchFamily="34" charset="0"/>
            </a:endParaRPr>
          </a:p>
          <a:p>
            <a:endParaRPr lang="en-LT" sz="1600" dirty="0"/>
          </a:p>
        </p:txBody>
      </p:sp>
    </p:spTree>
    <p:extLst>
      <p:ext uri="{BB962C8B-B14F-4D97-AF65-F5344CB8AC3E}">
        <p14:creationId xmlns:p14="http://schemas.microsoft.com/office/powerpoint/2010/main" val="15079231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DDB1-8A1F-524E-B32E-87D255A9CEA5}"/>
              </a:ext>
            </a:extLst>
          </p:cNvPr>
          <p:cNvSpPr>
            <a:spLocks noGrp="1"/>
          </p:cNvSpPr>
          <p:nvPr>
            <p:ph type="ctrTitle"/>
          </p:nvPr>
        </p:nvSpPr>
        <p:spPr>
          <a:xfrm>
            <a:off x="754284" y="704674"/>
            <a:ext cx="5587652" cy="956345"/>
          </a:xfrm>
        </p:spPr>
        <p:txBody>
          <a:bodyPr/>
          <a:lstStyle/>
          <a:p>
            <a:r>
              <a:rPr lang="lt-LT" dirty="0"/>
              <a:t>Turinys:</a:t>
            </a:r>
            <a:br>
              <a:rPr lang="lt-LT" dirty="0"/>
            </a:br>
            <a:endParaRPr lang="en-LT" dirty="0"/>
          </a:p>
        </p:txBody>
      </p:sp>
      <p:sp>
        <p:nvSpPr>
          <p:cNvPr id="3" name="Subtitle 2">
            <a:extLst>
              <a:ext uri="{FF2B5EF4-FFF2-40B4-BE49-F238E27FC236}">
                <a16:creationId xmlns:a16="http://schemas.microsoft.com/office/drawing/2014/main" id="{36C497E3-2B56-DA4E-91A8-75B9B292D928}"/>
              </a:ext>
            </a:extLst>
          </p:cNvPr>
          <p:cNvSpPr>
            <a:spLocks noGrp="1"/>
          </p:cNvSpPr>
          <p:nvPr>
            <p:ph type="subTitle" idx="1"/>
          </p:nvPr>
        </p:nvSpPr>
        <p:spPr>
          <a:xfrm>
            <a:off x="754284" y="1135689"/>
            <a:ext cx="6241320" cy="4228051"/>
          </a:xfrm>
        </p:spPr>
        <p:txBody>
          <a:bodyPr>
            <a:normAutofit fontScale="92500" lnSpcReduction="10000"/>
          </a:bodyPr>
          <a:lstStyle/>
          <a:p>
            <a:endParaRPr lang="lt-LT" sz="2000" b="1" dirty="0"/>
          </a:p>
          <a:p>
            <a:pPr marL="285750" indent="-285750">
              <a:buFont typeface="Wingdings" panose="05000000000000000000" pitchFamily="2" charset="2"/>
              <a:buChar char="ü"/>
            </a:pPr>
            <a:r>
              <a:rPr lang="lt-LT" sz="2000" b="1" dirty="0"/>
              <a:t>Pirkimo būdai</a:t>
            </a:r>
          </a:p>
          <a:p>
            <a:pPr marL="285750" indent="-285750">
              <a:buFont typeface="Wingdings" panose="05000000000000000000" pitchFamily="2" charset="2"/>
              <a:buChar char="ü"/>
            </a:pPr>
            <a:r>
              <a:rPr lang="lt-LT" sz="2000" b="1" dirty="0">
                <a:cs typeface="Times" panose="02020603050405020304" pitchFamily="18" charset="0"/>
              </a:rPr>
              <a:t>Pirkimo sąlygos:</a:t>
            </a:r>
          </a:p>
          <a:p>
            <a:pPr marL="285750" indent="-285750">
              <a:buFont typeface="Arial" panose="020B0604020202020204" pitchFamily="34" charset="0"/>
              <a:buChar char="•"/>
            </a:pPr>
            <a:r>
              <a:rPr lang="lt-LT" sz="1400" dirty="0">
                <a:cs typeface="Times" panose="02020603050405020304" pitchFamily="18" charset="0"/>
              </a:rPr>
              <a:t>Kvalifikacijos reikalavimai</a:t>
            </a:r>
          </a:p>
          <a:p>
            <a:pPr marL="285750" indent="-285750">
              <a:buFont typeface="Arial" panose="020B0604020202020204" pitchFamily="34" charset="0"/>
              <a:buChar char="•"/>
            </a:pPr>
            <a:r>
              <a:rPr lang="lt-LT" sz="1400" dirty="0">
                <a:cs typeface="Times" panose="02020603050405020304" pitchFamily="18" charset="0"/>
              </a:rPr>
              <a:t>Pasiūlymų vertinimo kriterijai</a:t>
            </a:r>
          </a:p>
          <a:p>
            <a:pPr marL="285750" indent="-285750">
              <a:buFont typeface="Arial" panose="020B0604020202020204" pitchFamily="34" charset="0"/>
              <a:buChar char="•"/>
            </a:pPr>
            <a:r>
              <a:rPr lang="lt-LT" sz="1400" dirty="0">
                <a:cs typeface="Times" panose="02020603050405020304" pitchFamily="18" charset="0"/>
              </a:rPr>
              <a:t>Techninė specifikacija</a:t>
            </a:r>
          </a:p>
          <a:p>
            <a:pPr marL="285750" indent="-285750">
              <a:buFont typeface="Arial" panose="020B0604020202020204" pitchFamily="34" charset="0"/>
              <a:buChar char="•"/>
            </a:pPr>
            <a:r>
              <a:rPr lang="lt-LT" sz="1400" dirty="0">
                <a:cs typeface="Times" panose="02020603050405020304" pitchFamily="18" charset="0"/>
              </a:rPr>
              <a:t>Sutarties pagrindinės sąlygos</a:t>
            </a:r>
            <a:endParaRPr lang="lt-LT" sz="1400" b="1" dirty="0"/>
          </a:p>
          <a:p>
            <a:pPr marL="342900" indent="-342900">
              <a:buFont typeface="Wingdings" panose="05000000000000000000" pitchFamily="2" charset="2"/>
              <a:buChar char="ü"/>
              <a:defRPr/>
            </a:pPr>
            <a:r>
              <a:rPr lang="lt-LT" sz="2100" b="1" dirty="0">
                <a:cs typeface="Times" panose="02020603050405020304" pitchFamily="18" charset="0"/>
              </a:rPr>
              <a:t>Pirkimo procedūra:</a:t>
            </a:r>
          </a:p>
          <a:p>
            <a:pPr marL="342900" indent="-342900">
              <a:buFont typeface="Arial" panose="020B0604020202020204" pitchFamily="34" charset="0"/>
              <a:buChar char="•"/>
              <a:defRPr/>
            </a:pPr>
            <a:r>
              <a:rPr lang="lt-LT" dirty="0">
                <a:cs typeface="Times" panose="02020603050405020304" pitchFamily="18" charset="0"/>
              </a:rPr>
              <a:t>Skelbimas, skelbimo ir sąlygų tikslinimas</a:t>
            </a:r>
          </a:p>
          <a:p>
            <a:pPr marL="342900" indent="-342900">
              <a:buFont typeface="Arial" panose="020B0604020202020204" pitchFamily="34" charset="0"/>
              <a:buChar char="•"/>
              <a:defRPr/>
            </a:pPr>
            <a:r>
              <a:rPr lang="lt-LT" dirty="0">
                <a:cs typeface="Times" panose="02020603050405020304" pitchFamily="18" charset="0"/>
              </a:rPr>
              <a:t>Pasiūlymų vertinimas</a:t>
            </a:r>
          </a:p>
          <a:p>
            <a:pPr marL="342900" indent="-342900">
              <a:buFont typeface="Arial" panose="020B0604020202020204" pitchFamily="34" charset="0"/>
              <a:buChar char="•"/>
              <a:defRPr/>
            </a:pPr>
            <a:r>
              <a:rPr lang="lt-LT" dirty="0">
                <a:cs typeface="Times" panose="02020603050405020304" pitchFamily="18" charset="0"/>
              </a:rPr>
              <a:t>Sutarties vykdymas ir keitimas</a:t>
            </a:r>
          </a:p>
          <a:p>
            <a:endParaRPr lang="lt-LT" sz="1800" b="1" dirty="0">
              <a:cs typeface="Times" panose="02020603050405020304" pitchFamily="18" charset="0"/>
            </a:endParaRPr>
          </a:p>
          <a:p>
            <a:pPr marL="285750" indent="-285750">
              <a:buFont typeface="Wingdings" panose="05000000000000000000" pitchFamily="2" charset="2"/>
              <a:buChar char="ü"/>
            </a:pPr>
            <a:r>
              <a:rPr lang="lt-LT" sz="2100" b="1" dirty="0">
                <a:cs typeface="Times" panose="02020603050405020304" pitchFamily="18" charset="0"/>
              </a:rPr>
              <a:t>Dažniausios NPO klaidos</a:t>
            </a:r>
          </a:p>
        </p:txBody>
      </p:sp>
    </p:spTree>
    <p:extLst>
      <p:ext uri="{BB962C8B-B14F-4D97-AF65-F5344CB8AC3E}">
        <p14:creationId xmlns:p14="http://schemas.microsoft.com/office/powerpoint/2010/main" val="35081185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4DFB-7472-7440-BD33-7AD3E570095F}"/>
              </a:ext>
            </a:extLst>
          </p:cNvPr>
          <p:cNvSpPr>
            <a:spLocks noGrp="1"/>
          </p:cNvSpPr>
          <p:nvPr>
            <p:ph type="ctrTitle"/>
          </p:nvPr>
        </p:nvSpPr>
        <p:spPr>
          <a:xfrm>
            <a:off x="1329872" y="822833"/>
            <a:ext cx="7485654" cy="801782"/>
          </a:xfrm>
        </p:spPr>
        <p:txBody>
          <a:bodyPr/>
          <a:lstStyle/>
          <a:p>
            <a:r>
              <a:rPr lang="lt-LT" altLang="lt-LT" dirty="0">
                <a:cs typeface="Times New Roman" panose="02020603050405020304" pitchFamily="18" charset="0"/>
              </a:rPr>
              <a:t>Ekonominė ir finansinė būklė </a:t>
            </a:r>
            <a:endParaRPr lang="en-LT" dirty="0"/>
          </a:p>
        </p:txBody>
      </p:sp>
      <p:sp>
        <p:nvSpPr>
          <p:cNvPr id="7" name="Content Placeholder 2">
            <a:extLst>
              <a:ext uri="{FF2B5EF4-FFF2-40B4-BE49-F238E27FC236}">
                <a16:creationId xmlns:a16="http://schemas.microsoft.com/office/drawing/2014/main" id="{9F6A0D2D-F1A0-4074-9930-F8F3A55D9EAE}"/>
              </a:ext>
            </a:extLst>
          </p:cNvPr>
          <p:cNvSpPr txBox="1">
            <a:spLocks/>
          </p:cNvSpPr>
          <p:nvPr/>
        </p:nvSpPr>
        <p:spPr>
          <a:xfrm>
            <a:off x="310718" y="2254929"/>
            <a:ext cx="7998781" cy="4396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altLang="lt-LT" sz="2000" dirty="0">
                <a:solidFill>
                  <a:schemeClr val="bg1"/>
                </a:solidFill>
                <a:cs typeface="Times New Roman" panose="02020603050405020304" pitchFamily="18" charset="0"/>
              </a:rPr>
              <a:t>Vidutinės metinės pajamos per pastaruosius 3 finansinius metus arba per laiką nuo tiekėjo įregistravimo dienos (jeigu tiekėjas vykdė veiklą mažiau nei 3 finansinius metus):</a:t>
            </a:r>
            <a:endParaRPr lang="en-US" altLang="lt-LT" sz="2000" dirty="0">
              <a:solidFill>
                <a:schemeClr val="bg1"/>
              </a:solidFill>
              <a:cs typeface="Times New Roman" panose="02020603050405020304" pitchFamily="18" charset="0"/>
            </a:endParaRPr>
          </a:p>
          <a:p>
            <a:pPr marL="0" indent="0">
              <a:buNone/>
            </a:pPr>
            <a:endParaRPr lang="lt-LT" altLang="lt-LT" sz="2000" dirty="0">
              <a:solidFill>
                <a:schemeClr val="bg1"/>
              </a:solidFill>
              <a:cs typeface="Times New Roman" panose="02020603050405020304" pitchFamily="18" charset="0"/>
            </a:endParaRPr>
          </a:p>
          <a:p>
            <a:pPr lvl="1"/>
            <a:endParaRPr lang="lt-LT" altLang="lt-LT" sz="2000" dirty="0">
              <a:solidFill>
                <a:schemeClr val="bg1"/>
              </a:solidFill>
              <a:cs typeface="Times New Roman" panose="02020603050405020304" pitchFamily="18" charset="0"/>
            </a:endParaRPr>
          </a:p>
          <a:p>
            <a:pPr lvl="1"/>
            <a:r>
              <a:rPr lang="en-US" altLang="lt-LT" sz="2000" dirty="0">
                <a:solidFill>
                  <a:schemeClr val="bg1"/>
                </a:solidFill>
                <a:cs typeface="Times New Roman" panose="02020603050405020304" pitchFamily="18" charset="0"/>
              </a:rPr>
              <a:t>R</a:t>
            </a:r>
            <a:r>
              <a:rPr lang="lt-LT" altLang="lt-LT" sz="2000" dirty="0" err="1">
                <a:solidFill>
                  <a:schemeClr val="bg1"/>
                </a:solidFill>
                <a:cs typeface="Times New Roman" panose="02020603050405020304" pitchFamily="18" charset="0"/>
              </a:rPr>
              <a:t>eikalaujama</a:t>
            </a:r>
            <a:r>
              <a:rPr lang="lt-LT" altLang="lt-LT" sz="2000" dirty="0">
                <a:solidFill>
                  <a:schemeClr val="bg1"/>
                </a:solidFill>
                <a:cs typeface="Times New Roman" panose="02020603050405020304" pitchFamily="18" charset="0"/>
              </a:rPr>
              <a:t> metinė tiekėjo veiklos pajamų suma neturėtų būti daugiau kaip du kartus didesnė už numatomą </a:t>
            </a:r>
            <a:r>
              <a:rPr lang="en-US" altLang="lt-LT" sz="2000" dirty="0" err="1">
                <a:solidFill>
                  <a:schemeClr val="bg1"/>
                </a:solidFill>
                <a:cs typeface="Times New Roman" panose="02020603050405020304" pitchFamily="18" charset="0"/>
              </a:rPr>
              <a:t>pirkimo</a:t>
            </a:r>
            <a:r>
              <a:rPr lang="en-US" altLang="lt-LT" sz="2000" dirty="0">
                <a:solidFill>
                  <a:schemeClr val="bg1"/>
                </a:solidFill>
                <a:cs typeface="Times New Roman" panose="02020603050405020304" pitchFamily="18" charset="0"/>
              </a:rPr>
              <a:t> </a:t>
            </a:r>
            <a:r>
              <a:rPr lang="lt-LT" altLang="lt-LT" sz="2000" dirty="0">
                <a:solidFill>
                  <a:schemeClr val="bg1"/>
                </a:solidFill>
                <a:cs typeface="Times New Roman" panose="02020603050405020304" pitchFamily="18" charset="0"/>
              </a:rPr>
              <a:t>vertę (</a:t>
            </a:r>
            <a:r>
              <a:rPr lang="lt-LT" altLang="lt-LT" sz="2000" b="1" dirty="0">
                <a:solidFill>
                  <a:schemeClr val="bg1"/>
                </a:solidFill>
                <a:cs typeface="Times New Roman" panose="02020603050405020304" pitchFamily="18" charset="0"/>
              </a:rPr>
              <a:t>VPĮ praktika)</a:t>
            </a:r>
          </a:p>
          <a:p>
            <a:pPr lvl="1"/>
            <a:endParaRPr lang="lt-LT" altLang="lt-LT" sz="2000" b="1" dirty="0">
              <a:solidFill>
                <a:schemeClr val="bg1"/>
              </a:solidFill>
              <a:cs typeface="Times New Roman" panose="02020603050405020304" pitchFamily="18" charset="0"/>
            </a:endParaRPr>
          </a:p>
          <a:p>
            <a:pPr lvl="1"/>
            <a:r>
              <a:rPr lang="lt-LT" altLang="lt-LT" sz="2000" dirty="0">
                <a:solidFill>
                  <a:schemeClr val="bg1"/>
                </a:solidFill>
                <a:cs typeface="Times New Roman" panose="02020603050405020304" pitchFamily="18" charset="0"/>
              </a:rPr>
              <a:t>Galima reikalavimą kelti vidutinėms metinėms </a:t>
            </a:r>
            <a:r>
              <a:rPr lang="lt-LT" altLang="lt-LT" sz="2000" b="1" dirty="0">
                <a:solidFill>
                  <a:schemeClr val="bg1"/>
                </a:solidFill>
                <a:cs typeface="Times New Roman" panose="02020603050405020304" pitchFamily="18" charset="0"/>
              </a:rPr>
              <a:t>bendrosioms</a:t>
            </a:r>
            <a:r>
              <a:rPr lang="lt-LT" altLang="lt-LT" sz="2000" dirty="0">
                <a:solidFill>
                  <a:schemeClr val="bg1"/>
                </a:solidFill>
                <a:cs typeface="Times New Roman" panose="02020603050405020304" pitchFamily="18" charset="0"/>
              </a:rPr>
              <a:t> pajamoms arba vidutinėms metinėms </a:t>
            </a:r>
            <a:r>
              <a:rPr lang="lt-LT" altLang="lt-LT" sz="2000" b="1" dirty="0">
                <a:solidFill>
                  <a:schemeClr val="bg1"/>
                </a:solidFill>
                <a:cs typeface="Times New Roman" panose="02020603050405020304" pitchFamily="18" charset="0"/>
              </a:rPr>
              <a:t>su pirkimo veikla </a:t>
            </a:r>
            <a:r>
              <a:rPr lang="lt-LT" altLang="lt-LT" sz="2000" dirty="0">
                <a:solidFill>
                  <a:schemeClr val="bg1"/>
                </a:solidFill>
                <a:cs typeface="Times New Roman" panose="02020603050405020304" pitchFamily="18" charset="0"/>
              </a:rPr>
              <a:t>susijusioms pajamoms</a:t>
            </a:r>
          </a:p>
          <a:p>
            <a:pPr lvl="1"/>
            <a:endParaRPr lang="lt-LT" altLang="lt-LT" sz="200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36391821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435007" y="872456"/>
            <a:ext cx="6152226" cy="1199026"/>
          </a:xfrm>
        </p:spPr>
        <p:txBody>
          <a:bodyPr>
            <a:normAutofit fontScale="90000"/>
          </a:bodyPr>
          <a:lstStyle/>
          <a:p>
            <a:br>
              <a:rPr lang="lt-LT" sz="2000" b="1" dirty="0">
                <a:ea typeface="Times New Roman" panose="02020603050405020304" pitchFamily="18" charset="0"/>
              </a:rPr>
            </a:br>
            <a:r>
              <a:rPr lang="lt-LT" altLang="lt-LT" sz="3600" dirty="0">
                <a:cs typeface="Times New Roman" panose="02020603050405020304" pitchFamily="18" charset="0"/>
              </a:rPr>
              <a:t>Techninis ir profesinis</a:t>
            </a:r>
            <a:r>
              <a:rPr lang="en-US" altLang="lt-LT" sz="3600" dirty="0">
                <a:cs typeface="Times New Roman" panose="02020603050405020304" pitchFamily="18" charset="0"/>
              </a:rPr>
              <a:t> </a:t>
            </a:r>
            <a:r>
              <a:rPr lang="lt-LT" altLang="lt-LT" sz="3600" dirty="0">
                <a:cs typeface="Times New Roman" panose="02020603050405020304" pitchFamily="18" charset="0"/>
              </a:rPr>
              <a:t>pajėgumas</a:t>
            </a:r>
            <a:endParaRPr lang="en-LT" sz="2000" b="1" dirty="0"/>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612559" y="2192784"/>
            <a:ext cx="5974673" cy="4481636"/>
          </a:xfrm>
        </p:spPr>
        <p:txBody>
          <a:bodyPr>
            <a:normAutofit/>
          </a:bodyPr>
          <a:lstStyle/>
          <a:p>
            <a:pPr marL="342900" indent="-342900">
              <a:buFont typeface="Wingdings" panose="05000000000000000000" pitchFamily="2" charset="2"/>
              <a:buChar char="ü"/>
            </a:pPr>
            <a:endParaRPr lang="lt-LT" sz="2000" dirty="0"/>
          </a:p>
          <a:p>
            <a:r>
              <a:rPr lang="lt-LT" sz="2000" dirty="0"/>
              <a:t>Nauji NPO tipiniai dokumentai:</a:t>
            </a:r>
          </a:p>
          <a:p>
            <a:endParaRPr lang="lt-LT" sz="2000" dirty="0"/>
          </a:p>
          <a:p>
            <a:pPr algn="just">
              <a:lnSpc>
                <a:spcPct val="120000"/>
              </a:lnSpc>
              <a:spcBef>
                <a:spcPts val="0"/>
              </a:spcBef>
            </a:pPr>
            <a:r>
              <a:rPr lang="lt-LT" sz="1800" dirty="0">
                <a:effectLst/>
                <a:cs typeface="Times New Roman" panose="02020603050405020304" pitchFamily="18" charset="0"/>
              </a:rPr>
              <a:t>Tiekėjas per pastaruosius 5 metus </a:t>
            </a:r>
            <a:r>
              <a:rPr lang="lt-LT" sz="1800" dirty="0">
                <a:solidFill>
                  <a:srgbClr val="000000"/>
                </a:solidFill>
                <a:effectLst/>
                <a:cs typeface="Times New Roman" panose="02020603050405020304" pitchFamily="18" charset="0"/>
              </a:rPr>
              <a:t>iki pasiūlymo pateikimo termino pabaigos pagal vieną ar daugiau sutarčių yra pristatęs [ir sumontavęs]/ </a:t>
            </a:r>
            <a:r>
              <a:rPr lang="lt-LT" sz="1800" b="1" i="1" dirty="0">
                <a:effectLst/>
                <a:highlight>
                  <a:srgbClr val="D3D3D3"/>
                </a:highlight>
                <a:cs typeface="Times New Roman" panose="02020603050405020304" pitchFamily="18" charset="0"/>
              </a:rPr>
              <a:t>arba</a:t>
            </a:r>
            <a:r>
              <a:rPr lang="lt-LT" sz="1800" b="1" i="1" dirty="0">
                <a:effectLst/>
                <a:cs typeface="Times New Roman" panose="02020603050405020304" pitchFamily="18" charset="0"/>
              </a:rPr>
              <a:t> </a:t>
            </a:r>
            <a:r>
              <a:rPr lang="lt-LT" sz="1800" dirty="0">
                <a:effectLst/>
                <a:cs typeface="Times New Roman" panose="02020603050405020304" pitchFamily="18" charset="0"/>
              </a:rPr>
              <a:t>yra suteikęs/ </a:t>
            </a:r>
            <a:r>
              <a:rPr lang="lt-LT" sz="1800" b="1" i="1" dirty="0">
                <a:effectLst/>
                <a:highlight>
                  <a:srgbClr val="D3D3D3"/>
                </a:highlight>
                <a:cs typeface="Times New Roman" panose="02020603050405020304" pitchFamily="18" charset="0"/>
              </a:rPr>
              <a:t>arba</a:t>
            </a:r>
            <a:r>
              <a:rPr lang="lt-LT" sz="1800" b="1" i="1" dirty="0">
                <a:effectLst/>
                <a:cs typeface="Times New Roman" panose="02020603050405020304" pitchFamily="18" charset="0"/>
              </a:rPr>
              <a:t> </a:t>
            </a:r>
            <a:r>
              <a:rPr lang="lt-LT" sz="1800" dirty="0">
                <a:effectLst/>
                <a:cs typeface="Times New Roman" panose="02020603050405020304" pitchFamily="18" charset="0"/>
              </a:rPr>
              <a:t>yra atlikęs (...) </a:t>
            </a:r>
          </a:p>
          <a:p>
            <a:endParaRPr lang="lt-LT" sz="1800" dirty="0"/>
          </a:p>
          <a:p>
            <a:pPr algn="just">
              <a:lnSpc>
                <a:spcPct val="120000"/>
              </a:lnSpc>
              <a:spcBef>
                <a:spcPts val="0"/>
              </a:spcBef>
            </a:pPr>
            <a:endParaRPr lang="lt-LT" sz="1800" dirty="0">
              <a:effectLst/>
              <a:cs typeface="Times New Roman" panose="02020603050405020304" pitchFamily="18" charset="0"/>
            </a:endParaRPr>
          </a:p>
          <a:p>
            <a:pPr algn="just">
              <a:lnSpc>
                <a:spcPct val="110000"/>
              </a:lnSpc>
              <a:spcBef>
                <a:spcPts val="0"/>
              </a:spcBef>
            </a:pPr>
            <a:r>
              <a:rPr lang="lt-LT" sz="1800" b="1" i="1" kern="0" dirty="0"/>
              <a:t>Reikalavimai turi būti minimalūs, kurie įrodytų tiekėjo sugebėjimą įvykdyti sutartį</a:t>
            </a:r>
            <a:r>
              <a:rPr lang="en-US" sz="1800" b="1" i="1" kern="0" dirty="0"/>
              <a:t>!</a:t>
            </a:r>
            <a:r>
              <a:rPr lang="lt-LT" sz="2800" dirty="0"/>
              <a:t> </a:t>
            </a:r>
            <a:endParaRPr lang="lt-LT" altLang="lt-LT" sz="1900" dirty="0">
              <a:cs typeface="Times New Roman" panose="02020603050405020304" pitchFamily="18" charset="0"/>
            </a:endParaRPr>
          </a:p>
          <a:p>
            <a:pPr>
              <a:lnSpc>
                <a:spcPct val="100000"/>
              </a:lnSpc>
              <a:spcBef>
                <a:spcPts val="0"/>
              </a:spcBef>
            </a:pPr>
            <a:endParaRPr lang="lt-LT" sz="2000" dirty="0"/>
          </a:p>
          <a:p>
            <a:endParaRPr lang="en-LT" dirty="0"/>
          </a:p>
        </p:txBody>
      </p:sp>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7" name="TextBox 6">
            <a:extLst>
              <a:ext uri="{FF2B5EF4-FFF2-40B4-BE49-F238E27FC236}">
                <a16:creationId xmlns:a16="http://schemas.microsoft.com/office/drawing/2014/main" id="{F0080A2D-9786-82DD-7CC6-6ED3CF96510A}"/>
              </a:ext>
            </a:extLst>
          </p:cNvPr>
          <p:cNvSpPr txBox="1"/>
          <p:nvPr/>
        </p:nvSpPr>
        <p:spPr>
          <a:xfrm>
            <a:off x="6815093" y="3864408"/>
            <a:ext cx="5331040" cy="338554"/>
          </a:xfrm>
          <a:prstGeom prst="rect">
            <a:avLst/>
          </a:prstGeom>
          <a:noFill/>
        </p:spPr>
        <p:txBody>
          <a:bodyPr wrap="square">
            <a:spAutoFit/>
          </a:bodyPr>
          <a:lstStyle/>
          <a:p>
            <a:r>
              <a:rPr lang="lt-LT" sz="1600" b="0" i="0" u="none" strike="noStrike" baseline="0" dirty="0">
                <a:solidFill>
                  <a:srgbClr val="000000"/>
                </a:solidFill>
                <a:latin typeface="Verdana" panose="020B0604030504040204" pitchFamily="34" charset="0"/>
                <a:ea typeface="Verdana" panose="020B0604030504040204" pitchFamily="34" charset="0"/>
              </a:rPr>
              <a:t>	</a:t>
            </a:r>
          </a:p>
        </p:txBody>
      </p:sp>
    </p:spTree>
    <p:extLst>
      <p:ext uri="{BB962C8B-B14F-4D97-AF65-F5344CB8AC3E}">
        <p14:creationId xmlns:p14="http://schemas.microsoft.com/office/powerpoint/2010/main" val="11781686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6"/>
            <a:ext cx="7103914" cy="1493146"/>
          </a:xfrm>
        </p:spPr>
        <p:txBody>
          <a:bodyPr/>
          <a:lstStyle/>
          <a:p>
            <a:r>
              <a:rPr lang="lt-LT" altLang="lt-LT" sz="3200" dirty="0">
                <a:cs typeface="Times New Roman" panose="02020603050405020304" pitchFamily="18" charset="0"/>
              </a:rPr>
              <a:t>Techninis ir profesinis pajėgumas</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1040235" y="2015232"/>
            <a:ext cx="7894039" cy="4205274"/>
          </a:xfrm>
        </p:spPr>
        <p:txBody>
          <a:bodyPr>
            <a:normAutofit fontScale="55000" lnSpcReduction="20000"/>
          </a:bodyPr>
          <a:lstStyle/>
          <a:p>
            <a:pPr marL="285750" indent="-285750">
              <a:buFont typeface="Wingdings" panose="05000000000000000000" pitchFamily="2" charset="2"/>
              <a:buChar char="ü"/>
            </a:pPr>
            <a:r>
              <a:rPr lang="lt-LT" altLang="lt-LT" sz="5600" dirty="0">
                <a:cs typeface="Times New Roman" panose="02020603050405020304" pitchFamily="18" charset="0"/>
              </a:rPr>
              <a:t>Tiekėjo prašomų darbuotojų ir asmenų, atsakingų už pirkimo sutarties vykdymą, kvalifikacija</a:t>
            </a:r>
            <a:endParaRPr lang="lt-LT" sz="5600" b="1" dirty="0"/>
          </a:p>
          <a:p>
            <a:r>
              <a:rPr lang="lt-LT" sz="3400" dirty="0"/>
              <a:t>Pavyzdys : </a:t>
            </a:r>
            <a:r>
              <a:rPr lang="lt-LT" sz="3700" i="1" u="none" strike="noStrike" baseline="0" dirty="0">
                <a:solidFill>
                  <a:srgbClr val="002060"/>
                </a:solidFill>
              </a:rPr>
              <a:t>„Tiekėjas turi turėti bent vieną specialistą, kuriam suteikta teisė eiti ypatingojo (neypatingo – jei statinys neypatingas) statinio projekto dalies vadovo pareigas (projekto </a:t>
            </a:r>
            <a:r>
              <a:rPr lang="lt-LT" sz="3700" i="1" dirty="0">
                <a:solidFill>
                  <a:srgbClr val="002060"/>
                </a:solidFill>
              </a:rPr>
              <a:t>dalys: </a:t>
            </a:r>
            <a:r>
              <a:rPr lang="lt-LT" sz="3700" i="1" u="none" strike="noStrike" baseline="0" dirty="0">
                <a:solidFill>
                  <a:srgbClr val="002060"/>
                </a:solidFill>
              </a:rPr>
              <a:t>elektrotechnikos, procesų valdymo ir automatizacijos)“</a:t>
            </a:r>
            <a:r>
              <a:rPr lang="lt-LT" sz="1800" b="0" i="1" u="none" strike="noStrike" baseline="0" dirty="0">
                <a:solidFill>
                  <a:srgbClr val="002060"/>
                </a:solidFill>
              </a:rPr>
              <a:t>	</a:t>
            </a:r>
          </a:p>
          <a:p>
            <a:pPr marL="457200" lvl="1" indent="0" algn="just">
              <a:spcBef>
                <a:spcPts val="1000"/>
              </a:spcBef>
              <a:defRPr/>
            </a:pPr>
            <a:endParaRPr lang="lt-LT" altLang="lt-LT" sz="3700" dirty="0">
              <a:cs typeface="Times New Roman" panose="02020603050405020304" pitchFamily="18" charset="0"/>
            </a:endParaRPr>
          </a:p>
          <a:p>
            <a:pPr lvl="1" algn="just">
              <a:spcBef>
                <a:spcPts val="1000"/>
              </a:spcBef>
              <a:buFont typeface="Arial" panose="020B0604020202020204" pitchFamily="34" charset="0"/>
              <a:buChar char="•"/>
              <a:defRPr/>
            </a:pPr>
            <a:endParaRPr lang="en-US" altLang="lt-LT" sz="2500"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endParaRPr lang="en-LT" sz="1600" dirty="0"/>
          </a:p>
        </p:txBody>
      </p:sp>
    </p:spTree>
    <p:extLst>
      <p:ext uri="{BB962C8B-B14F-4D97-AF65-F5344CB8AC3E}">
        <p14:creationId xmlns:p14="http://schemas.microsoft.com/office/powerpoint/2010/main" val="43788435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4DFB-7472-7440-BD33-7AD3E570095F}"/>
              </a:ext>
            </a:extLst>
          </p:cNvPr>
          <p:cNvSpPr>
            <a:spLocks noGrp="1"/>
          </p:cNvSpPr>
          <p:nvPr>
            <p:ph type="ctrTitle"/>
          </p:nvPr>
        </p:nvSpPr>
        <p:spPr>
          <a:xfrm>
            <a:off x="1329872" y="469783"/>
            <a:ext cx="7485654" cy="1540725"/>
          </a:xfrm>
        </p:spPr>
        <p:txBody>
          <a:bodyPr/>
          <a:lstStyle/>
          <a:p>
            <a:r>
              <a:rPr lang="lt-LT" dirty="0"/>
              <a:t>Kvalifikacijos reikalavimai jungtinės veiklos dalyviams ir subtiekėjams</a:t>
            </a:r>
            <a:endParaRPr lang="en-LT" dirty="0"/>
          </a:p>
        </p:txBody>
      </p:sp>
      <p:sp>
        <p:nvSpPr>
          <p:cNvPr id="7" name="Content Placeholder 2">
            <a:extLst>
              <a:ext uri="{FF2B5EF4-FFF2-40B4-BE49-F238E27FC236}">
                <a16:creationId xmlns:a16="http://schemas.microsoft.com/office/drawing/2014/main" id="{9F6A0D2D-F1A0-4074-9930-F8F3A55D9EAE}"/>
              </a:ext>
            </a:extLst>
          </p:cNvPr>
          <p:cNvSpPr txBox="1">
            <a:spLocks/>
          </p:cNvSpPr>
          <p:nvPr/>
        </p:nvSpPr>
        <p:spPr>
          <a:xfrm>
            <a:off x="310718" y="2254929"/>
            <a:ext cx="7998781" cy="4396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lt-LT" altLang="lt-LT" sz="2000" dirty="0">
              <a:solidFill>
                <a:schemeClr val="bg1"/>
              </a:solidFill>
              <a:cs typeface="Times New Roman" panose="02020603050405020304" pitchFamily="18" charset="0"/>
            </a:endParaRPr>
          </a:p>
        </p:txBody>
      </p:sp>
      <p:sp>
        <p:nvSpPr>
          <p:cNvPr id="5" name="TextBox 4">
            <a:extLst>
              <a:ext uri="{FF2B5EF4-FFF2-40B4-BE49-F238E27FC236}">
                <a16:creationId xmlns:a16="http://schemas.microsoft.com/office/drawing/2014/main" id="{E82ACCC6-1F1B-436A-AC2D-2A1BEACE1ADB}"/>
              </a:ext>
            </a:extLst>
          </p:cNvPr>
          <p:cNvSpPr txBox="1"/>
          <p:nvPr/>
        </p:nvSpPr>
        <p:spPr>
          <a:xfrm>
            <a:off x="503339" y="2254929"/>
            <a:ext cx="7255744" cy="4801314"/>
          </a:xfrm>
          <a:prstGeom prst="rect">
            <a:avLst/>
          </a:prstGeom>
          <a:noFill/>
        </p:spPr>
        <p:txBody>
          <a:bodyPr wrap="square">
            <a:spAutoFit/>
          </a:bodyPr>
          <a:lstStyle/>
          <a:p>
            <a:pPr marL="285750" indent="-285750" algn="just">
              <a:buFont typeface="Wingdings" panose="05000000000000000000" pitchFamily="2" charset="2"/>
              <a:buChar char="ü"/>
            </a:pPr>
            <a:r>
              <a:rPr lang="lt-LT" b="0" i="0" dirty="0">
                <a:solidFill>
                  <a:schemeClr val="bg1"/>
                </a:solidFill>
                <a:effectLst/>
                <a:latin typeface="Verdana" panose="020B0604030504040204" pitchFamily="34" charset="0"/>
                <a:ea typeface="Verdana" panose="020B0604030504040204" pitchFamily="34" charset="0"/>
              </a:rPr>
              <a:t>Jungtinės veiklos sutarties tikslas yra sujungti turtą, darbą bei žinias siekiant tapti konkurencingu ir ne tik dalyvauti, tačiau ir laimėti pirkimus</a:t>
            </a:r>
            <a:endPar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T</a:t>
            </a:r>
            <a:r>
              <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uri būti nurodyta, kokius kvalifikacijos reikalavimus turi atitikti visi ūkio subjektų grupės nariai </a:t>
            </a:r>
            <a:r>
              <a:rPr lang="lt-LT" altLang="lt-LT" sz="1800" b="1" dirty="0">
                <a:solidFill>
                  <a:schemeClr val="bg1"/>
                </a:solidFill>
                <a:latin typeface="Verdana" panose="020B0604030504040204" pitchFamily="34" charset="0"/>
                <a:ea typeface="Verdana" panose="020B0604030504040204" pitchFamily="34" charset="0"/>
                <a:cs typeface="Times New Roman" panose="02020603050405020304" pitchFamily="18" charset="0"/>
              </a:rPr>
              <a:t>kartu</a:t>
            </a:r>
            <a:r>
              <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 ir kokius kiekvienas narys </a:t>
            </a:r>
            <a:r>
              <a:rPr lang="lt-LT" altLang="lt-LT" sz="1800" b="1" dirty="0">
                <a:solidFill>
                  <a:schemeClr val="bg1"/>
                </a:solidFill>
                <a:latin typeface="Verdana" panose="020B0604030504040204" pitchFamily="34" charset="0"/>
                <a:ea typeface="Verdana" panose="020B0604030504040204" pitchFamily="34" charset="0"/>
                <a:cs typeface="Times New Roman" panose="02020603050405020304" pitchFamily="18" charset="0"/>
              </a:rPr>
              <a:t>atskirai</a:t>
            </a:r>
          </a:p>
          <a:p>
            <a:pPr algn="just"/>
            <a:endPar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Ūkio subjektų grupės narių </a:t>
            </a:r>
            <a:r>
              <a:rPr lang="lt-LT" altLang="lt-LT" sz="1800" b="1" dirty="0">
                <a:solidFill>
                  <a:schemeClr val="bg1"/>
                </a:solidFill>
                <a:latin typeface="Verdana" panose="020B0604030504040204" pitchFamily="34" charset="0"/>
                <a:ea typeface="Verdana" panose="020B0604030504040204" pitchFamily="34" charset="0"/>
                <a:cs typeface="Times New Roman" panose="02020603050405020304" pitchFamily="18" charset="0"/>
              </a:rPr>
              <a:t>pajėgumai turi būti sumuojami</a:t>
            </a:r>
            <a:r>
              <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 ir tik pagrįstais atvejais galima reikalauti, kad kai reikalavimus grupės nariai tenkintų kiekvienas atskirai</a:t>
            </a:r>
          </a:p>
          <a:p>
            <a:pPr marL="285750" indent="-285750" algn="just">
              <a:buFont typeface="Wingdings" panose="05000000000000000000" pitchFamily="2" charset="2"/>
              <a:buChar char="ü"/>
            </a:pPr>
            <a:endPar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rPr>
              <a:t>Remtis VPT Tiekėjų kvalifikacijos vertinimo metodika</a:t>
            </a:r>
          </a:p>
          <a:p>
            <a:pPr algn="just"/>
            <a:endPar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rPr>
              <a:t>Negali būti dirbtinai ribojama galimybė ūkio subjektų grupei dalyvauti pirkime</a:t>
            </a:r>
            <a:endParaRPr lang="lt-LT" altLang="lt-LT"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endParaRPr lang="lt-LT" altLang="lt-LT" sz="1800" dirty="0">
              <a:solidFill>
                <a:schemeClr val="bg1"/>
              </a:solidFill>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03355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DDB1-8A1F-524E-B32E-87D255A9CEA5}"/>
              </a:ext>
            </a:extLst>
          </p:cNvPr>
          <p:cNvSpPr>
            <a:spLocks noGrp="1"/>
          </p:cNvSpPr>
          <p:nvPr>
            <p:ph type="ctrTitle"/>
          </p:nvPr>
        </p:nvSpPr>
        <p:spPr>
          <a:xfrm>
            <a:off x="836761" y="176170"/>
            <a:ext cx="6528773" cy="1484850"/>
          </a:xfrm>
        </p:spPr>
        <p:txBody>
          <a:bodyPr/>
          <a:lstStyle/>
          <a:p>
            <a:br>
              <a:rPr lang="lt-LT" dirty="0"/>
            </a:br>
            <a:br>
              <a:rPr lang="lt-LT" dirty="0"/>
            </a:br>
            <a:br>
              <a:rPr lang="lt-LT" dirty="0"/>
            </a:br>
            <a:r>
              <a:rPr lang="lt-LT" dirty="0"/>
              <a:t>Kvalifikacijos reikalavimai subtiekėjams</a:t>
            </a:r>
            <a:endParaRPr lang="en-LT" dirty="0"/>
          </a:p>
        </p:txBody>
      </p:sp>
      <p:sp>
        <p:nvSpPr>
          <p:cNvPr id="3" name="Subtitle 2">
            <a:extLst>
              <a:ext uri="{FF2B5EF4-FFF2-40B4-BE49-F238E27FC236}">
                <a16:creationId xmlns:a16="http://schemas.microsoft.com/office/drawing/2014/main" id="{36C497E3-2B56-DA4E-91A8-75B9B292D928}"/>
              </a:ext>
            </a:extLst>
          </p:cNvPr>
          <p:cNvSpPr>
            <a:spLocks noGrp="1"/>
          </p:cNvSpPr>
          <p:nvPr>
            <p:ph type="subTitle" idx="1"/>
          </p:nvPr>
        </p:nvSpPr>
        <p:spPr>
          <a:xfrm>
            <a:off x="754284" y="1879134"/>
            <a:ext cx="5922561" cy="3615655"/>
          </a:xfrm>
        </p:spPr>
        <p:txBody>
          <a:bodyPr>
            <a:normAutofit/>
          </a:bodyPr>
          <a:lstStyle/>
          <a:p>
            <a:pPr marL="285750" indent="-285750" algn="just">
              <a:buFont typeface="Wingdings" panose="05000000000000000000" pitchFamily="2" charset="2"/>
              <a:buChar char="ü"/>
            </a:pPr>
            <a:r>
              <a:rPr lang="lt-LT" altLang="lt-LT" sz="2000" dirty="0">
                <a:solidFill>
                  <a:srgbClr val="302857"/>
                </a:solidFill>
                <a:latin typeface="Verdana" panose="020B0604030504040204" pitchFamily="34" charset="0"/>
                <a:ea typeface="Verdana" panose="020B0604030504040204" pitchFamily="34" charset="0"/>
                <a:cs typeface="Times New Roman" panose="02020603050405020304" pitchFamily="18" charset="0"/>
              </a:rPr>
              <a:t>Remtis VPT Tiekėjų kvalifikacijos vertinimo </a:t>
            </a:r>
            <a:r>
              <a:rPr lang="lt-LT" altLang="lt-LT" sz="2000" dirty="0">
                <a:solidFill>
                  <a:srgbClr val="0B0916"/>
                </a:solidFill>
                <a:latin typeface="Verdana" panose="020B0604030504040204" pitchFamily="34" charset="0"/>
                <a:ea typeface="Verdana" panose="020B0604030504040204" pitchFamily="34" charset="0"/>
                <a:cs typeface="Times New Roman" panose="02020603050405020304" pitchFamily="18" charset="0"/>
              </a:rPr>
              <a:t>metodika</a:t>
            </a:r>
            <a:endParaRPr lang="lt-LT" altLang="lt-LT" sz="1800" dirty="0">
              <a:solidFill>
                <a:srgbClr val="0B0916"/>
              </a:solidFill>
              <a:latin typeface="Verdana" panose="020B0604030504040204" pitchFamily="34" charset="0"/>
              <a:ea typeface="Verdana"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endParaRPr lang="lt-LT" altLang="lt-LT" sz="1800" dirty="0">
              <a:solidFill>
                <a:srgbClr val="0B0916"/>
              </a:solidFill>
              <a:latin typeface="Verdana Pro"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sz="1800" dirty="0">
                <a:solidFill>
                  <a:srgbClr val="0B0916"/>
                </a:solidFill>
                <a:latin typeface="Verdana Pro" panose="020B0604030504040204" pitchFamily="34" charset="0"/>
                <a:cs typeface="Times New Roman" panose="02020603050405020304" pitchFamily="18" charset="0"/>
              </a:rPr>
              <a:t>Pvz. reikalavimas: teisė verstis veikla (pagal prisiimamų įsipareigojimų dydį):</a:t>
            </a:r>
            <a:r>
              <a:rPr lang="lt-LT" sz="1500" i="1" dirty="0">
                <a:solidFill>
                  <a:srgbClr val="0B0916"/>
                </a:solidFill>
                <a:effectLst/>
                <a:latin typeface="Verdana Pro" panose="020B0604030504040204" pitchFamily="34" charset="0"/>
                <a:ea typeface="Times New Roman" panose="02020603050405020304" pitchFamily="18" charset="0"/>
              </a:rPr>
              <a:t>subtiekėjai, kuriuos tiekėjas pasitelks sutarties vykdymui, privalo turėti teisę verstis ta veikla, kuriai pasitelkiam</a:t>
            </a:r>
            <a:r>
              <a:rPr lang="en-US" sz="1500" i="1" dirty="0" err="1">
                <a:solidFill>
                  <a:srgbClr val="0B0916"/>
                </a:solidFill>
                <a:effectLst/>
                <a:latin typeface="Verdana Pro" panose="020B0604030504040204" pitchFamily="34" charset="0"/>
                <a:ea typeface="Times New Roman" panose="02020603050405020304" pitchFamily="18" charset="0"/>
              </a:rPr>
              <a:t>i</a:t>
            </a:r>
            <a:endParaRPr lang="en-US" sz="1500" i="1" dirty="0">
              <a:solidFill>
                <a:srgbClr val="0B0916"/>
              </a:solidFill>
              <a:effectLst/>
              <a:latin typeface="Verdana Pro" panose="020B0604030504040204" pitchFamily="34" charset="0"/>
              <a:ea typeface="Times New Roman" panose="02020603050405020304" pitchFamily="18" charset="0"/>
            </a:endParaRPr>
          </a:p>
          <a:p>
            <a:pPr marL="285750" indent="-285750" algn="just">
              <a:buFont typeface="Wingdings" panose="05000000000000000000" pitchFamily="2" charset="2"/>
              <a:buChar char="ü"/>
            </a:pPr>
            <a:endParaRPr lang="en-US" altLang="lt-LT" sz="1500" i="1" dirty="0">
              <a:solidFill>
                <a:srgbClr val="0B0916"/>
              </a:solidFill>
              <a:latin typeface="Verdana Pro" panose="020B0604030504040204" pitchFamily="34" charset="0"/>
              <a:cs typeface="Times New Roman" panose="02020603050405020304" pitchFamily="18" charset="0"/>
            </a:endParaRPr>
          </a:p>
          <a:p>
            <a:pPr marL="285750" indent="-285750" algn="just">
              <a:buFont typeface="Wingdings" panose="05000000000000000000" pitchFamily="2" charset="2"/>
              <a:buChar char="ü"/>
            </a:pPr>
            <a:r>
              <a:rPr lang="lt-LT" altLang="lt-LT" sz="1800" b="1" dirty="0">
                <a:latin typeface="Verdana Pro" panose="020B0604030504040204" pitchFamily="34" charset="0"/>
                <a:cs typeface="Times New Roman" panose="02020603050405020304" pitchFamily="18" charset="0"/>
              </a:rPr>
              <a:t>Negali būti draudimo remtis subranga/</a:t>
            </a:r>
            <a:r>
              <a:rPr lang="lt-LT" altLang="lt-LT" sz="1800" b="1" dirty="0" err="1">
                <a:latin typeface="Verdana Pro" panose="020B0604030504040204" pitchFamily="34" charset="0"/>
                <a:cs typeface="Times New Roman" panose="02020603050405020304" pitchFamily="18" charset="0"/>
              </a:rPr>
              <a:t>subtiekimu</a:t>
            </a:r>
            <a:r>
              <a:rPr lang="en-US" altLang="lt-LT" sz="1800" b="1" dirty="0">
                <a:latin typeface="Verdana Pro" panose="020B0604030504040204" pitchFamily="34" charset="0"/>
                <a:cs typeface="Times New Roman" panose="02020603050405020304" pitchFamily="18" charset="0"/>
              </a:rPr>
              <a:t>!!!</a:t>
            </a:r>
            <a:endParaRPr lang="lt-LT" altLang="lt-LT" sz="1800" b="1" dirty="0">
              <a:latin typeface="Verdana Pro" panose="020B0604030504040204" pitchFamily="34" charset="0"/>
              <a:cs typeface="Times New Roman" panose="02020603050405020304" pitchFamily="18" charset="0"/>
            </a:endParaRPr>
          </a:p>
          <a:p>
            <a:pPr marL="285750" indent="-285750">
              <a:buFont typeface="Wingdings" panose="05000000000000000000" pitchFamily="2" charset="2"/>
              <a:buChar char="ü"/>
            </a:pPr>
            <a:endParaRPr lang="en-LT" sz="1800" dirty="0">
              <a:latin typeface="Verdana Pro" panose="020B0604030504040204" pitchFamily="34" charset="0"/>
            </a:endParaRPr>
          </a:p>
        </p:txBody>
      </p:sp>
    </p:spTree>
    <p:extLst>
      <p:ext uri="{BB962C8B-B14F-4D97-AF65-F5344CB8AC3E}">
        <p14:creationId xmlns:p14="http://schemas.microsoft.com/office/powerpoint/2010/main" val="27693687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60E29-872B-8F49-8644-0D1F2D119591}"/>
              </a:ext>
            </a:extLst>
          </p:cNvPr>
          <p:cNvSpPr>
            <a:spLocks noGrp="1"/>
          </p:cNvSpPr>
          <p:nvPr>
            <p:ph type="title"/>
          </p:nvPr>
        </p:nvSpPr>
        <p:spPr>
          <a:xfrm>
            <a:off x="939568" y="637495"/>
            <a:ext cx="4907560" cy="1107415"/>
          </a:xfrm>
        </p:spPr>
        <p:txBody>
          <a:bodyPr>
            <a:normAutofit/>
          </a:bodyPr>
          <a:lstStyle/>
          <a:p>
            <a:r>
              <a:rPr lang="lt-LT" sz="2400" dirty="0"/>
              <a:t>Pasiūlymų vertinimo kriterijai</a:t>
            </a:r>
            <a:endParaRPr lang="en-LT" sz="2400" dirty="0"/>
          </a:p>
        </p:txBody>
      </p:sp>
      <p:pic>
        <p:nvPicPr>
          <p:cNvPr id="6" name="Picture Placeholder 5" descr="A picture containing highway&#10;&#10;Description automatically generated">
            <a:extLst>
              <a:ext uri="{FF2B5EF4-FFF2-40B4-BE49-F238E27FC236}">
                <a16:creationId xmlns:a16="http://schemas.microsoft.com/office/drawing/2014/main" id="{E4151897-7D8D-5644-8A46-6A13AB8C2D71}"/>
              </a:ext>
            </a:extLst>
          </p:cNvPr>
          <p:cNvPicPr>
            <a:picLocks noGrp="1" noChangeAspect="1"/>
          </p:cNvPicPr>
          <p:nvPr>
            <p:ph type="pic" idx="1"/>
          </p:nvPr>
        </p:nvPicPr>
        <p:blipFill>
          <a:blip r:embed="rId2"/>
          <a:srcRect l="15404" r="15404"/>
          <a:stretch>
            <a:fillRect/>
          </a:stretch>
        </p:blipFill>
        <p:spPr/>
      </p:pic>
      <p:sp>
        <p:nvSpPr>
          <p:cNvPr id="8" name="Text Placeholder 3">
            <a:extLst>
              <a:ext uri="{FF2B5EF4-FFF2-40B4-BE49-F238E27FC236}">
                <a16:creationId xmlns:a16="http://schemas.microsoft.com/office/drawing/2014/main" id="{6C53EA9A-21C5-4CC6-BAA3-75534480F80A}"/>
              </a:ext>
            </a:extLst>
          </p:cNvPr>
          <p:cNvSpPr txBox="1">
            <a:spLocks/>
          </p:cNvSpPr>
          <p:nvPr/>
        </p:nvSpPr>
        <p:spPr>
          <a:xfrm>
            <a:off x="578841" y="1543575"/>
            <a:ext cx="4983060" cy="480689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ü"/>
            </a:pPr>
            <a:endParaRPr lang="lt-LT" sz="2400" dirty="0"/>
          </a:p>
          <a:p>
            <a:pPr algn="just">
              <a:buFont typeface="Wingdings" panose="05000000000000000000" pitchFamily="2" charset="2"/>
              <a:buChar char="ü"/>
            </a:pPr>
            <a:r>
              <a:rPr lang="lt-LT" sz="2400" dirty="0"/>
              <a:t>Mažiausia kaina</a:t>
            </a:r>
          </a:p>
          <a:p>
            <a:pPr marL="0" indent="0" algn="just">
              <a:buNone/>
            </a:pPr>
            <a:endParaRPr lang="lt-LT" sz="2400" dirty="0"/>
          </a:p>
          <a:p>
            <a:pPr algn="just">
              <a:buFont typeface="Wingdings" panose="05000000000000000000" pitchFamily="2" charset="2"/>
              <a:buChar char="ü"/>
            </a:pPr>
            <a:r>
              <a:rPr lang="lt-LT" sz="2400" dirty="0"/>
              <a:t>Kainos ir kokybės santykis</a:t>
            </a:r>
          </a:p>
          <a:p>
            <a:pPr marL="0" indent="0" algn="just">
              <a:buNone/>
            </a:pPr>
            <a:endParaRPr lang="lt-LT" dirty="0"/>
          </a:p>
        </p:txBody>
      </p:sp>
    </p:spTree>
    <p:extLst>
      <p:ext uri="{BB962C8B-B14F-4D97-AF65-F5344CB8AC3E}">
        <p14:creationId xmlns:p14="http://schemas.microsoft.com/office/powerpoint/2010/main" val="11476542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329873" y="637495"/>
            <a:ext cx="7679904" cy="1266806"/>
          </a:xfrm>
        </p:spPr>
        <p:txBody>
          <a:bodyPr>
            <a:normAutofit/>
          </a:bodyPr>
          <a:lstStyle/>
          <a:p>
            <a:r>
              <a:rPr lang="lt-LT" dirty="0"/>
              <a:t>Kainos ir kokybės santykis</a:t>
            </a:r>
            <a:endParaRPr lang="en-LT" dirty="0"/>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1127465" y="2104009"/>
            <a:ext cx="8830267" cy="3798712"/>
          </a:xfrm>
        </p:spPr>
        <p:txBody>
          <a:bodyPr>
            <a:normAutofit/>
          </a:bodyPr>
          <a:lstStyle/>
          <a:p>
            <a:pPr algn="just">
              <a:lnSpc>
                <a:spcPct val="100000"/>
              </a:lnSpc>
              <a:buFont typeface="Wingdings" panose="05000000000000000000" pitchFamily="2" charset="2"/>
              <a:buChar char="ü"/>
            </a:pPr>
            <a:r>
              <a:rPr lang="lt-LT" sz="1800" b="1" dirty="0">
                <a:effectLst/>
                <a:latin typeface="Verdana Pro" panose="020B0604030504040204" pitchFamily="34" charset="0"/>
                <a:ea typeface="Calibri" panose="020F0502020204030204" pitchFamily="34" charset="0"/>
                <a:cs typeface="Times New Roman" panose="02020603050405020304" pitchFamily="18" charset="0"/>
              </a:rPr>
              <a:t>Tiekėjas turi būti įpareigotas pasiekti deklaruotus ar pažadėtus </a:t>
            </a:r>
            <a:r>
              <a:rPr lang="lt-LT" sz="1800" b="1" dirty="0">
                <a:effectLst/>
                <a:cs typeface="Times New Roman" panose="02020603050405020304" pitchFamily="18" charset="0"/>
              </a:rPr>
              <a:t>rodiklius</a:t>
            </a:r>
            <a:r>
              <a:rPr lang="lt-LT" sz="1800" dirty="0">
                <a:effectLst/>
                <a:cs typeface="Times New Roman" panose="02020603050405020304" pitchFamily="18" charset="0"/>
              </a:rPr>
              <a:t>, </a:t>
            </a:r>
            <a:r>
              <a:rPr lang="lt-LT" sz="1800" b="1" dirty="0">
                <a:effectLst/>
                <a:cs typeface="Times New Roman" panose="02020603050405020304" pitchFamily="18" charset="0"/>
              </a:rPr>
              <a:t>nes</a:t>
            </a:r>
            <a:r>
              <a:rPr lang="en-US" sz="1800" b="1" dirty="0">
                <a:effectLst/>
                <a:cs typeface="Times New Roman" panose="02020603050405020304" pitchFamily="18" charset="0"/>
              </a:rPr>
              <a:t> </a:t>
            </a:r>
            <a:r>
              <a:rPr lang="en-US" sz="1800" b="1" dirty="0" err="1">
                <a:effectLst/>
                <a:cs typeface="Times New Roman" panose="02020603050405020304" pitchFamily="18" charset="0"/>
              </a:rPr>
              <a:t>kainos</a:t>
            </a:r>
            <a:r>
              <a:rPr lang="en-US" sz="1800" b="1" dirty="0">
                <a:effectLst/>
                <a:cs typeface="Times New Roman" panose="02020603050405020304" pitchFamily="18" charset="0"/>
              </a:rPr>
              <a:t> </a:t>
            </a:r>
            <a:r>
              <a:rPr lang="en-US" sz="1800" b="1" dirty="0" err="1">
                <a:effectLst/>
                <a:cs typeface="Times New Roman" panose="02020603050405020304" pitchFamily="18" charset="0"/>
              </a:rPr>
              <a:t>ir</a:t>
            </a:r>
            <a:r>
              <a:rPr lang="en-US" sz="1800" b="1" dirty="0">
                <a:effectLst/>
                <a:cs typeface="Times New Roman" panose="02020603050405020304" pitchFamily="18" charset="0"/>
              </a:rPr>
              <a:t> </a:t>
            </a:r>
            <a:r>
              <a:rPr lang="en-US" sz="1800" b="1" dirty="0" err="1">
                <a:effectLst/>
                <a:cs typeface="Times New Roman" panose="02020603050405020304" pitchFamily="18" charset="0"/>
              </a:rPr>
              <a:t>kokyb</a:t>
            </a:r>
            <a:r>
              <a:rPr lang="lt-LT" sz="1800" b="1" dirty="0">
                <a:effectLst/>
                <a:cs typeface="Times New Roman" panose="02020603050405020304" pitchFamily="18" charset="0"/>
              </a:rPr>
              <a:t>ės santykio kriterijai privalo būti perkelti į pirkimo sutartį</a:t>
            </a:r>
            <a:r>
              <a:rPr lang="lt-LT" sz="1800" b="1" dirty="0">
                <a:cs typeface="Times New Roman" panose="02020603050405020304" pitchFamily="18" charset="0"/>
              </a:rPr>
              <a:t> </a:t>
            </a:r>
            <a:r>
              <a:rPr lang="en-US" sz="1800" b="1" dirty="0">
                <a:cs typeface="Times New Roman" panose="02020603050405020304" pitchFamily="18" charset="0"/>
              </a:rPr>
              <a:t>!!!</a:t>
            </a:r>
            <a:endParaRPr lang="lt-LT" sz="1800" b="1" dirty="0">
              <a:cs typeface="Times New Roman" panose="02020603050405020304" pitchFamily="18" charset="0"/>
            </a:endParaRPr>
          </a:p>
          <a:p>
            <a:pPr marL="0" indent="0" algn="just">
              <a:lnSpc>
                <a:spcPct val="100000"/>
              </a:lnSpc>
              <a:buNone/>
            </a:pPr>
            <a:endParaRPr lang="lt-LT" sz="1800" dirty="0">
              <a:effectLst/>
              <a:cs typeface="Times New Roman" panose="02020603050405020304" pitchFamily="18" charset="0"/>
            </a:endParaRPr>
          </a:p>
          <a:p>
            <a:pPr marL="0" indent="0" algn="just">
              <a:lnSpc>
                <a:spcPct val="100000"/>
              </a:lnSpc>
              <a:buNone/>
            </a:pPr>
            <a:endParaRPr lang="lt-LT" sz="1800" dirty="0">
              <a:effectLst/>
              <a:cs typeface="Times New Roman" panose="02020603050405020304" pitchFamily="18" charset="0"/>
            </a:endParaRPr>
          </a:p>
          <a:p>
            <a:pPr algn="just">
              <a:lnSpc>
                <a:spcPct val="100000"/>
              </a:lnSpc>
              <a:buFont typeface="Wingdings" panose="05000000000000000000" pitchFamily="2" charset="2"/>
              <a:buChar char="ü"/>
            </a:pPr>
            <a:r>
              <a:rPr lang="lt-LT" sz="1800" dirty="0">
                <a:effectLst/>
                <a:cs typeface="Times New Roman" panose="02020603050405020304" pitchFamily="18" charset="0"/>
              </a:rPr>
              <a:t>Pirkėjas </a:t>
            </a:r>
            <a:r>
              <a:rPr lang="lt-LT" sz="1800" b="1" dirty="0">
                <a:effectLst/>
                <a:cs typeface="Times New Roman" panose="02020603050405020304" pitchFamily="18" charset="0"/>
              </a:rPr>
              <a:t>privalo užtikrinti sutarties vykdymo priežiūrą ir patikrinti, kaip laikomasi perkeltų ekonominio naudingumo kriterijų</a:t>
            </a:r>
            <a:r>
              <a:rPr lang="lt-LT" sz="1800" dirty="0">
                <a:effectLst/>
                <a:cs typeface="Times New Roman" panose="02020603050405020304" pitchFamily="18" charset="0"/>
              </a:rPr>
              <a:t>. Tokie patikrinimai nebūtinai turi vykti kiekvieną mėnesį, galbūt, atsižvelgiant į sutarties trukmę, užtektų patikrinti kartą per pusmetį ar ketvirtį.</a:t>
            </a:r>
          </a:p>
          <a:p>
            <a:pPr algn="just">
              <a:lnSpc>
                <a:spcPct val="100000"/>
              </a:lnSpc>
              <a:buFont typeface="Wingdings" panose="05000000000000000000" pitchFamily="2" charset="2"/>
              <a:buChar char="ü"/>
            </a:pPr>
            <a:endParaRPr lang="lt-LT" sz="1800" dirty="0">
              <a:effectLst/>
              <a:cs typeface="Times New Roman" panose="02020603050405020304" pitchFamily="18" charset="0"/>
            </a:endParaRPr>
          </a:p>
          <a:p>
            <a:pPr>
              <a:buFont typeface="Wingdings" panose="05000000000000000000" pitchFamily="2" charset="2"/>
              <a:buChar char="ü"/>
            </a:pPr>
            <a:r>
              <a:rPr lang="lt-LT" sz="1400" dirty="0">
                <a:solidFill>
                  <a:srgbClr val="0B0D32"/>
                </a:solidFill>
              </a:rPr>
              <a:t>TS keliami minimalūs reikalavimai, o kainos kokybės santykio atveju - pageidaujami</a:t>
            </a:r>
            <a:endParaRPr lang="en-LT" sz="1400" dirty="0">
              <a:solidFill>
                <a:srgbClr val="0B0D32"/>
              </a:solidFill>
            </a:endParaRPr>
          </a:p>
        </p:txBody>
      </p:sp>
    </p:spTree>
    <p:extLst>
      <p:ext uri="{BB962C8B-B14F-4D97-AF65-F5344CB8AC3E}">
        <p14:creationId xmlns:p14="http://schemas.microsoft.com/office/powerpoint/2010/main" val="4222719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3B627-684C-B14B-9CE6-97F0BF27F72C}"/>
              </a:ext>
            </a:extLst>
          </p:cNvPr>
          <p:cNvSpPr>
            <a:spLocks noGrp="1"/>
          </p:cNvSpPr>
          <p:nvPr>
            <p:ph type="title"/>
          </p:nvPr>
        </p:nvSpPr>
        <p:spPr>
          <a:xfrm>
            <a:off x="1329872" y="637495"/>
            <a:ext cx="4184189" cy="1753367"/>
          </a:xfrm>
        </p:spPr>
        <p:txBody>
          <a:bodyPr/>
          <a:lstStyle/>
          <a:p>
            <a:r>
              <a:rPr lang="lt-LT" dirty="0"/>
              <a:t>Kainos ir kokybės santykis</a:t>
            </a:r>
            <a:endParaRPr lang="en-LT" dirty="0"/>
          </a:p>
        </p:txBody>
      </p:sp>
      <p:sp>
        <p:nvSpPr>
          <p:cNvPr id="3" name="Text Placeholder 2">
            <a:extLst>
              <a:ext uri="{FF2B5EF4-FFF2-40B4-BE49-F238E27FC236}">
                <a16:creationId xmlns:a16="http://schemas.microsoft.com/office/drawing/2014/main" id="{C0A9AA9E-74AD-B04F-AAE3-569ACD199E3A}"/>
              </a:ext>
            </a:extLst>
          </p:cNvPr>
          <p:cNvSpPr>
            <a:spLocks noGrp="1"/>
          </p:cNvSpPr>
          <p:nvPr>
            <p:ph type="body" sz="half" idx="10"/>
          </p:nvPr>
        </p:nvSpPr>
        <p:spPr>
          <a:xfrm>
            <a:off x="1271148" y="2390862"/>
            <a:ext cx="4824851" cy="4379053"/>
          </a:xfrm>
        </p:spPr>
        <p:txBody>
          <a:bodyPr>
            <a:normAutofit fontScale="25000" lnSpcReduction="20000"/>
          </a:bodyPr>
          <a:lstStyle/>
          <a:p>
            <a:pPr marL="457200" indent="-457200" algn="just">
              <a:buFont typeface="Wingdings" panose="05000000000000000000" pitchFamily="2" charset="2"/>
              <a:buChar char="ü"/>
            </a:pPr>
            <a:r>
              <a:rPr lang="lt-LT" sz="6400" b="1" dirty="0">
                <a:cs typeface="Times New Roman" panose="02020603050405020304" pitchFamily="18" charset="0"/>
              </a:rPr>
              <a:t>T</a:t>
            </a:r>
            <a:r>
              <a:rPr lang="lt-LT" sz="6400" b="1" dirty="0">
                <a:effectLst/>
                <a:cs typeface="Times New Roman" panose="02020603050405020304" pitchFamily="18" charset="0"/>
              </a:rPr>
              <a:t>iekėjo kvalifikacija </a:t>
            </a:r>
            <a:r>
              <a:rPr lang="lt-LT" sz="6400" dirty="0">
                <a:effectLst/>
                <a:cs typeface="Times New Roman" panose="02020603050405020304" pitchFamily="18" charset="0"/>
              </a:rPr>
              <a:t>negali būti kainos ir </a:t>
            </a:r>
            <a:r>
              <a:rPr lang="lt-LT" sz="5600" dirty="0">
                <a:effectLst/>
                <a:cs typeface="Times New Roman" panose="02020603050405020304" pitchFamily="18" charset="0"/>
              </a:rPr>
              <a:t>kokybės</a:t>
            </a:r>
            <a:r>
              <a:rPr lang="lt-LT" sz="6400" dirty="0">
                <a:effectLst/>
                <a:cs typeface="Times New Roman" panose="02020603050405020304" pitchFamily="18" charset="0"/>
              </a:rPr>
              <a:t> santykio kriterijus</a:t>
            </a:r>
          </a:p>
          <a:p>
            <a:pPr marL="457200" indent="-457200" algn="just">
              <a:buFont typeface="Wingdings" panose="05000000000000000000" pitchFamily="2" charset="2"/>
              <a:buChar char="ü"/>
            </a:pPr>
            <a:r>
              <a:rPr lang="lt-LT" sz="5600" dirty="0">
                <a:cs typeface="Times New Roman" panose="02020603050405020304" pitchFamily="18" charset="0"/>
              </a:rPr>
              <a:t>G</a:t>
            </a:r>
            <a:r>
              <a:rPr lang="lt-LT" sz="5600" dirty="0">
                <a:effectLst/>
                <a:cs typeface="Times New Roman" panose="02020603050405020304" pitchFamily="18" charset="0"/>
              </a:rPr>
              <a:t>ali būti nustatomi kriterijai, kuriais vertinama </a:t>
            </a:r>
            <a:r>
              <a:rPr lang="lt-LT" sz="5600" b="1" dirty="0">
                <a:effectLst/>
                <a:cs typeface="Times New Roman" panose="02020603050405020304" pitchFamily="18" charset="0"/>
              </a:rPr>
              <a:t>pirkimo sutarčiai įvykdyti paskirtų darbuotojų kvalifikacija ir patirtis</a:t>
            </a:r>
            <a:endParaRPr lang="lt-LT" sz="5600" b="1" dirty="0">
              <a:cs typeface="Times New Roman" panose="02020603050405020304" pitchFamily="18" charset="0"/>
            </a:endParaRPr>
          </a:p>
          <a:p>
            <a:pPr marL="457200" indent="-457200" algn="just">
              <a:buFont typeface="Wingdings" panose="05000000000000000000" pitchFamily="2" charset="2"/>
              <a:buChar char="ü"/>
            </a:pPr>
            <a:r>
              <a:rPr lang="lt-LT" sz="5600" i="1" dirty="0">
                <a:effectLst/>
                <a:cs typeface="Times New Roman" panose="02020603050405020304" pitchFamily="18" charset="0"/>
              </a:rPr>
              <a:t>Pavyzdžiui, pirkėjas nustato kvalifikacijos reikalavimą tiekėjo specialistui turėti ne mažiau kaip 3 metų patirtį teikiant tam tikras paslaugas. Kaip vienas iš pasiūlymų vertinimo kriterijų gali būti vertinama papildoma siūlomo specialisto patirtis, už kiekvienus papildomos patirties metus skiriant papildomus 5 balus</a:t>
            </a:r>
            <a:r>
              <a:rPr lang="lt-LT" sz="5600" i="1" dirty="0">
                <a:effectLst/>
                <a:latin typeface="Calibri" panose="020F0502020204030204" pitchFamily="34" charset="0"/>
                <a:ea typeface="Calibri" panose="020F0502020204030204" pitchFamily="34" charset="0"/>
                <a:cs typeface="Times New Roman" panose="02020603050405020304" pitchFamily="18" charset="0"/>
              </a:rPr>
              <a:t>.</a:t>
            </a:r>
          </a:p>
          <a:p>
            <a:pPr marL="457200" indent="-457200" algn="just">
              <a:buFont typeface="Wingdings" panose="05000000000000000000" pitchFamily="2" charset="2"/>
              <a:buChar char="ü"/>
            </a:pPr>
            <a:r>
              <a:rPr lang="lt-LT" sz="5600" dirty="0">
                <a:effectLst/>
                <a:cs typeface="Times New Roman" panose="02020603050405020304" pitchFamily="18" charset="0"/>
              </a:rPr>
              <a:t>Galima nusimatyti darbų atlikimo terminus (nerekomenduotina)</a:t>
            </a:r>
          </a:p>
          <a:p>
            <a:endParaRPr lang="en-LT" dirty="0"/>
          </a:p>
        </p:txBody>
      </p:sp>
      <p:sp>
        <p:nvSpPr>
          <p:cNvPr id="4" name="Text Placeholder 3">
            <a:extLst>
              <a:ext uri="{FF2B5EF4-FFF2-40B4-BE49-F238E27FC236}">
                <a16:creationId xmlns:a16="http://schemas.microsoft.com/office/drawing/2014/main" id="{5B0EBC85-4624-5B4B-8DCC-582A5A8E7F6E}"/>
              </a:ext>
            </a:extLst>
          </p:cNvPr>
          <p:cNvSpPr>
            <a:spLocks noGrp="1"/>
          </p:cNvSpPr>
          <p:nvPr>
            <p:ph type="body" sz="half" idx="2"/>
          </p:nvPr>
        </p:nvSpPr>
        <p:spPr/>
        <p:txBody>
          <a:bodyPr/>
          <a:lstStyle/>
          <a:p>
            <a:pPr marL="0" indent="0">
              <a:buNone/>
            </a:pPr>
            <a:r>
              <a:rPr lang="lt-LT" sz="1600" dirty="0"/>
              <a:t>Pagalbinis dokumentas:</a:t>
            </a:r>
          </a:p>
          <a:p>
            <a:pPr marL="0" indent="0">
              <a:buNone/>
            </a:pPr>
            <a:endParaRPr lang="lt-LT" sz="1600" dirty="0"/>
          </a:p>
          <a:p>
            <a:pPr marL="0" indent="0">
              <a:buNone/>
            </a:pPr>
            <a:r>
              <a:rPr lang="lt-LT" sz="1600" i="0" dirty="0">
                <a:solidFill>
                  <a:schemeClr val="bg1"/>
                </a:solidFill>
                <a:effectLst/>
              </a:rPr>
              <a:t>VPT Ekonomiškai naudingiausio pasiūlymo vertinimo gairės</a:t>
            </a:r>
            <a:br>
              <a:rPr lang="lt-LT" sz="1600" i="0" dirty="0">
                <a:solidFill>
                  <a:schemeClr val="bg1"/>
                </a:solidFill>
                <a:effectLst/>
              </a:rPr>
            </a:br>
            <a:endParaRPr lang="en-LT" sz="1600" dirty="0">
              <a:solidFill>
                <a:schemeClr val="bg1"/>
              </a:solidFill>
            </a:endParaRPr>
          </a:p>
          <a:p>
            <a:endParaRPr lang="en-LT" dirty="0"/>
          </a:p>
        </p:txBody>
      </p:sp>
    </p:spTree>
    <p:extLst>
      <p:ext uri="{BB962C8B-B14F-4D97-AF65-F5344CB8AC3E}">
        <p14:creationId xmlns:p14="http://schemas.microsoft.com/office/powerpoint/2010/main" val="427836116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10F47-0D1A-CA4F-B67A-C87F6A981746}"/>
              </a:ext>
            </a:extLst>
          </p:cNvPr>
          <p:cNvSpPr>
            <a:spLocks noGrp="1"/>
          </p:cNvSpPr>
          <p:nvPr>
            <p:ph type="title"/>
          </p:nvPr>
        </p:nvSpPr>
        <p:spPr>
          <a:xfrm>
            <a:off x="1329872" y="637495"/>
            <a:ext cx="4685034" cy="1929536"/>
          </a:xfrm>
        </p:spPr>
        <p:txBody>
          <a:bodyPr/>
          <a:lstStyle/>
          <a:p>
            <a:r>
              <a:rPr lang="lt-LT" dirty="0"/>
              <a:t>Techninė specifikacija</a:t>
            </a:r>
            <a:endParaRPr lang="en-LT" dirty="0"/>
          </a:p>
        </p:txBody>
      </p:sp>
      <p:sp>
        <p:nvSpPr>
          <p:cNvPr id="3" name="Text Placeholder 2">
            <a:extLst>
              <a:ext uri="{FF2B5EF4-FFF2-40B4-BE49-F238E27FC236}">
                <a16:creationId xmlns:a16="http://schemas.microsoft.com/office/drawing/2014/main" id="{64DBD030-DDD3-B142-A56E-6207166F2477}"/>
              </a:ext>
            </a:extLst>
          </p:cNvPr>
          <p:cNvSpPr>
            <a:spLocks noGrp="1"/>
          </p:cNvSpPr>
          <p:nvPr>
            <p:ph type="body" sz="half" idx="10"/>
          </p:nvPr>
        </p:nvSpPr>
        <p:spPr>
          <a:xfrm>
            <a:off x="914401" y="2567031"/>
            <a:ext cx="5394120" cy="3152397"/>
          </a:xfrm>
        </p:spPr>
        <p:txBody>
          <a:bodyPr>
            <a:normAutofit fontScale="62500" lnSpcReduction="20000"/>
          </a:bodyPr>
          <a:lstStyle/>
          <a:p>
            <a:endParaRPr lang="lt-LT" sz="1200" dirty="0"/>
          </a:p>
          <a:p>
            <a:pPr>
              <a:defRPr/>
            </a:pPr>
            <a:r>
              <a:rPr lang="lt-LT" sz="2900" dirty="0">
                <a:solidFill>
                  <a:srgbClr val="002060"/>
                </a:solidFill>
              </a:rPr>
              <a:t>Perkant </a:t>
            </a:r>
            <a:r>
              <a:rPr lang="lt-LT" sz="2900" dirty="0"/>
              <a:t>skirtingo pobūdžio prekes/paslaugas atsižvelgti, </a:t>
            </a:r>
            <a:r>
              <a:rPr lang="lt-LT" sz="2900" b="1" dirty="0">
                <a:solidFill>
                  <a:srgbClr val="002060"/>
                </a:solidFill>
              </a:rPr>
              <a:t>ar pagrįstai NPO neskaido pirkimo į dalis:</a:t>
            </a:r>
          </a:p>
          <a:p>
            <a:pPr>
              <a:defRPr/>
            </a:pPr>
            <a:endParaRPr lang="lt-LT" sz="2900" dirty="0"/>
          </a:p>
          <a:p>
            <a:pPr marL="800100" lvl="1" indent="-342900" algn="just">
              <a:buFont typeface="Wingdings" panose="05000000000000000000" pitchFamily="2" charset="2"/>
              <a:buChar char="ü"/>
              <a:defRPr/>
            </a:pPr>
            <a:r>
              <a:rPr lang="lt-LT" sz="2900" dirty="0"/>
              <a:t>Pirkimo objekto suderinamumas ir vientisumas;</a:t>
            </a:r>
          </a:p>
          <a:p>
            <a:pPr marL="800100" lvl="1" indent="-342900" algn="just">
              <a:buFont typeface="Wingdings" panose="05000000000000000000" pitchFamily="2" charset="2"/>
              <a:buChar char="ü"/>
              <a:defRPr/>
            </a:pPr>
            <a:r>
              <a:rPr lang="lt-LT" sz="2900" dirty="0"/>
              <a:t>Tiekėjų suinteresuotumas ir galimybė pateikti pasiūlymus;</a:t>
            </a:r>
          </a:p>
          <a:p>
            <a:pPr marL="800100" lvl="1" indent="-342900" algn="just">
              <a:buFont typeface="Wingdings" panose="05000000000000000000" pitchFamily="2" charset="2"/>
              <a:buChar char="ü"/>
              <a:defRPr/>
            </a:pPr>
            <a:r>
              <a:rPr lang="lt-LT" sz="2900" dirty="0"/>
              <a:t>Panašių pirkimų vykdymas rinkoje</a:t>
            </a:r>
            <a:r>
              <a:rPr lang="lt-LT" sz="2400" dirty="0"/>
              <a:t>.</a:t>
            </a:r>
            <a:endParaRPr lang="lt-LT" sz="10587" dirty="0"/>
          </a:p>
          <a:p>
            <a:endParaRPr lang="en-LT" dirty="0"/>
          </a:p>
        </p:txBody>
      </p:sp>
      <p:pic>
        <p:nvPicPr>
          <p:cNvPr id="6" name="Picture 5" descr="Icon&#10;&#10;Description automatically generated">
            <a:extLst>
              <a:ext uri="{FF2B5EF4-FFF2-40B4-BE49-F238E27FC236}">
                <a16:creationId xmlns:a16="http://schemas.microsoft.com/office/drawing/2014/main" id="{BFCF73EF-A866-4908-AF39-424C71E20EFC}"/>
              </a:ext>
            </a:extLst>
          </p:cNvPr>
          <p:cNvPicPr>
            <a:picLocks noChangeAspect="1"/>
          </p:cNvPicPr>
          <p:nvPr/>
        </p:nvPicPr>
        <p:blipFill>
          <a:blip r:embed="rId2"/>
          <a:stretch>
            <a:fillRect/>
          </a:stretch>
        </p:blipFill>
        <p:spPr>
          <a:xfrm>
            <a:off x="8219975" y="1888714"/>
            <a:ext cx="2352263" cy="3080571"/>
          </a:xfrm>
          <a:prstGeom prst="rect">
            <a:avLst/>
          </a:prstGeom>
        </p:spPr>
      </p:pic>
    </p:spTree>
    <p:extLst>
      <p:ext uri="{BB962C8B-B14F-4D97-AF65-F5344CB8AC3E}">
        <p14:creationId xmlns:p14="http://schemas.microsoft.com/office/powerpoint/2010/main" val="23454679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FCE4B0-2F89-1A4C-B36C-B0B862604A81}"/>
              </a:ext>
            </a:extLst>
          </p:cNvPr>
          <p:cNvSpPr>
            <a:spLocks noGrp="1"/>
          </p:cNvSpPr>
          <p:nvPr>
            <p:ph type="title"/>
          </p:nvPr>
        </p:nvSpPr>
        <p:spPr>
          <a:xfrm>
            <a:off x="6942338" y="898429"/>
            <a:ext cx="4718359" cy="963927"/>
          </a:xfrm>
        </p:spPr>
        <p:txBody>
          <a:bodyPr>
            <a:normAutofit/>
          </a:bodyPr>
          <a:lstStyle/>
          <a:p>
            <a:r>
              <a:rPr lang="lt-LT" sz="3200" dirty="0"/>
              <a:t>Techninė </a:t>
            </a:r>
            <a:r>
              <a:rPr lang="lt-LT" sz="3200" dirty="0" err="1"/>
              <a:t>specifikaci</a:t>
            </a:r>
            <a:r>
              <a:rPr lang="en-US" sz="3200" dirty="0"/>
              <a:t>ja</a:t>
            </a:r>
            <a:endParaRPr lang="en-LT" sz="3200" dirty="0"/>
          </a:p>
        </p:txBody>
      </p:sp>
      <p:pic>
        <p:nvPicPr>
          <p:cNvPr id="6" name="Picture Placeholder 5" descr="A picture containing highway&#10;&#10;Description automatically generated">
            <a:extLst>
              <a:ext uri="{FF2B5EF4-FFF2-40B4-BE49-F238E27FC236}">
                <a16:creationId xmlns:a16="http://schemas.microsoft.com/office/drawing/2014/main" id="{A80E5D93-E0EB-D045-9C70-263B550E44A4}"/>
              </a:ext>
            </a:extLst>
          </p:cNvPr>
          <p:cNvPicPr>
            <a:picLocks noGrp="1" noChangeAspect="1"/>
          </p:cNvPicPr>
          <p:nvPr>
            <p:ph type="pic" idx="1"/>
          </p:nvPr>
        </p:nvPicPr>
        <p:blipFill>
          <a:blip r:embed="rId2"/>
          <a:srcRect t="1558" b="1558"/>
          <a:stretch>
            <a:fillRect/>
          </a:stretch>
        </p:blipFill>
        <p:spPr/>
      </p:pic>
      <p:sp>
        <p:nvSpPr>
          <p:cNvPr id="4" name="Text Placeholder 3">
            <a:extLst>
              <a:ext uri="{FF2B5EF4-FFF2-40B4-BE49-F238E27FC236}">
                <a16:creationId xmlns:a16="http://schemas.microsoft.com/office/drawing/2014/main" id="{312D3BF7-23A0-FE47-8F30-3D10C6BDCD17}"/>
              </a:ext>
            </a:extLst>
          </p:cNvPr>
          <p:cNvSpPr>
            <a:spLocks noGrp="1"/>
          </p:cNvSpPr>
          <p:nvPr>
            <p:ph type="body" sz="half" idx="2"/>
          </p:nvPr>
        </p:nvSpPr>
        <p:spPr>
          <a:xfrm>
            <a:off x="6436311" y="2155971"/>
            <a:ext cx="5519900" cy="4067419"/>
          </a:xfrm>
        </p:spPr>
        <p:txBody>
          <a:bodyPr>
            <a:normAutofit fontScale="62500" lnSpcReduction="20000"/>
          </a:bodyPr>
          <a:lstStyle/>
          <a:p>
            <a:pPr marL="342900" indent="-342900">
              <a:buFont typeface="Wingdings" panose="05000000000000000000" pitchFamily="2" charset="2"/>
              <a:buChar char="ü"/>
            </a:pPr>
            <a:r>
              <a:rPr lang="lt-LT" sz="2000" dirty="0"/>
              <a:t>techninė specifikacija turi būti tiksli, aiški, be prieštaraujančių nuostatų</a:t>
            </a:r>
          </a:p>
          <a:p>
            <a:pPr marL="342900" indent="-342900">
              <a:buFont typeface="Wingdings" panose="05000000000000000000" pitchFamily="2" charset="2"/>
              <a:buChar char="ü"/>
            </a:pPr>
            <a:r>
              <a:rPr lang="lt-LT" sz="2000" b="1" dirty="0"/>
              <a:t>techninėje specifikacijoje neturi būti konkrečių prekių ženklų</a:t>
            </a:r>
          </a:p>
          <a:p>
            <a:pPr marL="342900" indent="-342900">
              <a:buFont typeface="Wingdings" panose="05000000000000000000" pitchFamily="2" charset="2"/>
              <a:buChar char="ü"/>
            </a:pPr>
            <a:r>
              <a:rPr lang="lt-LT" sz="2000" b="1" dirty="0"/>
              <a:t>neturi būti konkrečių parametrų:</a:t>
            </a:r>
          </a:p>
          <a:p>
            <a:pPr marL="342900" indent="-342900">
              <a:buFont typeface="Wingdings" panose="05000000000000000000" pitchFamily="2" charset="2"/>
              <a:buChar char="ü"/>
            </a:pPr>
            <a:r>
              <a:rPr lang="lt-LT" sz="2000" i="1" dirty="0"/>
              <a:t>reikalavimus pirkimo objekto savybėms rekomenduojame pirkimo dokumentuose nustatyti ribiniais dydžiais („ne daugiau kaip ...“, „ne mažiau kaip ...“) arba reikšmių diapazonais („nuo ... iki ...“). Atkreipiame dėmesį, jog nurodžius konkrečius parametrus ir charakteristikas kyla rizika dėl dirbtinio konkurencijos ribojimo.</a:t>
            </a:r>
          </a:p>
          <a:p>
            <a:pPr marL="342900" indent="-342900">
              <a:buFont typeface="Wingdings" panose="05000000000000000000" pitchFamily="2" charset="2"/>
              <a:buChar char="ü"/>
            </a:pPr>
            <a:r>
              <a:rPr lang="lt-LT" sz="2000" i="1" dirty="0"/>
              <a:t>prašyti, kad tiekėjas nurodytų pasiūlyme konkretų įrenginį, bei parametrus, iškeltus techninėje specifikacijoj</a:t>
            </a:r>
            <a:r>
              <a:rPr lang="en-US" sz="2000" i="1" dirty="0"/>
              <a:t>e!!!</a:t>
            </a:r>
            <a:endParaRPr lang="lt-LT" sz="2000" i="1" dirty="0"/>
          </a:p>
          <a:p>
            <a:pPr marL="342900" indent="-342900">
              <a:buFont typeface="Wingdings" panose="05000000000000000000" pitchFamily="2" charset="2"/>
              <a:buChar char="ü"/>
            </a:pPr>
            <a:endParaRPr lang="lt-LT" sz="2000" i="1" dirty="0"/>
          </a:p>
          <a:p>
            <a:pPr marL="342900" indent="-342900">
              <a:buFont typeface="Wingdings" panose="05000000000000000000" pitchFamily="2" charset="2"/>
              <a:buChar char="ü"/>
            </a:pPr>
            <a:endParaRPr lang="lt-LT" sz="2000" b="1" dirty="0"/>
          </a:p>
          <a:p>
            <a:pPr marL="342900" indent="-342900">
              <a:buFont typeface="Wingdings" panose="05000000000000000000" pitchFamily="2" charset="2"/>
              <a:buChar char="ü"/>
            </a:pPr>
            <a:endParaRPr lang="lt-LT" sz="1900" dirty="0">
              <a:solidFill>
                <a:srgbClr val="002060"/>
              </a:solidFill>
              <a:effectLst/>
              <a:cs typeface="Times New Roman" panose="02020603050405020304" pitchFamily="18" charset="0"/>
            </a:endParaRPr>
          </a:p>
          <a:p>
            <a:endParaRPr lang="lt-LT" sz="1900" dirty="0">
              <a:solidFill>
                <a:srgbClr val="002060"/>
              </a:solidFill>
              <a:effectLst/>
            </a:endParaRPr>
          </a:p>
          <a:p>
            <a:endParaRPr lang="lt-LT" altLang="lt-LT" sz="1600" dirty="0">
              <a:cs typeface="Times New Roman" panose="02020603050405020304" pitchFamily="18" charset="0"/>
            </a:endParaRPr>
          </a:p>
          <a:p>
            <a:endParaRPr lang="en-LT" dirty="0"/>
          </a:p>
        </p:txBody>
      </p:sp>
    </p:spTree>
    <p:extLst>
      <p:ext uri="{BB962C8B-B14F-4D97-AF65-F5344CB8AC3E}">
        <p14:creationId xmlns:p14="http://schemas.microsoft.com/office/powerpoint/2010/main" val="40792116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59F833-D47D-F64C-987C-63AD6D44794E}"/>
              </a:ext>
            </a:extLst>
          </p:cNvPr>
          <p:cNvSpPr>
            <a:spLocks noGrp="1"/>
          </p:cNvSpPr>
          <p:nvPr>
            <p:ph type="title"/>
          </p:nvPr>
        </p:nvSpPr>
        <p:spPr>
          <a:xfrm>
            <a:off x="486561" y="1258349"/>
            <a:ext cx="6593748" cy="5044797"/>
          </a:xfrm>
        </p:spPr>
        <p:txBody>
          <a:bodyPr>
            <a:normAutofit fontScale="90000"/>
          </a:bodyPr>
          <a:lstStyle/>
          <a:p>
            <a:r>
              <a:rPr lang="lt-LT" sz="2200" dirty="0"/>
              <a:t>Pagrindinis NPO teisės aktas: </a:t>
            </a:r>
            <a:br>
              <a:rPr lang="lt-LT" sz="1800" dirty="0"/>
            </a:br>
            <a:br>
              <a:rPr lang="lt-LT" sz="1800" dirty="0"/>
            </a:br>
            <a:r>
              <a:rPr lang="lt-LT" sz="1800" b="1" dirty="0"/>
              <a:t>Projektų finansavimo ir administravimo taisyklės, </a:t>
            </a:r>
            <a:br>
              <a:rPr lang="lt-LT" sz="1800" b="1" dirty="0"/>
            </a:br>
            <a:r>
              <a:rPr lang="lt-LT" sz="1800" b="1" dirty="0"/>
              <a:t>7 </a:t>
            </a:r>
            <a:r>
              <a:rPr lang="lt-LT" sz="1800" b="1" i="0" dirty="0">
                <a:solidFill>
                  <a:srgbClr val="000000"/>
                </a:solidFill>
                <a:effectLst/>
              </a:rPr>
              <a:t>priedas „Pirkimų taisyklės“</a:t>
            </a:r>
            <a:br>
              <a:rPr lang="lt-LT" sz="1800" dirty="0"/>
            </a:br>
            <a:r>
              <a:rPr lang="lt-LT" sz="1000" dirty="0"/>
              <a:t>(patvirtintos </a:t>
            </a:r>
            <a:r>
              <a:rPr lang="lt-LT" sz="1000" b="0" i="0" dirty="0">
                <a:solidFill>
                  <a:srgbClr val="000000"/>
                </a:solidFill>
                <a:effectLst/>
              </a:rPr>
              <a:t>Lietuvos Respublikos finansų ministro 2022 m. birželio 22 d. įsakymu Nr. 1K-237)</a:t>
            </a:r>
            <a:br>
              <a:rPr lang="lt-LT" sz="1000" b="0" i="0" dirty="0">
                <a:solidFill>
                  <a:srgbClr val="000000"/>
                </a:solidFill>
                <a:effectLst/>
              </a:rPr>
            </a:br>
            <a:r>
              <a:rPr lang="lt-LT" sz="1200" b="0" i="0" dirty="0">
                <a:solidFill>
                  <a:srgbClr val="000000"/>
                </a:solidFill>
                <a:effectLst/>
                <a:hlinkClick r:id="rId2"/>
              </a:rPr>
              <a:t>https://e-seimas.lrs.lt/portal/legalAct/lt/TAD/fd3d3843f26111ecbfe9c72e552dd5bd/asr</a:t>
            </a:r>
            <a:br>
              <a:rPr lang="lt-LT" sz="1200" b="0" i="0" dirty="0">
                <a:solidFill>
                  <a:srgbClr val="000000"/>
                </a:solidFill>
                <a:effectLst/>
              </a:rPr>
            </a:br>
            <a:br>
              <a:rPr lang="en-US" sz="1000" b="0" i="0" dirty="0">
                <a:solidFill>
                  <a:srgbClr val="000000"/>
                </a:solidFill>
                <a:effectLst/>
              </a:rPr>
            </a:br>
            <a:br>
              <a:rPr lang="lt-LT" sz="1100" dirty="0"/>
            </a:br>
            <a:br>
              <a:rPr lang="lt-LT" sz="1800" dirty="0">
                <a:solidFill>
                  <a:srgbClr val="000000"/>
                </a:solidFill>
              </a:rPr>
            </a:br>
            <a:br>
              <a:rPr lang="lt-LT" sz="1800" b="1" dirty="0"/>
            </a:br>
            <a:br>
              <a:rPr lang="en-US" sz="1800" b="1" dirty="0"/>
            </a:br>
            <a:r>
              <a:rPr lang="lt-LT" sz="2200" dirty="0"/>
              <a:t>Pagalbiniai teisės aktai (taikomi PO):</a:t>
            </a:r>
            <a:br>
              <a:rPr lang="lt-LT" sz="2200" dirty="0"/>
            </a:br>
            <a:br>
              <a:rPr lang="lt-LT" sz="1800" dirty="0"/>
            </a:br>
            <a:r>
              <a:rPr lang="lt-LT" sz="1800" i="0" dirty="0">
                <a:solidFill>
                  <a:srgbClr val="000000"/>
                </a:solidFill>
                <a:effectLst/>
              </a:rPr>
              <a:t>Tiekėjo kvalifikacijos reikalavimų nustatymo metodika</a:t>
            </a:r>
            <a:br>
              <a:rPr lang="lt-LT" sz="1800" i="0" dirty="0">
                <a:solidFill>
                  <a:srgbClr val="000000"/>
                </a:solidFill>
                <a:effectLst/>
              </a:rPr>
            </a:br>
            <a:r>
              <a:rPr lang="lt-LT" sz="1200" i="0" dirty="0">
                <a:solidFill>
                  <a:srgbClr val="000000"/>
                </a:solidFill>
                <a:effectLst/>
                <a:hlinkClick r:id="rId3"/>
              </a:rPr>
              <a:t>https://e-seimas.lrs.lt/portal/legalAct/lt/TAD/01aeb1815d8c11e7a53b83ca0142260e/asr</a:t>
            </a:r>
            <a:br>
              <a:rPr lang="lt-LT" sz="1200" i="0" dirty="0">
                <a:solidFill>
                  <a:srgbClr val="000000"/>
                </a:solidFill>
                <a:effectLst/>
              </a:rPr>
            </a:br>
            <a:br>
              <a:rPr lang="lt-LT" sz="1800" dirty="0">
                <a:solidFill>
                  <a:srgbClr val="000000"/>
                </a:solidFill>
              </a:rPr>
            </a:br>
            <a:r>
              <a:rPr lang="lt-LT" sz="1800" i="0" dirty="0">
                <a:solidFill>
                  <a:srgbClr val="000000"/>
                </a:solidFill>
                <a:effectLst/>
              </a:rPr>
              <a:t>Ekonomiškai naudingiausio pasiūlymo vertinimo gairės</a:t>
            </a:r>
            <a:br>
              <a:rPr lang="lt-LT" sz="1800" i="0" dirty="0">
                <a:solidFill>
                  <a:srgbClr val="000000"/>
                </a:solidFill>
                <a:effectLst/>
              </a:rPr>
            </a:br>
            <a:r>
              <a:rPr lang="lt-LT" sz="1100" i="0" dirty="0">
                <a:solidFill>
                  <a:srgbClr val="000000"/>
                </a:solidFill>
                <a:effectLst/>
                <a:hlinkClick r:id="rId4"/>
              </a:rPr>
              <a:t>https://vpt.lrv.lt/uploads/vpt/documents/files/mp/ENPV_gaires.pdf</a:t>
            </a:r>
            <a:br>
              <a:rPr lang="lt-LT" sz="1100" i="0" dirty="0">
                <a:solidFill>
                  <a:srgbClr val="000000"/>
                </a:solidFill>
                <a:effectLst/>
              </a:rPr>
            </a:br>
            <a:br>
              <a:rPr lang="lt-LT" sz="1800" i="0" dirty="0">
                <a:solidFill>
                  <a:srgbClr val="000000"/>
                </a:solidFill>
                <a:effectLst/>
              </a:rPr>
            </a:br>
            <a:r>
              <a:rPr lang="lt-LT" sz="1800" b="0" i="0" dirty="0">
                <a:solidFill>
                  <a:srgbClr val="000000"/>
                </a:solidFill>
                <a:effectLst/>
              </a:rPr>
              <a:t>Kainodaros taisyklių nustatymo metodika</a:t>
            </a:r>
            <a:br>
              <a:rPr lang="lt-LT" sz="1800" b="0" i="0" dirty="0">
                <a:solidFill>
                  <a:srgbClr val="000000"/>
                </a:solidFill>
                <a:effectLst/>
              </a:rPr>
            </a:br>
            <a:r>
              <a:rPr lang="lt-LT" sz="1200" b="0" i="0" dirty="0">
                <a:solidFill>
                  <a:srgbClr val="000000"/>
                </a:solidFill>
                <a:effectLst/>
                <a:hlinkClick r:id="rId5"/>
              </a:rPr>
              <a:t>https://e-seimas.lrs.lt/portal/legalAct/lt/TAD/daa0e4a05c3c11e7a53b83ca0142260e/asr</a:t>
            </a:r>
            <a:br>
              <a:rPr lang="lt-LT" sz="1200" b="0" i="0" dirty="0">
                <a:solidFill>
                  <a:srgbClr val="000000"/>
                </a:solidFill>
                <a:effectLst/>
              </a:rPr>
            </a:br>
            <a:endParaRPr lang="en-LT" sz="1200" dirty="0"/>
          </a:p>
        </p:txBody>
      </p:sp>
      <p:pic>
        <p:nvPicPr>
          <p:cNvPr id="10" name="Picture 4" descr="Laws &amp; Regulations | Homeland Security">
            <a:extLst>
              <a:ext uri="{FF2B5EF4-FFF2-40B4-BE49-F238E27FC236}">
                <a16:creationId xmlns:a16="http://schemas.microsoft.com/office/drawing/2014/main" id="{0AA5E2CC-2024-4220-BD09-E1701EBE68D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40367" y="4057898"/>
            <a:ext cx="4851633" cy="2879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47352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4DFB-7472-7440-BD33-7AD3E570095F}"/>
              </a:ext>
            </a:extLst>
          </p:cNvPr>
          <p:cNvSpPr>
            <a:spLocks noGrp="1"/>
          </p:cNvSpPr>
          <p:nvPr>
            <p:ph type="ctrTitle"/>
          </p:nvPr>
        </p:nvSpPr>
        <p:spPr>
          <a:xfrm>
            <a:off x="1329872" y="822833"/>
            <a:ext cx="7485654" cy="801782"/>
          </a:xfrm>
        </p:spPr>
        <p:txBody>
          <a:bodyPr/>
          <a:lstStyle/>
          <a:p>
            <a:r>
              <a:rPr lang="lt-LT" dirty="0"/>
              <a:t>Pagrindinės sutarties sąlygos</a:t>
            </a:r>
            <a:endParaRPr lang="en-LT" dirty="0"/>
          </a:p>
        </p:txBody>
      </p:sp>
      <p:sp>
        <p:nvSpPr>
          <p:cNvPr id="7" name="Content Placeholder 2">
            <a:extLst>
              <a:ext uri="{FF2B5EF4-FFF2-40B4-BE49-F238E27FC236}">
                <a16:creationId xmlns:a16="http://schemas.microsoft.com/office/drawing/2014/main" id="{9F6A0D2D-F1A0-4074-9930-F8F3A55D9EAE}"/>
              </a:ext>
            </a:extLst>
          </p:cNvPr>
          <p:cNvSpPr txBox="1">
            <a:spLocks/>
          </p:cNvSpPr>
          <p:nvPr/>
        </p:nvSpPr>
        <p:spPr>
          <a:xfrm>
            <a:off x="310718" y="1912690"/>
            <a:ext cx="7998781" cy="473893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lt-LT" altLang="lt-LT" sz="2000" dirty="0">
                <a:solidFill>
                  <a:schemeClr val="bg1"/>
                </a:solidFill>
                <a:cs typeface="Times New Roman" panose="02020603050405020304" pitchFamily="18" charset="0"/>
              </a:rPr>
              <a:t>Nurodomos:</a:t>
            </a:r>
          </a:p>
          <a:p>
            <a:pPr algn="just">
              <a:buFont typeface="Wingdings" panose="05000000000000000000" pitchFamily="2" charset="2"/>
              <a:buChar char="ü"/>
            </a:pPr>
            <a:r>
              <a:rPr lang="lt-LT" altLang="lt-LT" sz="2000" dirty="0">
                <a:solidFill>
                  <a:schemeClr val="bg1"/>
                </a:solidFill>
                <a:cs typeface="Times New Roman" panose="02020603050405020304" pitchFamily="18" charset="0"/>
              </a:rPr>
              <a:t>Pirkimo sąlygose arba</a:t>
            </a:r>
          </a:p>
          <a:p>
            <a:pPr algn="just">
              <a:buFont typeface="Wingdings" panose="05000000000000000000" pitchFamily="2" charset="2"/>
              <a:buChar char="ü"/>
            </a:pPr>
            <a:r>
              <a:rPr lang="lt-LT" altLang="lt-LT" sz="2000" dirty="0">
                <a:solidFill>
                  <a:schemeClr val="bg1"/>
                </a:solidFill>
                <a:cs typeface="Times New Roman" panose="02020603050405020304" pitchFamily="18" charset="0"/>
              </a:rPr>
              <a:t>Pridedamame prie pirkimo sąlygų sutartis projekte</a:t>
            </a:r>
          </a:p>
          <a:p>
            <a:pPr algn="just">
              <a:buFont typeface="Wingdings" panose="05000000000000000000" pitchFamily="2" charset="2"/>
              <a:buChar char="ü"/>
            </a:pPr>
            <a:endParaRPr lang="lt-LT" altLang="lt-LT" sz="1400" dirty="0">
              <a:solidFill>
                <a:schemeClr val="bg1"/>
              </a:solidFill>
              <a:cs typeface="Times New Roman" panose="02020603050405020304" pitchFamily="18" charset="0"/>
            </a:endParaRPr>
          </a:p>
          <a:p>
            <a:pPr marL="0" indent="0">
              <a:buNone/>
              <a:defRPr/>
            </a:pPr>
            <a:r>
              <a:rPr lang="lt-LT" sz="1400" dirty="0" err="1">
                <a:solidFill>
                  <a:schemeClr val="bg1"/>
                </a:solidFill>
              </a:rPr>
              <a:t>Prival</a:t>
            </a:r>
            <a:r>
              <a:rPr lang="en-US" sz="1400" dirty="0">
                <a:solidFill>
                  <a:schemeClr val="bg1"/>
                </a:solidFill>
              </a:rPr>
              <a:t>u</a:t>
            </a:r>
            <a:r>
              <a:rPr lang="lt-LT" sz="1400" dirty="0">
                <a:solidFill>
                  <a:schemeClr val="bg1"/>
                </a:solidFill>
              </a:rPr>
              <a:t> nurodyti pirkimo sąlygose</a:t>
            </a:r>
            <a:r>
              <a:rPr lang="en-US" sz="1400" dirty="0">
                <a:solidFill>
                  <a:schemeClr val="bg1"/>
                </a:solidFill>
              </a:rPr>
              <a:t> (</a:t>
            </a:r>
            <a:r>
              <a:rPr lang="en-US" sz="1400" dirty="0" err="1">
                <a:solidFill>
                  <a:schemeClr val="bg1"/>
                </a:solidFill>
              </a:rPr>
              <a:t>jei</a:t>
            </a:r>
            <a:r>
              <a:rPr lang="en-US" sz="1400" dirty="0">
                <a:solidFill>
                  <a:schemeClr val="bg1"/>
                </a:solidFill>
              </a:rPr>
              <a:t> </a:t>
            </a:r>
            <a:r>
              <a:rPr lang="en-US" sz="1400" dirty="0" err="1">
                <a:solidFill>
                  <a:schemeClr val="bg1"/>
                </a:solidFill>
              </a:rPr>
              <a:t>nepridedamas</a:t>
            </a:r>
            <a:r>
              <a:rPr lang="en-US" sz="1400" dirty="0">
                <a:solidFill>
                  <a:schemeClr val="bg1"/>
                </a:solidFill>
              </a:rPr>
              <a:t> </a:t>
            </a:r>
            <a:r>
              <a:rPr lang="en-US" sz="1400" dirty="0" err="1">
                <a:solidFill>
                  <a:schemeClr val="bg1"/>
                </a:solidFill>
              </a:rPr>
              <a:t>sutarties</a:t>
            </a:r>
            <a:r>
              <a:rPr lang="en-US" sz="1400" dirty="0">
                <a:solidFill>
                  <a:schemeClr val="bg1"/>
                </a:solidFill>
              </a:rPr>
              <a:t> </a:t>
            </a:r>
            <a:r>
              <a:rPr lang="en-US" sz="1400" dirty="0" err="1">
                <a:solidFill>
                  <a:schemeClr val="bg1"/>
                </a:solidFill>
              </a:rPr>
              <a:t>projektas</a:t>
            </a:r>
            <a:r>
              <a:rPr lang="en-US" sz="1400" dirty="0">
                <a:solidFill>
                  <a:schemeClr val="bg1"/>
                </a:solidFill>
              </a:rPr>
              <a:t>)</a:t>
            </a:r>
            <a:r>
              <a:rPr lang="lt-LT" sz="1400" dirty="0">
                <a:solidFill>
                  <a:schemeClr val="bg1"/>
                </a:solidFill>
              </a:rPr>
              <a:t>:</a:t>
            </a:r>
          </a:p>
          <a:p>
            <a:pPr>
              <a:defRPr/>
            </a:pPr>
            <a:endParaRPr lang="lt-LT" sz="1400" b="1" dirty="0">
              <a:solidFill>
                <a:schemeClr val="bg1"/>
              </a:solidFill>
            </a:endParaRPr>
          </a:p>
          <a:p>
            <a:pPr marL="514350" indent="-514350">
              <a:buFont typeface="+mj-lt"/>
              <a:buAutoNum type="arabicPeriod"/>
              <a:defRPr/>
            </a:pPr>
            <a:r>
              <a:rPr lang="lt-LT" sz="1400" dirty="0">
                <a:solidFill>
                  <a:schemeClr val="bg1"/>
                </a:solidFill>
              </a:rPr>
              <a:t>prekių patiekimo, paslaugų suteikimo ar darbų atlikimo </a:t>
            </a:r>
            <a:r>
              <a:rPr lang="lt-LT" sz="1400" b="1" dirty="0">
                <a:solidFill>
                  <a:schemeClr val="bg1"/>
                </a:solidFill>
              </a:rPr>
              <a:t>terminus</a:t>
            </a:r>
            <a:r>
              <a:rPr lang="lt-LT" sz="1400" dirty="0">
                <a:solidFill>
                  <a:schemeClr val="bg1"/>
                </a:solidFill>
              </a:rPr>
              <a:t>, </a:t>
            </a:r>
          </a:p>
          <a:p>
            <a:pPr marL="514350" indent="-514350">
              <a:buFont typeface="+mj-lt"/>
              <a:buAutoNum type="arabicPeriod"/>
              <a:defRPr/>
            </a:pPr>
            <a:r>
              <a:rPr lang="lt-LT" sz="1400" dirty="0">
                <a:solidFill>
                  <a:schemeClr val="bg1"/>
                </a:solidFill>
              </a:rPr>
              <a:t>kainodaros taisykles, </a:t>
            </a:r>
          </a:p>
          <a:p>
            <a:pPr marL="514350" indent="-514350">
              <a:buFont typeface="+mj-lt"/>
              <a:buAutoNum type="arabicPeriod"/>
              <a:defRPr/>
            </a:pPr>
            <a:r>
              <a:rPr lang="lt-LT" sz="1400" dirty="0">
                <a:solidFill>
                  <a:schemeClr val="bg1"/>
                </a:solidFill>
              </a:rPr>
              <a:t>atsiskaitymo terminus, </a:t>
            </a:r>
          </a:p>
          <a:p>
            <a:pPr marL="514350" indent="-514350">
              <a:buFont typeface="+mj-lt"/>
              <a:buAutoNum type="arabicPeriod"/>
              <a:defRPr/>
            </a:pPr>
            <a:r>
              <a:rPr lang="lt-LT" sz="1400" b="1" dirty="0">
                <a:solidFill>
                  <a:schemeClr val="bg1"/>
                </a:solidFill>
              </a:rPr>
              <a:t>atsiskaitymo tvarką (avansas</a:t>
            </a:r>
            <a:r>
              <a:rPr lang="en-US" sz="1400" b="1" dirty="0">
                <a:solidFill>
                  <a:schemeClr val="bg1"/>
                </a:solidFill>
              </a:rPr>
              <a:t>, t</a:t>
            </a:r>
            <a:r>
              <a:rPr lang="lt-LT" sz="1400" b="1" dirty="0" err="1">
                <a:solidFill>
                  <a:schemeClr val="bg1"/>
                </a:solidFill>
              </a:rPr>
              <a:t>arpiniai</a:t>
            </a:r>
            <a:r>
              <a:rPr lang="lt-LT" sz="1400" b="1" dirty="0">
                <a:solidFill>
                  <a:schemeClr val="bg1"/>
                </a:solidFill>
              </a:rPr>
              <a:t> mokėjimai</a:t>
            </a:r>
            <a:r>
              <a:rPr lang="en-US" sz="1400" b="1" dirty="0">
                <a:solidFill>
                  <a:schemeClr val="bg1"/>
                </a:solidFill>
              </a:rPr>
              <a:t> </a:t>
            </a:r>
            <a:r>
              <a:rPr lang="en-US" sz="1400" b="1" dirty="0" err="1">
                <a:solidFill>
                  <a:schemeClr val="bg1"/>
                </a:solidFill>
              </a:rPr>
              <a:t>ar</a:t>
            </a:r>
            <a:r>
              <a:rPr lang="lt-LT" sz="1400" b="1" dirty="0">
                <a:solidFill>
                  <a:schemeClr val="bg1"/>
                </a:solidFill>
              </a:rPr>
              <a:t> </a:t>
            </a:r>
            <a:r>
              <a:rPr lang="en-US" sz="1400" b="1" dirty="0">
                <a:solidFill>
                  <a:schemeClr val="bg1"/>
                </a:solidFill>
              </a:rPr>
              <a:t>a</a:t>
            </a:r>
            <a:r>
              <a:rPr lang="lt-LT" sz="1400" b="1" dirty="0" err="1">
                <a:solidFill>
                  <a:schemeClr val="bg1"/>
                </a:solidFill>
              </a:rPr>
              <a:t>pmokėjimas</a:t>
            </a:r>
            <a:r>
              <a:rPr lang="lt-LT" sz="1400" b="1" dirty="0">
                <a:solidFill>
                  <a:schemeClr val="bg1"/>
                </a:solidFill>
              </a:rPr>
              <a:t> po prekių/paslaugų/darbų įvykdymo)</a:t>
            </a:r>
            <a:r>
              <a:rPr lang="en-US" sz="1400" b="1" dirty="0">
                <a:solidFill>
                  <a:schemeClr val="bg1"/>
                </a:solidFill>
              </a:rPr>
              <a:t>, </a:t>
            </a:r>
            <a:r>
              <a:rPr lang="en-US" sz="1400" b="1" dirty="0" err="1">
                <a:solidFill>
                  <a:schemeClr val="bg1"/>
                </a:solidFill>
              </a:rPr>
              <a:t>bei</a:t>
            </a:r>
            <a:r>
              <a:rPr lang="en-US" sz="1400" b="1" dirty="0">
                <a:solidFill>
                  <a:schemeClr val="bg1"/>
                </a:solidFill>
              </a:rPr>
              <a:t> j</a:t>
            </a:r>
            <a:r>
              <a:rPr lang="lt-LT" sz="1400" b="1" dirty="0">
                <a:solidFill>
                  <a:schemeClr val="bg1"/>
                </a:solidFill>
              </a:rPr>
              <a:t>ą DETALIZUOTI</a:t>
            </a:r>
            <a:r>
              <a:rPr lang="en-US" sz="1400" b="1" dirty="0">
                <a:solidFill>
                  <a:schemeClr val="bg1"/>
                </a:solidFill>
              </a:rPr>
              <a:t>!!!</a:t>
            </a:r>
            <a:endParaRPr lang="lt-LT" sz="1400" b="1" dirty="0">
              <a:solidFill>
                <a:schemeClr val="bg1"/>
              </a:solidFill>
            </a:endParaRPr>
          </a:p>
          <a:p>
            <a:pPr marL="514350" indent="-514350">
              <a:buFont typeface="+mj-lt"/>
              <a:buAutoNum type="arabicPeriod"/>
              <a:defRPr/>
            </a:pPr>
            <a:r>
              <a:rPr lang="lt-LT" sz="1400" dirty="0">
                <a:solidFill>
                  <a:schemeClr val="bg1"/>
                </a:solidFill>
              </a:rPr>
              <a:t>pirkimo sutarties įvykdymo užtikrinimo reikalavimus (jei keliami), </a:t>
            </a:r>
            <a:r>
              <a:rPr lang="lt-LT" sz="1400" i="1" dirty="0">
                <a:solidFill>
                  <a:schemeClr val="bg1"/>
                </a:solidFill>
              </a:rPr>
              <a:t>delspinigių taikymą ir dydį.</a:t>
            </a:r>
            <a:r>
              <a:rPr lang="lt-LT" sz="2000" dirty="0"/>
              <a:t> </a:t>
            </a:r>
            <a:endParaRPr lang="lt-LT" sz="9600" dirty="0"/>
          </a:p>
          <a:p>
            <a:pPr marL="1512600" indent="-1512600">
              <a:buFont typeface="Arial" panose="020B0604020202020204" pitchFamily="34" charset="0"/>
              <a:buAutoNum type="arabicPeriod"/>
              <a:defRPr/>
            </a:pPr>
            <a:endParaRPr lang="lt-LT" sz="9600" dirty="0"/>
          </a:p>
          <a:p>
            <a:pPr algn="just">
              <a:buFont typeface="Wingdings" panose="05000000000000000000" pitchFamily="2" charset="2"/>
              <a:buChar char="ü"/>
            </a:pPr>
            <a:endParaRPr lang="lt-LT" altLang="lt-LT" sz="2000" dirty="0">
              <a:solidFill>
                <a:schemeClr val="bg1"/>
              </a:solidFill>
              <a:cs typeface="Times New Roman" panose="02020603050405020304" pitchFamily="18" charset="0"/>
            </a:endParaRPr>
          </a:p>
        </p:txBody>
      </p:sp>
    </p:spTree>
    <p:extLst>
      <p:ext uri="{BB962C8B-B14F-4D97-AF65-F5344CB8AC3E}">
        <p14:creationId xmlns:p14="http://schemas.microsoft.com/office/powerpoint/2010/main" val="2251949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402671" y="896644"/>
            <a:ext cx="5557965" cy="940545"/>
          </a:xfrm>
        </p:spPr>
        <p:txBody>
          <a:bodyPr vert="horz" lIns="91440" tIns="45720" rIns="91440" bIns="45720" rtlCol="0" anchor="b">
            <a:normAutofit fontScale="90000"/>
          </a:bodyPr>
          <a:lstStyle/>
          <a:p>
            <a:pPr>
              <a:lnSpc>
                <a:spcPct val="90000"/>
              </a:lnSpc>
            </a:pPr>
            <a:r>
              <a:rPr lang="en-US" sz="4200" dirty="0" err="1">
                <a:solidFill>
                  <a:srgbClr val="002060"/>
                </a:solidFill>
                <a:cs typeface="+mj-cs"/>
              </a:rPr>
              <a:t>Pagrindinės</a:t>
            </a:r>
            <a:r>
              <a:rPr lang="en-US" sz="4200" dirty="0">
                <a:solidFill>
                  <a:srgbClr val="002060"/>
                </a:solidFill>
                <a:cs typeface="+mj-cs"/>
              </a:rPr>
              <a:t> </a:t>
            </a:r>
            <a:r>
              <a:rPr lang="en-US" sz="4200" dirty="0" err="1">
                <a:solidFill>
                  <a:srgbClr val="002060"/>
                </a:solidFill>
                <a:cs typeface="+mj-cs"/>
              </a:rPr>
              <a:t>sutarties</a:t>
            </a:r>
            <a:r>
              <a:rPr lang="en-US" sz="4200" dirty="0">
                <a:solidFill>
                  <a:srgbClr val="002060"/>
                </a:solidFill>
                <a:cs typeface="+mj-cs"/>
              </a:rPr>
              <a:t> </a:t>
            </a:r>
            <a:r>
              <a:rPr lang="en-US" sz="4200" dirty="0" err="1">
                <a:solidFill>
                  <a:srgbClr val="002060"/>
                </a:solidFill>
                <a:cs typeface="+mj-cs"/>
              </a:rPr>
              <a:t>sąlygos</a:t>
            </a:r>
            <a:r>
              <a:rPr lang="en-US" sz="4200" dirty="0">
                <a:solidFill>
                  <a:srgbClr val="002060"/>
                </a:solidFill>
                <a:cs typeface="+mj-cs"/>
              </a:rPr>
              <a:t>: </a:t>
            </a:r>
            <a:r>
              <a:rPr lang="en-US" sz="4200" dirty="0" err="1">
                <a:solidFill>
                  <a:srgbClr val="002060"/>
                </a:solidFill>
                <a:cs typeface="+mj-cs"/>
              </a:rPr>
              <a:t>rekomendacijos</a:t>
            </a:r>
            <a:endParaRPr lang="en-US" sz="4200" dirty="0">
              <a:solidFill>
                <a:srgbClr val="002060"/>
              </a:solidFill>
              <a:cs typeface="+mj-cs"/>
            </a:endParaRPr>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640080" y="2249560"/>
            <a:ext cx="6113058" cy="3923027"/>
          </a:xfrm>
        </p:spPr>
        <p:txBody>
          <a:bodyPr vert="horz" lIns="91440" tIns="45720" rIns="91440" bIns="45720" rtlCol="0">
            <a:normAutofit/>
          </a:bodyPr>
          <a:lstStyle/>
          <a:p>
            <a:pPr>
              <a:lnSpc>
                <a:spcPct val="90000"/>
              </a:lnSpc>
              <a:buFont typeface="Arial" panose="020B0604020202020204" pitchFamily="34" charset="0"/>
              <a:buChar char="•"/>
            </a:pPr>
            <a:r>
              <a:rPr lang="lt-LT" b="1" dirty="0">
                <a:solidFill>
                  <a:srgbClr val="0E103D"/>
                </a:solidFill>
                <a:cs typeface="+mn-cs"/>
              </a:rPr>
              <a:t>S</a:t>
            </a:r>
            <a:r>
              <a:rPr lang="en-US" b="1" dirty="0" err="1">
                <a:solidFill>
                  <a:srgbClr val="0E103D"/>
                </a:solidFill>
                <a:cs typeface="+mn-cs"/>
              </a:rPr>
              <a:t>utikrinti</a:t>
            </a:r>
            <a:r>
              <a:rPr lang="en-US" b="1" dirty="0">
                <a:solidFill>
                  <a:srgbClr val="0E103D"/>
                </a:solidFill>
                <a:cs typeface="+mn-cs"/>
              </a:rPr>
              <a:t>, </a:t>
            </a:r>
            <a:r>
              <a:rPr lang="en-US" b="1" dirty="0" err="1">
                <a:solidFill>
                  <a:srgbClr val="0E103D"/>
                </a:solidFill>
                <a:cs typeface="+mn-cs"/>
              </a:rPr>
              <a:t>kad</a:t>
            </a:r>
            <a:r>
              <a:rPr lang="en-US" b="1" dirty="0">
                <a:solidFill>
                  <a:srgbClr val="0E103D"/>
                </a:solidFill>
                <a:cs typeface="+mn-cs"/>
              </a:rPr>
              <a:t> </a:t>
            </a:r>
            <a:r>
              <a:rPr lang="en-US" b="1" dirty="0" err="1">
                <a:solidFill>
                  <a:srgbClr val="0E103D"/>
                </a:solidFill>
                <a:cs typeface="+mn-cs"/>
              </a:rPr>
              <a:t>nebūtų</a:t>
            </a:r>
            <a:r>
              <a:rPr lang="en-US" b="1" dirty="0">
                <a:solidFill>
                  <a:srgbClr val="0E103D"/>
                </a:solidFill>
                <a:cs typeface="+mn-cs"/>
              </a:rPr>
              <a:t> </a:t>
            </a:r>
            <a:r>
              <a:rPr lang="en-US" b="1" dirty="0" err="1">
                <a:solidFill>
                  <a:srgbClr val="0E103D"/>
                </a:solidFill>
                <a:cs typeface="+mn-cs"/>
              </a:rPr>
              <a:t>prieštaravimų</a:t>
            </a:r>
            <a:r>
              <a:rPr lang="en-US" b="1" dirty="0">
                <a:solidFill>
                  <a:srgbClr val="0E103D"/>
                </a:solidFill>
                <a:cs typeface="+mn-cs"/>
              </a:rPr>
              <a:t> tarp </a:t>
            </a:r>
            <a:r>
              <a:rPr lang="en-US" b="1" dirty="0" err="1">
                <a:solidFill>
                  <a:srgbClr val="0E103D"/>
                </a:solidFill>
                <a:cs typeface="+mn-cs"/>
              </a:rPr>
              <a:t>pirkimo</a:t>
            </a:r>
            <a:r>
              <a:rPr lang="en-US" b="1" dirty="0">
                <a:solidFill>
                  <a:srgbClr val="0E103D"/>
                </a:solidFill>
                <a:cs typeface="+mn-cs"/>
              </a:rPr>
              <a:t> </a:t>
            </a:r>
            <a:r>
              <a:rPr lang="en-US" b="1" dirty="0" err="1">
                <a:solidFill>
                  <a:srgbClr val="0E103D"/>
                </a:solidFill>
                <a:cs typeface="+mn-cs"/>
              </a:rPr>
              <a:t>sąlygų</a:t>
            </a:r>
            <a:r>
              <a:rPr lang="en-US" b="1" dirty="0">
                <a:solidFill>
                  <a:srgbClr val="0E103D"/>
                </a:solidFill>
                <a:cs typeface="+mn-cs"/>
              </a:rPr>
              <a:t>, </a:t>
            </a:r>
            <a:r>
              <a:rPr lang="en-US" b="1" dirty="0" err="1">
                <a:solidFill>
                  <a:srgbClr val="0E103D"/>
                </a:solidFill>
                <a:cs typeface="+mn-cs"/>
              </a:rPr>
              <a:t>jų</a:t>
            </a:r>
            <a:r>
              <a:rPr lang="en-US" b="1" dirty="0">
                <a:solidFill>
                  <a:srgbClr val="0E103D"/>
                </a:solidFill>
                <a:cs typeface="+mn-cs"/>
              </a:rPr>
              <a:t> </a:t>
            </a:r>
            <a:r>
              <a:rPr lang="en-US" b="1" dirty="0" err="1">
                <a:solidFill>
                  <a:srgbClr val="0E103D"/>
                </a:solidFill>
                <a:cs typeface="+mn-cs"/>
              </a:rPr>
              <a:t>priedų</a:t>
            </a:r>
            <a:r>
              <a:rPr lang="en-US" b="1" dirty="0">
                <a:solidFill>
                  <a:srgbClr val="0E103D"/>
                </a:solidFill>
                <a:cs typeface="+mn-cs"/>
              </a:rPr>
              <a:t> </a:t>
            </a:r>
            <a:r>
              <a:rPr lang="en-US" b="1" dirty="0" err="1">
                <a:solidFill>
                  <a:srgbClr val="0E103D"/>
                </a:solidFill>
                <a:cs typeface="+mn-cs"/>
              </a:rPr>
              <a:t>ir</a:t>
            </a:r>
            <a:r>
              <a:rPr lang="en-US" b="1" dirty="0">
                <a:solidFill>
                  <a:srgbClr val="0E103D"/>
                </a:solidFill>
                <a:cs typeface="+mn-cs"/>
              </a:rPr>
              <a:t> </a:t>
            </a:r>
            <a:r>
              <a:rPr lang="en-US" b="1" dirty="0" err="1">
                <a:solidFill>
                  <a:srgbClr val="0E103D"/>
                </a:solidFill>
                <a:cs typeface="+mn-cs"/>
              </a:rPr>
              <a:t>sutarties</a:t>
            </a:r>
            <a:r>
              <a:rPr lang="en-US" b="1" dirty="0">
                <a:solidFill>
                  <a:srgbClr val="0E103D"/>
                </a:solidFill>
                <a:cs typeface="+mn-cs"/>
              </a:rPr>
              <a:t> </a:t>
            </a:r>
            <a:r>
              <a:rPr lang="en-US" b="1" dirty="0" err="1">
                <a:solidFill>
                  <a:srgbClr val="0E103D"/>
                </a:solidFill>
                <a:cs typeface="+mn-cs"/>
              </a:rPr>
              <a:t>projekto</a:t>
            </a:r>
            <a:r>
              <a:rPr lang="en-US" b="1" dirty="0">
                <a:solidFill>
                  <a:srgbClr val="0E103D"/>
                </a:solidFill>
                <a:cs typeface="+mn-cs"/>
              </a:rPr>
              <a:t> </a:t>
            </a:r>
            <a:r>
              <a:rPr lang="en-US" dirty="0">
                <a:solidFill>
                  <a:srgbClr val="0E103D"/>
                </a:solidFill>
                <a:cs typeface="+mn-cs"/>
              </a:rPr>
              <a:t>!!</a:t>
            </a:r>
            <a:r>
              <a:rPr lang="lt-LT" dirty="0">
                <a:solidFill>
                  <a:srgbClr val="0E103D"/>
                </a:solidFill>
                <a:cs typeface="+mn-cs"/>
              </a:rPr>
              <a:t>;</a:t>
            </a:r>
            <a:endParaRPr lang="en-US" dirty="0">
              <a:solidFill>
                <a:srgbClr val="0E103D"/>
              </a:solidFill>
              <a:effectLst/>
              <a:cs typeface="+mn-cs"/>
            </a:endParaRPr>
          </a:p>
          <a:p>
            <a:pPr indent="-228600">
              <a:lnSpc>
                <a:spcPct val="90000"/>
              </a:lnSpc>
              <a:buFont typeface="Arial" panose="020B0604020202020204" pitchFamily="34" charset="0"/>
              <a:buChar char="•"/>
            </a:pPr>
            <a:r>
              <a:rPr lang="lt-LT" dirty="0">
                <a:solidFill>
                  <a:srgbClr val="0E103D"/>
                </a:solidFill>
                <a:cs typeface="+mn-cs"/>
              </a:rPr>
              <a:t>R</a:t>
            </a:r>
            <a:r>
              <a:rPr lang="en-US" dirty="0" err="1">
                <a:solidFill>
                  <a:srgbClr val="0E103D"/>
                </a:solidFill>
                <a:cs typeface="+mn-cs"/>
              </a:rPr>
              <a:t>ekomenduoti</a:t>
            </a:r>
            <a:r>
              <a:rPr lang="en-US" dirty="0">
                <a:solidFill>
                  <a:srgbClr val="0E103D"/>
                </a:solidFill>
                <a:cs typeface="+mn-cs"/>
              </a:rPr>
              <a:t> </a:t>
            </a:r>
            <a:r>
              <a:rPr lang="en-US" b="1" u="sng" dirty="0" err="1">
                <a:solidFill>
                  <a:srgbClr val="0E103D"/>
                </a:solidFill>
                <a:cs typeface="+mn-cs"/>
              </a:rPr>
              <a:t>pratęsimo</a:t>
            </a:r>
            <a:r>
              <a:rPr lang="en-US" b="1" u="sng" dirty="0">
                <a:solidFill>
                  <a:srgbClr val="0E103D"/>
                </a:solidFill>
                <a:cs typeface="+mn-cs"/>
              </a:rPr>
              <a:t> </a:t>
            </a:r>
            <a:r>
              <a:rPr lang="en-US" b="1" u="sng" dirty="0" err="1">
                <a:solidFill>
                  <a:srgbClr val="0E103D"/>
                </a:solidFill>
                <a:cs typeface="+mn-cs"/>
              </a:rPr>
              <a:t>ir</a:t>
            </a:r>
            <a:r>
              <a:rPr lang="en-US" b="1" u="sng" dirty="0">
                <a:solidFill>
                  <a:srgbClr val="0E103D"/>
                </a:solidFill>
                <a:cs typeface="+mn-cs"/>
              </a:rPr>
              <a:t> </a:t>
            </a:r>
            <a:r>
              <a:rPr lang="en-US" b="1" u="sng" dirty="0" err="1">
                <a:solidFill>
                  <a:srgbClr val="0E103D"/>
                </a:solidFill>
                <a:cs typeface="+mn-cs"/>
              </a:rPr>
              <a:t>stabdymo</a:t>
            </a:r>
            <a:r>
              <a:rPr lang="en-US" b="1" u="sng" dirty="0">
                <a:solidFill>
                  <a:srgbClr val="0E103D"/>
                </a:solidFill>
                <a:cs typeface="+mn-cs"/>
              </a:rPr>
              <a:t> </a:t>
            </a:r>
            <a:r>
              <a:rPr lang="en-US" b="1" dirty="0" err="1">
                <a:solidFill>
                  <a:srgbClr val="0E103D"/>
                </a:solidFill>
                <a:cs typeface="+mn-cs"/>
              </a:rPr>
              <a:t>nuostatas</a:t>
            </a:r>
            <a:r>
              <a:rPr lang="en-US" b="1" dirty="0">
                <a:solidFill>
                  <a:srgbClr val="0E103D"/>
                </a:solidFill>
                <a:cs typeface="+mn-cs"/>
              </a:rPr>
              <a:t>!!</a:t>
            </a:r>
            <a:endParaRPr lang="lt-LT" dirty="0">
              <a:solidFill>
                <a:srgbClr val="0E103D"/>
              </a:solidFill>
              <a:cs typeface="+mn-cs"/>
            </a:endParaRPr>
          </a:p>
          <a:p>
            <a:pPr indent="-228600">
              <a:lnSpc>
                <a:spcPct val="90000"/>
              </a:lnSpc>
              <a:buFont typeface="Arial" panose="020B0604020202020204" pitchFamily="34" charset="0"/>
              <a:buChar char="•"/>
            </a:pPr>
            <a:r>
              <a:rPr lang="lt-LT" b="1" dirty="0">
                <a:solidFill>
                  <a:srgbClr val="0E103D"/>
                </a:solidFill>
                <a:cs typeface="+mn-cs"/>
              </a:rPr>
              <a:t>Atsiskaitymo tvarka </a:t>
            </a:r>
            <a:r>
              <a:rPr lang="lt-LT" dirty="0">
                <a:solidFill>
                  <a:srgbClr val="0E103D"/>
                </a:solidFill>
                <a:cs typeface="+mn-cs"/>
              </a:rPr>
              <a:t>- turi būti konkretūs procentai, </a:t>
            </a:r>
            <a:r>
              <a:rPr lang="lt-LT" dirty="0" err="1">
                <a:solidFill>
                  <a:srgbClr val="0E103D"/>
                </a:solidFill>
                <a:cs typeface="+mn-cs"/>
              </a:rPr>
              <a:t>pvz</a:t>
            </a:r>
            <a:r>
              <a:rPr lang="lt-LT" dirty="0">
                <a:solidFill>
                  <a:srgbClr val="0E103D"/>
                </a:solidFill>
                <a:cs typeface="+mn-cs"/>
              </a:rPr>
              <a:t>:</a:t>
            </a:r>
          </a:p>
          <a:p>
            <a:pPr lvl="1" algn="just">
              <a:tabLst>
                <a:tab pos="990600" algn="l"/>
              </a:tabLst>
            </a:pPr>
            <a:r>
              <a:rPr lang="lt-LT" sz="1200" i="1" dirty="0">
                <a:solidFill>
                  <a:srgbClr val="0E103D"/>
                </a:solidFill>
                <a:effectLst/>
              </a:rPr>
              <a:t>„Pagrindinės atsiskaitymo sąlygos: </a:t>
            </a:r>
          </a:p>
          <a:p>
            <a:pPr marL="1143000" lvl="2" indent="-228600" algn="just">
              <a:buFont typeface="+mj-lt"/>
              <a:buAutoNum type="arabicPeriod"/>
              <a:tabLst>
                <a:tab pos="990600" algn="l"/>
                <a:tab pos="1260475" algn="l"/>
              </a:tabLst>
            </a:pPr>
            <a:r>
              <a:rPr lang="lt-LT" i="1" dirty="0">
                <a:solidFill>
                  <a:srgbClr val="0E103D"/>
                </a:solidFill>
                <a:effectLst/>
              </a:rPr>
              <a:t> 30 proc. pirkimo sutarties vertės sumokama avansu per 15 (penkiolika) darbo dienų nuo sutarties pasirašymo dienos,</a:t>
            </a:r>
          </a:p>
          <a:p>
            <a:pPr marL="1143000" lvl="2" indent="-228600" algn="just">
              <a:buFont typeface="+mj-lt"/>
              <a:buAutoNum type="arabicPeriod"/>
              <a:tabLst>
                <a:tab pos="990600" algn="l"/>
                <a:tab pos="1260475" algn="l"/>
              </a:tabLst>
            </a:pPr>
            <a:r>
              <a:rPr lang="lt-LT" i="1" dirty="0">
                <a:solidFill>
                  <a:srgbClr val="0E103D"/>
                </a:solidFill>
                <a:effectLst/>
              </a:rPr>
              <a:t>20 proc. pirkimo sutarties vertės sumokama per 3 mėn. nuo sutarties pasirašymo dienos,</a:t>
            </a:r>
          </a:p>
          <a:p>
            <a:pPr marL="1143000" lvl="2" indent="-228600" algn="just">
              <a:buFont typeface="+mj-lt"/>
              <a:buAutoNum type="arabicPeriod"/>
              <a:tabLst>
                <a:tab pos="990600" algn="l"/>
                <a:tab pos="1260475" algn="l"/>
              </a:tabLst>
            </a:pPr>
            <a:r>
              <a:rPr lang="lt-LT" i="1" dirty="0">
                <a:solidFill>
                  <a:srgbClr val="0E103D"/>
                </a:solidFill>
                <a:effectLst/>
              </a:rPr>
              <a:t>25 proc. pirkimo sutarties vertės sumokama per 5 mėn. nuo sutarties pasirašymo dienos,</a:t>
            </a:r>
          </a:p>
          <a:p>
            <a:pPr marL="1143000" lvl="2" indent="-228600" algn="just">
              <a:buFont typeface="+mj-lt"/>
              <a:buAutoNum type="arabicPeriod"/>
              <a:tabLst>
                <a:tab pos="990600" algn="l"/>
                <a:tab pos="1260475" algn="l"/>
              </a:tabLst>
            </a:pPr>
            <a:r>
              <a:rPr lang="lt-LT" i="1" dirty="0">
                <a:solidFill>
                  <a:srgbClr val="0E103D"/>
                </a:solidFill>
                <a:effectLst/>
              </a:rPr>
              <a:t>25 proc. pirkimo sutarties vertės sumokama tiekėjui informavus apie pasirengimą pristatyti įrangą“</a:t>
            </a:r>
          </a:p>
          <a:p>
            <a:pPr marL="1143000" lvl="2" indent="-228600" algn="just">
              <a:buFont typeface="+mj-lt"/>
              <a:buAutoNum type="arabicPeriod"/>
              <a:tabLst>
                <a:tab pos="990600" algn="l"/>
                <a:tab pos="1260475" algn="l"/>
              </a:tabLst>
            </a:pPr>
            <a:endParaRPr lang="lt-LT" i="1" dirty="0">
              <a:solidFill>
                <a:srgbClr val="0E103D"/>
              </a:solidFill>
              <a:effectLst/>
            </a:endParaRPr>
          </a:p>
          <a:p>
            <a:pPr>
              <a:lnSpc>
                <a:spcPct val="90000"/>
              </a:lnSpc>
            </a:pPr>
            <a:r>
              <a:rPr lang="lt-LT" dirty="0">
                <a:solidFill>
                  <a:schemeClr val="tx1"/>
                </a:solidFill>
                <a:cs typeface="+mn-cs"/>
              </a:rPr>
              <a:t>Blogas pavyzdys</a:t>
            </a:r>
            <a:r>
              <a:rPr lang="en-US" dirty="0">
                <a:solidFill>
                  <a:schemeClr val="tx1"/>
                </a:solidFill>
                <a:cs typeface="+mn-cs"/>
              </a:rPr>
              <a:t>!!! </a:t>
            </a:r>
            <a:r>
              <a:rPr lang="lt-LT" dirty="0">
                <a:solidFill>
                  <a:schemeClr val="tx1"/>
                </a:solidFill>
                <a:cs typeface="+mn-cs"/>
              </a:rPr>
              <a:t> </a:t>
            </a:r>
            <a:r>
              <a:rPr lang="lt-LT" u="sng" dirty="0">
                <a:solidFill>
                  <a:schemeClr val="tx1"/>
                </a:solidFill>
                <a:cs typeface="+mn-cs"/>
              </a:rPr>
              <a:t>iki</a:t>
            </a:r>
            <a:r>
              <a:rPr lang="lt-LT" dirty="0">
                <a:solidFill>
                  <a:schemeClr val="tx1"/>
                </a:solidFill>
                <a:cs typeface="+mn-cs"/>
              </a:rPr>
              <a:t> 30 proc., </a:t>
            </a:r>
            <a:r>
              <a:rPr lang="lt-LT" u="sng" dirty="0">
                <a:solidFill>
                  <a:schemeClr val="tx1"/>
                </a:solidFill>
                <a:cs typeface="+mn-cs"/>
              </a:rPr>
              <a:t>iki</a:t>
            </a:r>
            <a:r>
              <a:rPr lang="lt-LT" dirty="0">
                <a:solidFill>
                  <a:schemeClr val="tx1"/>
                </a:solidFill>
                <a:cs typeface="+mn-cs"/>
              </a:rPr>
              <a:t> 20 </a:t>
            </a:r>
            <a:r>
              <a:rPr lang="lt-LT" dirty="0" err="1">
                <a:solidFill>
                  <a:schemeClr val="tx1"/>
                </a:solidFill>
                <a:cs typeface="+mn-cs"/>
              </a:rPr>
              <a:t>proc</a:t>
            </a:r>
            <a:r>
              <a:rPr lang="en-US" dirty="0">
                <a:solidFill>
                  <a:schemeClr val="tx1"/>
                </a:solidFill>
                <a:cs typeface="+mn-cs"/>
              </a:rPr>
              <a:t> </a:t>
            </a:r>
            <a:r>
              <a:rPr lang="en-US" dirty="0" err="1">
                <a:solidFill>
                  <a:schemeClr val="tx1"/>
                </a:solidFill>
                <a:cs typeface="+mn-cs"/>
              </a:rPr>
              <a:t>nuo</a:t>
            </a:r>
            <a:r>
              <a:rPr lang="en-US" dirty="0">
                <a:solidFill>
                  <a:schemeClr val="tx1"/>
                </a:solidFill>
                <a:cs typeface="+mn-cs"/>
              </a:rPr>
              <a:t> </a:t>
            </a:r>
            <a:r>
              <a:rPr lang="en-US" dirty="0" err="1">
                <a:solidFill>
                  <a:schemeClr val="tx1"/>
                </a:solidFill>
                <a:cs typeface="+mn-cs"/>
              </a:rPr>
              <a:t>sutarties</a:t>
            </a:r>
            <a:r>
              <a:rPr lang="en-US" dirty="0">
                <a:solidFill>
                  <a:schemeClr val="tx1"/>
                </a:solidFill>
                <a:cs typeface="+mn-cs"/>
              </a:rPr>
              <a:t> vert</a:t>
            </a:r>
            <a:r>
              <a:rPr lang="lt-LT" dirty="0">
                <a:solidFill>
                  <a:schemeClr val="tx1"/>
                </a:solidFill>
                <a:cs typeface="+mn-cs"/>
              </a:rPr>
              <a:t>ė</a:t>
            </a:r>
            <a:r>
              <a:rPr lang="en-US" dirty="0">
                <a:solidFill>
                  <a:schemeClr val="tx1"/>
                </a:solidFill>
                <a:cs typeface="+mn-cs"/>
              </a:rPr>
              <a:t>s</a:t>
            </a:r>
            <a:r>
              <a:rPr lang="lt-LT" dirty="0">
                <a:solidFill>
                  <a:schemeClr val="tx1"/>
                </a:solidFill>
                <a:cs typeface="+mn-cs"/>
              </a:rPr>
              <a:t> ir </a:t>
            </a:r>
            <a:r>
              <a:rPr lang="lt-LT" dirty="0" err="1">
                <a:solidFill>
                  <a:schemeClr val="tx1"/>
                </a:solidFill>
                <a:cs typeface="+mn-cs"/>
              </a:rPr>
              <a:t>tt</a:t>
            </a:r>
            <a:r>
              <a:rPr lang="lt-LT" dirty="0">
                <a:solidFill>
                  <a:schemeClr val="tx1"/>
                </a:solidFill>
                <a:cs typeface="+mn-cs"/>
              </a:rPr>
              <a:t>. – siūlome tikslinti.</a:t>
            </a:r>
            <a:endParaRPr lang="en-US" dirty="0">
              <a:solidFill>
                <a:schemeClr val="tx1"/>
              </a:solidFill>
              <a:cs typeface="+mn-cs"/>
            </a:endParaRPr>
          </a:p>
          <a:p>
            <a:pPr indent="-228600">
              <a:lnSpc>
                <a:spcPct val="90000"/>
              </a:lnSpc>
              <a:buFont typeface="Arial" panose="020B0604020202020204" pitchFamily="34" charset="0"/>
              <a:buChar char="•"/>
            </a:pPr>
            <a:endParaRPr lang="en-US" sz="22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200" dirty="0">
              <a:solidFill>
                <a:schemeClr val="tx1"/>
              </a:solidFill>
              <a:effectLst/>
              <a:latin typeface="+mn-lt"/>
              <a:ea typeface="+mn-ea"/>
              <a:cs typeface="+mn-cs"/>
            </a:endParaRPr>
          </a:p>
          <a:p>
            <a:pPr marL="0" indent="-228600">
              <a:lnSpc>
                <a:spcPct val="90000"/>
              </a:lnSpc>
              <a:buFont typeface="Arial" panose="020B0604020202020204" pitchFamily="34" charset="0"/>
              <a:buChar char="•"/>
            </a:pPr>
            <a:endParaRPr lang="en-US" sz="2200" dirty="0">
              <a:solidFill>
                <a:schemeClr val="tx1"/>
              </a:solidFill>
              <a:effectLst/>
              <a:latin typeface="+mn-lt"/>
              <a:ea typeface="+mn-ea"/>
              <a:cs typeface="+mn-cs"/>
            </a:endParaRPr>
          </a:p>
          <a:p>
            <a:pPr indent="-228600">
              <a:lnSpc>
                <a:spcPct val="90000"/>
              </a:lnSpc>
              <a:buFont typeface="Arial" panose="020B0604020202020204" pitchFamily="34" charset="0"/>
              <a:buChar char="•"/>
            </a:pPr>
            <a:endParaRPr lang="en-US" sz="2200" dirty="0">
              <a:solidFill>
                <a:schemeClr val="tx1"/>
              </a:solidFill>
              <a:latin typeface="+mn-lt"/>
              <a:ea typeface="+mn-ea"/>
              <a:cs typeface="+mn-cs"/>
            </a:endParaRPr>
          </a:p>
        </p:txBody>
      </p:sp>
      <p:pic>
        <p:nvPicPr>
          <p:cNvPr id="6146" name="Picture 2" descr="Dėl pirkimo dokumentuose nustatytų pirkimo sąlygų | Viešųjų pirkimų tarnyba">
            <a:extLst>
              <a:ext uri="{FF2B5EF4-FFF2-40B4-BE49-F238E27FC236}">
                <a16:creationId xmlns:a16="http://schemas.microsoft.com/office/drawing/2014/main" id="{8FB222AB-F457-417A-B2BB-2BDB9DF78E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616" r="15683"/>
          <a:stretch/>
        </p:blipFill>
        <p:spPr bwMode="auto">
          <a:xfrm>
            <a:off x="7550092" y="10"/>
            <a:ext cx="464038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00085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572493" y="238539"/>
            <a:ext cx="11018520" cy="1434415"/>
          </a:xfrm>
        </p:spPr>
        <p:txBody>
          <a:bodyPr vert="horz" lIns="91440" tIns="45720" rIns="91440" bIns="45720" rtlCol="0" anchor="b">
            <a:normAutofit/>
          </a:bodyPr>
          <a:lstStyle/>
          <a:p>
            <a:pPr>
              <a:lnSpc>
                <a:spcPct val="90000"/>
              </a:lnSpc>
            </a:pPr>
            <a:r>
              <a:rPr lang="en-US" sz="4600" dirty="0" err="1">
                <a:solidFill>
                  <a:srgbClr val="002060"/>
                </a:solidFill>
                <a:latin typeface="+mj-lt"/>
                <a:ea typeface="+mj-ea"/>
                <a:cs typeface="+mj-cs"/>
              </a:rPr>
              <a:t>Pagrindinės</a:t>
            </a:r>
            <a:r>
              <a:rPr lang="en-US" sz="4600" dirty="0">
                <a:solidFill>
                  <a:srgbClr val="002060"/>
                </a:solidFill>
                <a:latin typeface="+mj-lt"/>
                <a:ea typeface="+mj-ea"/>
                <a:cs typeface="+mj-cs"/>
              </a:rPr>
              <a:t> </a:t>
            </a:r>
            <a:r>
              <a:rPr lang="en-US" sz="4600" dirty="0" err="1">
                <a:solidFill>
                  <a:srgbClr val="002060"/>
                </a:solidFill>
                <a:latin typeface="+mj-lt"/>
                <a:ea typeface="+mj-ea"/>
                <a:cs typeface="+mj-cs"/>
              </a:rPr>
              <a:t>sutarties</a:t>
            </a:r>
            <a:r>
              <a:rPr lang="en-US" sz="4600" dirty="0">
                <a:solidFill>
                  <a:srgbClr val="002060"/>
                </a:solidFill>
                <a:latin typeface="+mj-lt"/>
                <a:ea typeface="+mj-ea"/>
                <a:cs typeface="+mj-cs"/>
              </a:rPr>
              <a:t> </a:t>
            </a:r>
            <a:r>
              <a:rPr lang="en-US" sz="4600" dirty="0" err="1">
                <a:solidFill>
                  <a:srgbClr val="002060"/>
                </a:solidFill>
                <a:latin typeface="+mj-lt"/>
                <a:ea typeface="+mj-ea"/>
                <a:cs typeface="+mj-cs"/>
              </a:rPr>
              <a:t>sąlygos</a:t>
            </a:r>
            <a:r>
              <a:rPr lang="en-US" sz="4600" dirty="0">
                <a:solidFill>
                  <a:srgbClr val="002060"/>
                </a:solidFill>
                <a:latin typeface="+mj-lt"/>
                <a:ea typeface="+mj-ea"/>
                <a:cs typeface="+mj-cs"/>
              </a:rPr>
              <a:t>: </a:t>
            </a:r>
            <a:r>
              <a:rPr lang="en-US" sz="4600" dirty="0" err="1">
                <a:solidFill>
                  <a:srgbClr val="002060"/>
                </a:solidFill>
                <a:latin typeface="+mj-lt"/>
                <a:ea typeface="+mj-ea"/>
                <a:cs typeface="+mj-cs"/>
              </a:rPr>
              <a:t>rekomendacijos</a:t>
            </a:r>
            <a:endParaRPr lang="en-US" sz="4600" dirty="0">
              <a:solidFill>
                <a:srgbClr val="002060"/>
              </a:solidFill>
              <a:latin typeface="+mj-lt"/>
              <a:ea typeface="+mj-ea"/>
              <a:cs typeface="+mj-cs"/>
            </a:endParaRPr>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572493" y="2071316"/>
            <a:ext cx="6713552" cy="4119172"/>
          </a:xfrm>
        </p:spPr>
        <p:txBody>
          <a:bodyPr vert="horz" lIns="91440" tIns="45720" rIns="91440" bIns="45720" rtlCol="0" anchor="t">
            <a:normAutofit/>
          </a:bodyPr>
          <a:lstStyle/>
          <a:p>
            <a:pPr indent="-228600">
              <a:lnSpc>
                <a:spcPct val="90000"/>
              </a:lnSpc>
              <a:buFont typeface="Arial" panose="020B0604020202020204" pitchFamily="34" charset="0"/>
              <a:buChar char="•"/>
            </a:pPr>
            <a:endParaRPr lang="en-US" sz="2200" dirty="0">
              <a:solidFill>
                <a:schemeClr val="tx1"/>
              </a:solidFill>
              <a:effectLst/>
              <a:latin typeface="+mn-lt"/>
              <a:ea typeface="+mn-ea"/>
              <a:cs typeface="+mn-cs"/>
            </a:endParaRPr>
          </a:p>
          <a:p>
            <a:pPr indent="-228600">
              <a:lnSpc>
                <a:spcPct val="90000"/>
              </a:lnSpc>
              <a:buFont typeface="Arial" panose="020B0604020202020204" pitchFamily="34" charset="0"/>
              <a:buChar char="•"/>
            </a:pPr>
            <a:r>
              <a:rPr lang="en-US" sz="2200" dirty="0" err="1">
                <a:solidFill>
                  <a:srgbClr val="002060"/>
                </a:solidFill>
                <a:latin typeface="+mn-lt"/>
                <a:ea typeface="+mn-ea"/>
                <a:cs typeface="+mn-cs"/>
              </a:rPr>
              <a:t>Dėl</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delspinigių</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siūlome</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formuluoti</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taip</a:t>
            </a:r>
            <a:r>
              <a:rPr lang="en-US" sz="2200" dirty="0">
                <a:solidFill>
                  <a:srgbClr val="002060"/>
                </a:solidFill>
                <a:latin typeface="+mn-lt"/>
                <a:ea typeface="+mn-ea"/>
                <a:cs typeface="+mn-cs"/>
              </a:rPr>
              <a:t>:</a:t>
            </a:r>
          </a:p>
          <a:p>
            <a:pPr marL="0" indent="-228600">
              <a:lnSpc>
                <a:spcPct val="90000"/>
              </a:lnSpc>
              <a:buFont typeface="Arial" panose="020B0604020202020204" pitchFamily="34" charset="0"/>
              <a:buChar char="•"/>
            </a:pPr>
            <a:endParaRPr lang="en-US" sz="2200" dirty="0">
              <a:solidFill>
                <a:srgbClr val="002060"/>
              </a:solidFill>
              <a:latin typeface="+mn-lt"/>
              <a:ea typeface="+mn-ea"/>
              <a:cs typeface="+mn-cs"/>
            </a:endParaRPr>
          </a:p>
          <a:p>
            <a:pPr indent="-228600">
              <a:lnSpc>
                <a:spcPct val="90000"/>
              </a:lnSpc>
              <a:buFont typeface="Arial" panose="020B0604020202020204" pitchFamily="34" charset="0"/>
              <a:buChar char="•"/>
            </a:pPr>
            <a:r>
              <a:rPr lang="en-US" sz="2200" dirty="0" err="1">
                <a:solidFill>
                  <a:srgbClr val="002060"/>
                </a:solidFill>
                <a:latin typeface="+mn-lt"/>
                <a:ea typeface="+mn-ea"/>
                <a:cs typeface="+mn-cs"/>
              </a:rPr>
              <a:t>Delspinigiai</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numatomi</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abiems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sutarties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šalims</a:t>
            </a:r>
            <a:r>
              <a:rPr lang="en-US" sz="2200" dirty="0">
                <a:solidFill>
                  <a:srgbClr val="002060"/>
                </a:solidFill>
                <a:latin typeface="+mn-lt"/>
                <a:ea typeface="+mn-ea"/>
                <a:cs typeface="+mn-cs"/>
              </a:rPr>
              <a:t>;</a:t>
            </a:r>
          </a:p>
          <a:p>
            <a:pPr indent="-228600">
              <a:lnSpc>
                <a:spcPct val="90000"/>
              </a:lnSpc>
              <a:buFont typeface="Arial" panose="020B0604020202020204" pitchFamily="34" charset="0"/>
              <a:buChar char="•"/>
            </a:pPr>
            <a:r>
              <a:rPr lang="en-US" sz="2200" dirty="0" err="1">
                <a:solidFill>
                  <a:srgbClr val="002060"/>
                </a:solidFill>
                <a:latin typeface="+mn-lt"/>
                <a:ea typeface="+mn-ea"/>
                <a:cs typeface="+mn-cs"/>
              </a:rPr>
              <a:t>Abiems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šalims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nustatomas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vienodas</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jų</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dydis</a:t>
            </a:r>
            <a:r>
              <a:rPr lang="en-US" sz="2200" dirty="0">
                <a:solidFill>
                  <a:srgbClr val="002060"/>
                </a:solidFill>
                <a:latin typeface="+mn-lt"/>
                <a:ea typeface="+mn-ea"/>
                <a:cs typeface="+mn-cs"/>
              </a:rPr>
              <a:t>;</a:t>
            </a:r>
          </a:p>
          <a:p>
            <a:pPr indent="-228600">
              <a:lnSpc>
                <a:spcPct val="90000"/>
              </a:lnSpc>
              <a:buFont typeface="Arial" panose="020B0604020202020204" pitchFamily="34" charset="0"/>
              <a:buChar char="•"/>
            </a:pPr>
            <a:r>
              <a:rPr lang="en-US" sz="2200" dirty="0" err="1">
                <a:solidFill>
                  <a:srgbClr val="002060"/>
                </a:solidFill>
                <a:latin typeface="+mn-lt"/>
                <a:ea typeface="+mn-ea"/>
                <a:cs typeface="+mn-cs"/>
              </a:rPr>
              <a:t>Paprastai</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numatomi</a:t>
            </a:r>
            <a:r>
              <a:rPr lang="en-US" sz="2200" dirty="0">
                <a:solidFill>
                  <a:srgbClr val="002060"/>
                </a:solidFill>
                <a:latin typeface="+mn-lt"/>
                <a:ea typeface="+mn-ea"/>
                <a:cs typeface="+mn-cs"/>
              </a:rPr>
              <a:t> 0,02 proc </a:t>
            </a:r>
            <a:r>
              <a:rPr lang="en-US" sz="2200" dirty="0" err="1">
                <a:solidFill>
                  <a:srgbClr val="002060"/>
                </a:solidFill>
                <a:latin typeface="+mn-lt"/>
                <a:ea typeface="+mn-ea"/>
                <a:cs typeface="+mn-cs"/>
              </a:rPr>
              <a:t>dydžio</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delspinigiai</a:t>
            </a:r>
            <a:r>
              <a:rPr lang="en-US" sz="2200" dirty="0">
                <a:solidFill>
                  <a:srgbClr val="002060"/>
                </a:solidFill>
                <a:latin typeface="+mn-lt"/>
                <a:ea typeface="+mn-ea"/>
                <a:cs typeface="+mn-cs"/>
              </a:rPr>
              <a:t> </a:t>
            </a:r>
            <a:r>
              <a:rPr lang="en-US" sz="2200" dirty="0" err="1">
                <a:solidFill>
                  <a:srgbClr val="002060"/>
                </a:solidFill>
                <a:latin typeface="+mn-lt"/>
                <a:ea typeface="+mn-ea"/>
                <a:cs typeface="+mn-cs"/>
              </a:rPr>
              <a:t>nuo</a:t>
            </a:r>
            <a:r>
              <a:rPr lang="en-US" sz="2200" dirty="0">
                <a:solidFill>
                  <a:srgbClr val="002060"/>
                </a:solidFill>
                <a:latin typeface="+mn-lt"/>
                <a:ea typeface="+mn-ea"/>
                <a:cs typeface="+mn-cs"/>
              </a:rPr>
              <a:t> </a:t>
            </a:r>
            <a:r>
              <a:rPr lang="en-US" sz="2200" b="1" dirty="0" err="1">
                <a:solidFill>
                  <a:srgbClr val="002060"/>
                </a:solidFill>
                <a:latin typeface="+mn-lt"/>
                <a:ea typeface="+mn-ea"/>
                <a:cs typeface="+mn-cs"/>
              </a:rPr>
              <a:t>neatliktų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paslaugų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darbų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ar</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nesuteiktų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prekių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vertės</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už</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kiekvieną</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uždelstą</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dieną</a:t>
            </a:r>
            <a:endParaRPr lang="en-US" sz="2200" b="1" dirty="0">
              <a:solidFill>
                <a:srgbClr val="002060"/>
              </a:solidFill>
              <a:latin typeface="+mn-lt"/>
              <a:ea typeface="+mn-ea"/>
              <a:cs typeface="+mn-cs"/>
            </a:endParaRPr>
          </a:p>
          <a:p>
            <a:pPr indent="-228600">
              <a:lnSpc>
                <a:spcPct val="90000"/>
              </a:lnSpc>
              <a:buFont typeface="Arial" panose="020B0604020202020204" pitchFamily="34" charset="0"/>
              <a:buChar char="•"/>
            </a:pPr>
            <a:r>
              <a:rPr lang="lt-LT" sz="2200" b="1" dirty="0">
                <a:solidFill>
                  <a:srgbClr val="002060"/>
                </a:solidFill>
                <a:latin typeface="+mn-lt"/>
                <a:ea typeface="+mn-ea"/>
                <a:cs typeface="+mn-cs"/>
              </a:rPr>
              <a:t>Gali būti</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ribojamas</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jų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dydis</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pvz</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delspinigių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dydis</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negali</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viršyti</a:t>
            </a:r>
            <a:r>
              <a:rPr lang="en-US" sz="2200" b="1" dirty="0">
                <a:solidFill>
                  <a:srgbClr val="002060"/>
                </a:solidFill>
                <a:latin typeface="+mn-lt"/>
                <a:ea typeface="+mn-ea"/>
                <a:cs typeface="+mn-cs"/>
              </a:rPr>
              <a:t> 10 </a:t>
            </a:r>
            <a:r>
              <a:rPr lang="en-US" sz="2200" b="1" dirty="0" err="1">
                <a:solidFill>
                  <a:srgbClr val="002060"/>
                </a:solidFill>
                <a:latin typeface="+mn-lt"/>
                <a:ea typeface="+mn-ea"/>
                <a:cs typeface="+mn-cs"/>
              </a:rPr>
              <a:t>procentų</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sutarties</a:t>
            </a:r>
            <a:r>
              <a:rPr lang="en-US" sz="2200" b="1" dirty="0">
                <a:solidFill>
                  <a:srgbClr val="002060"/>
                </a:solidFill>
                <a:latin typeface="+mn-lt"/>
                <a:ea typeface="+mn-ea"/>
                <a:cs typeface="+mn-cs"/>
              </a:rPr>
              <a:t> </a:t>
            </a:r>
            <a:r>
              <a:rPr lang="en-US" sz="2200" b="1" dirty="0" err="1">
                <a:solidFill>
                  <a:srgbClr val="002060"/>
                </a:solidFill>
                <a:latin typeface="+mn-lt"/>
                <a:ea typeface="+mn-ea"/>
                <a:cs typeface="+mn-cs"/>
              </a:rPr>
              <a:t>vertės</a:t>
            </a:r>
            <a:r>
              <a:rPr lang="en-US" sz="2200" b="1" dirty="0">
                <a:solidFill>
                  <a:srgbClr val="002060"/>
                </a:solidFill>
                <a:latin typeface="+mn-lt"/>
                <a:ea typeface="+mn-ea"/>
                <a:cs typeface="+mn-cs"/>
              </a:rPr>
              <a:t> </a:t>
            </a:r>
          </a:p>
          <a:p>
            <a:pPr indent="-228600">
              <a:lnSpc>
                <a:spcPct val="90000"/>
              </a:lnSpc>
              <a:buFont typeface="Arial" panose="020B0604020202020204" pitchFamily="34" charset="0"/>
              <a:buChar char="•"/>
            </a:pPr>
            <a:endParaRPr lang="en-US" sz="2200" dirty="0">
              <a:solidFill>
                <a:schemeClr val="tx1"/>
              </a:solidFill>
              <a:latin typeface="+mn-lt"/>
              <a:ea typeface="+mn-ea"/>
              <a:cs typeface="+mn-cs"/>
            </a:endParaRPr>
          </a:p>
        </p:txBody>
      </p:sp>
      <p:pic>
        <p:nvPicPr>
          <p:cNvPr id="7170" name="Picture 2" descr="Dėl delspinigių skaičiavimo už vėluojančius atsiskaitymus - Plungės vandenys">
            <a:extLst>
              <a:ext uri="{FF2B5EF4-FFF2-40B4-BE49-F238E27FC236}">
                <a16:creationId xmlns:a16="http://schemas.microsoft.com/office/drawing/2014/main" id="{19600ED1-A65E-4CFE-BE39-6A2FF12970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785" r="25833"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34375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329873" y="637495"/>
            <a:ext cx="7679904" cy="1266806"/>
          </a:xfrm>
        </p:spPr>
        <p:txBody>
          <a:bodyPr>
            <a:normAutofit/>
          </a:bodyPr>
          <a:lstStyle/>
          <a:p>
            <a:r>
              <a:rPr lang="lt-LT" b="1" dirty="0">
                <a:solidFill>
                  <a:schemeClr val="tx2">
                    <a:lumMod val="25000"/>
                  </a:schemeClr>
                </a:solidFill>
              </a:rPr>
              <a:t>Pirkimo procedūra</a:t>
            </a:r>
            <a:endParaRPr lang="en-LT" b="1" dirty="0">
              <a:solidFill>
                <a:schemeClr val="tx2">
                  <a:lumMod val="25000"/>
                </a:schemeClr>
              </a:solidFill>
            </a:endParaRPr>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1127465" y="1904301"/>
            <a:ext cx="7679903" cy="4116496"/>
          </a:xfrm>
        </p:spPr>
        <p:txBody>
          <a:bodyPr>
            <a:normAutofit fontScale="62500" lnSpcReduction="20000"/>
          </a:bodyPr>
          <a:lstStyle/>
          <a:p>
            <a:pPr algn="just">
              <a:lnSpc>
                <a:spcPct val="100000"/>
              </a:lnSpc>
              <a:buFont typeface="Wingdings" panose="05000000000000000000" pitchFamily="2" charset="2"/>
              <a:buChar char="ü"/>
            </a:pP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a:p>
            <a:pPr algn="just">
              <a:defRPr/>
            </a:pPr>
            <a:r>
              <a:rPr lang="lt-LT" sz="2200" dirty="0">
                <a:cs typeface="Times New Roman" panose="02020603050405020304" pitchFamily="18" charset="0"/>
              </a:rPr>
              <a:t>Skelbiama: </a:t>
            </a:r>
            <a:r>
              <a:rPr lang="lt-LT" sz="2200" dirty="0">
                <a:cs typeface="Times New Roman" panose="02020603050405020304" pitchFamily="18" charset="0"/>
                <a:hlinkClick r:id="rId2"/>
              </a:rPr>
              <a:t>www.esinvesticijos.lt</a:t>
            </a:r>
            <a:r>
              <a:rPr lang="lt-LT" sz="2200" dirty="0">
                <a:cs typeface="Times New Roman" panose="02020603050405020304" pitchFamily="18" charset="0"/>
              </a:rPr>
              <a:t>;</a:t>
            </a:r>
          </a:p>
          <a:p>
            <a:pPr algn="just">
              <a:defRPr/>
            </a:pPr>
            <a:r>
              <a:rPr lang="lt-LT" sz="2200" dirty="0">
                <a:cs typeface="Times New Roman" panose="02020603050405020304" pitchFamily="18" charset="0"/>
              </a:rPr>
              <a:t>Parengta forma „</a:t>
            </a:r>
            <a:r>
              <a:rPr lang="lt-LT" sz="2500" dirty="0"/>
              <a:t>SKELBIMAS APIE KVIETIMĄ DALYVAUTI PIRKIME</a:t>
            </a:r>
            <a:r>
              <a:rPr lang="lt-LT" sz="3600" dirty="0"/>
              <a:t>“</a:t>
            </a:r>
            <a:endParaRPr lang="lt-LT" sz="2200" dirty="0">
              <a:cs typeface="Times New Roman" panose="02020603050405020304" pitchFamily="18" charset="0"/>
            </a:endParaRPr>
          </a:p>
          <a:p>
            <a:pPr algn="just">
              <a:lnSpc>
                <a:spcPct val="120000"/>
              </a:lnSpc>
              <a:defRPr/>
            </a:pPr>
            <a:r>
              <a:rPr lang="lt-LT" sz="2200" dirty="0">
                <a:cs typeface="Times New Roman" panose="02020603050405020304" pitchFamily="18" charset="0"/>
              </a:rPr>
              <a:t>Papildomai galima skelbti interneto svetainėse, žiniasklaidos priemonėse ir kitais būdais;</a:t>
            </a:r>
            <a:endParaRPr lang="en-US" sz="2200" dirty="0">
              <a:cs typeface="Times New Roman" panose="02020603050405020304" pitchFamily="18" charset="0"/>
            </a:endParaRPr>
          </a:p>
          <a:p>
            <a:pPr algn="just">
              <a:defRPr/>
            </a:pPr>
            <a:r>
              <a:rPr lang="lt-LT" sz="2200" dirty="0">
                <a:cs typeface="Times New Roman" panose="02020603050405020304" pitchFamily="18" charset="0"/>
              </a:rPr>
              <a:t>Pasiūlymų pateikimo terminas: ne trumpiau kaip </a:t>
            </a:r>
            <a:r>
              <a:rPr lang="en-US" sz="2200" b="1" dirty="0">
                <a:solidFill>
                  <a:schemeClr val="tx2">
                    <a:lumMod val="25000"/>
                  </a:schemeClr>
                </a:solidFill>
                <a:cs typeface="Times New Roman" panose="02020603050405020304" pitchFamily="18" charset="0"/>
              </a:rPr>
              <a:t>5</a:t>
            </a:r>
            <a:r>
              <a:rPr lang="lt-LT" sz="2200" b="1" dirty="0">
                <a:solidFill>
                  <a:schemeClr val="tx2">
                    <a:lumMod val="25000"/>
                  </a:schemeClr>
                </a:solidFill>
                <a:cs typeface="Times New Roman" panose="02020603050405020304" pitchFamily="18" charset="0"/>
              </a:rPr>
              <a:t> </a:t>
            </a:r>
            <a:r>
              <a:rPr lang="en-US" sz="2200" b="1" dirty="0" err="1">
                <a:solidFill>
                  <a:schemeClr val="tx2">
                    <a:lumMod val="25000"/>
                  </a:schemeClr>
                </a:solidFill>
                <a:cs typeface="Times New Roman" panose="02020603050405020304" pitchFamily="18" charset="0"/>
              </a:rPr>
              <a:t>darbo</a:t>
            </a:r>
            <a:r>
              <a:rPr lang="en-US" sz="2200" b="1" dirty="0">
                <a:solidFill>
                  <a:schemeClr val="tx2">
                    <a:lumMod val="25000"/>
                  </a:schemeClr>
                </a:solidFill>
                <a:cs typeface="Times New Roman" panose="02020603050405020304" pitchFamily="18" charset="0"/>
              </a:rPr>
              <a:t> </a:t>
            </a:r>
            <a:r>
              <a:rPr lang="lt-LT" sz="2200" b="1" dirty="0">
                <a:solidFill>
                  <a:schemeClr val="tx2">
                    <a:lumMod val="25000"/>
                  </a:schemeClr>
                </a:solidFill>
                <a:cs typeface="Times New Roman" panose="02020603050405020304" pitchFamily="18" charset="0"/>
              </a:rPr>
              <a:t>dienos nuo kvietimo paskelbimo</a:t>
            </a:r>
            <a:r>
              <a:rPr lang="lt-LT" sz="2200" dirty="0">
                <a:solidFill>
                  <a:schemeClr val="tx2">
                    <a:lumMod val="25000"/>
                  </a:schemeClr>
                </a:solidFill>
                <a:cs typeface="Times New Roman" panose="02020603050405020304" pitchFamily="18" charset="0"/>
              </a:rPr>
              <a:t>;</a:t>
            </a:r>
          </a:p>
          <a:p>
            <a:pPr algn="just">
              <a:defRPr/>
            </a:pPr>
            <a:r>
              <a:rPr lang="lt-LT" sz="2200" dirty="0">
                <a:cs typeface="Times New Roman" panose="02020603050405020304" pitchFamily="18" charset="0"/>
              </a:rPr>
              <a:t>Sąlygų patikslinimai skelbiami išleidžiant naują skelbimą, pratęsiamas pasiūlymų pateikimo terminas</a:t>
            </a:r>
            <a:r>
              <a:rPr lang="en-US" sz="2200" dirty="0">
                <a:cs typeface="Times New Roman" panose="02020603050405020304" pitchFamily="18" charset="0"/>
              </a:rPr>
              <a:t> – </a:t>
            </a:r>
            <a:r>
              <a:rPr lang="en-US" sz="2200" b="1" dirty="0">
                <a:solidFill>
                  <a:schemeClr val="tx2">
                    <a:lumMod val="25000"/>
                  </a:schemeClr>
                </a:solidFill>
                <a:cs typeface="Times New Roman" panose="02020603050405020304" pitchFamily="18" charset="0"/>
              </a:rPr>
              <a:t>5 dd</a:t>
            </a:r>
            <a:endParaRPr lang="lt-LT" sz="2200" b="1" dirty="0">
              <a:solidFill>
                <a:schemeClr val="tx2">
                  <a:lumMod val="25000"/>
                </a:schemeClr>
              </a:solidFill>
              <a:cs typeface="Times New Roman" panose="02020603050405020304" pitchFamily="18" charset="0"/>
            </a:endParaRPr>
          </a:p>
          <a:p>
            <a:pPr algn="just">
              <a:defRPr/>
            </a:pPr>
            <a:r>
              <a:rPr lang="lt-LT" sz="2200" b="1" dirty="0">
                <a:solidFill>
                  <a:schemeClr val="tx2">
                    <a:lumMod val="25000"/>
                  </a:schemeClr>
                </a:solidFill>
                <a:cs typeface="Times New Roman" panose="02020603050405020304" pitchFamily="18" charset="0"/>
              </a:rPr>
              <a:t>Terminų skaičiavimas: </a:t>
            </a:r>
            <a:r>
              <a:rPr lang="lt-LT" sz="2100" dirty="0">
                <a:effectLst/>
              </a:rPr>
              <a:t>Terminas pradedamas skaičiuoti nuo kitos darbo dienos ir pasibaigia ne anksčiau nei paskutinės termino darbo dienos valandą ir minutę </a:t>
            </a:r>
            <a:endParaRPr lang="lt-LT" sz="2100" b="1" dirty="0">
              <a:solidFill>
                <a:schemeClr val="tx2">
                  <a:lumMod val="25000"/>
                </a:schemeClr>
              </a:solidFill>
              <a:cs typeface="Times New Roman" panose="02020603050405020304" pitchFamily="18" charset="0"/>
            </a:endParaRPr>
          </a:p>
          <a:p>
            <a:pPr>
              <a:buFont typeface="Wingdings" panose="05000000000000000000" pitchFamily="2" charset="2"/>
              <a:buChar char="ü"/>
            </a:pPr>
            <a:endParaRPr lang="en-LT" dirty="0">
              <a:solidFill>
                <a:srgbClr val="0B0916"/>
              </a:solidFill>
            </a:endParaRPr>
          </a:p>
        </p:txBody>
      </p:sp>
    </p:spTree>
    <p:extLst>
      <p:ext uri="{BB962C8B-B14F-4D97-AF65-F5344CB8AC3E}">
        <p14:creationId xmlns:p14="http://schemas.microsoft.com/office/powerpoint/2010/main" val="24531395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6"/>
            <a:ext cx="5733658" cy="1677866"/>
          </a:xfrm>
        </p:spPr>
        <p:txBody>
          <a:bodyPr>
            <a:normAutofit fontScale="90000"/>
          </a:bodyPr>
          <a:lstStyle/>
          <a:p>
            <a:r>
              <a:rPr lang="lt-LT" dirty="0"/>
              <a:t>Kas vykdo NPO pirkimo procedūras?</a:t>
            </a:r>
            <a:br>
              <a:rPr lang="lt-LT" dirty="0"/>
            </a:br>
            <a:r>
              <a:rPr lang="lt-LT" dirty="0"/>
              <a:t>Nepasikeitę nuostatos</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1040235" y="2575420"/>
            <a:ext cx="5030051" cy="3645085"/>
          </a:xfrm>
        </p:spPr>
        <p:txBody>
          <a:bodyPr>
            <a:normAutofit/>
          </a:bodyPr>
          <a:lstStyle/>
          <a:p>
            <a:pPr algn="just"/>
            <a:r>
              <a:rPr lang="lt-LT" sz="1600" dirty="0"/>
              <a:t>PAFT: NPO </a:t>
            </a:r>
            <a:r>
              <a:rPr lang="lt-LT" sz="1600" b="0" i="0" dirty="0">
                <a:solidFill>
                  <a:srgbClr val="000000"/>
                </a:solidFill>
                <a:effectLst/>
              </a:rPr>
              <a:t>pirkimo procedūroms atlikti gali sudaryti:</a:t>
            </a:r>
          </a:p>
          <a:p>
            <a:pPr marL="285750" indent="-285750" algn="just">
              <a:buFont typeface="Wingdings" panose="05000000000000000000" pitchFamily="2" charset="2"/>
              <a:buChar char="ü"/>
            </a:pPr>
            <a:r>
              <a:rPr lang="lt-LT" sz="1600" b="0" i="0" dirty="0">
                <a:solidFill>
                  <a:srgbClr val="000000"/>
                </a:solidFill>
                <a:effectLst/>
              </a:rPr>
              <a:t> </a:t>
            </a:r>
            <a:r>
              <a:rPr lang="lt-LT" sz="1600" b="1" i="0" dirty="0">
                <a:solidFill>
                  <a:srgbClr val="000000"/>
                </a:solidFill>
                <a:effectLst/>
              </a:rPr>
              <a:t>pirkimo komisiją </a:t>
            </a:r>
            <a:r>
              <a:rPr lang="lt-LT" sz="1600" b="0" i="0" dirty="0">
                <a:solidFill>
                  <a:srgbClr val="000000"/>
                </a:solidFill>
                <a:effectLst/>
              </a:rPr>
              <a:t>arba </a:t>
            </a:r>
          </a:p>
          <a:p>
            <a:pPr marL="285750" indent="-285750" algn="just">
              <a:buFont typeface="Wingdings" panose="05000000000000000000" pitchFamily="2" charset="2"/>
              <a:buChar char="ü"/>
            </a:pPr>
            <a:r>
              <a:rPr lang="lt-LT" sz="1600" dirty="0">
                <a:solidFill>
                  <a:srgbClr val="000000"/>
                </a:solidFill>
              </a:rPr>
              <a:t> </a:t>
            </a:r>
            <a:r>
              <a:rPr lang="lt-LT" sz="1600" b="0" i="0" dirty="0">
                <a:solidFill>
                  <a:srgbClr val="000000"/>
                </a:solidFill>
                <a:effectLst/>
              </a:rPr>
              <a:t>paskirti </a:t>
            </a:r>
            <a:r>
              <a:rPr lang="lt-LT" sz="1600" b="1" i="0" dirty="0">
                <a:solidFill>
                  <a:srgbClr val="000000"/>
                </a:solidFill>
                <a:effectLst/>
              </a:rPr>
              <a:t>pirkimo organizatorių</a:t>
            </a:r>
          </a:p>
          <a:p>
            <a:pPr algn="just"/>
            <a:r>
              <a:rPr lang="lt-LT" sz="1600" dirty="0"/>
              <a:t>Kokiais atvejais pirkimą vykdo komisija ir kokiais organizatorius, apibrėžia įstaigos/įmonės </a:t>
            </a:r>
            <a:r>
              <a:rPr lang="lt-LT" sz="1600" b="1" dirty="0"/>
              <a:t>vidaus tvarka</a:t>
            </a:r>
          </a:p>
          <a:p>
            <a:pPr algn="just"/>
            <a:r>
              <a:rPr lang="lt-LT" sz="1600" dirty="0"/>
              <a:t>Pirkimo komisijos sudarymas įforminamas įmonės/įstaigos direktoriaus įsakymu</a:t>
            </a:r>
          </a:p>
          <a:p>
            <a:endParaRPr lang="lt-LT" sz="1600" b="1" dirty="0"/>
          </a:p>
          <a:p>
            <a:endParaRPr lang="en-LT" sz="1600" dirty="0"/>
          </a:p>
        </p:txBody>
      </p:sp>
      <p:sp>
        <p:nvSpPr>
          <p:cNvPr id="5" name="Text Placeholder 4">
            <a:extLst>
              <a:ext uri="{FF2B5EF4-FFF2-40B4-BE49-F238E27FC236}">
                <a16:creationId xmlns:a16="http://schemas.microsoft.com/office/drawing/2014/main" id="{FC61BEAA-57E0-404E-AFD9-B3C0F0CA658E}"/>
              </a:ext>
            </a:extLst>
          </p:cNvPr>
          <p:cNvSpPr>
            <a:spLocks noGrp="1"/>
          </p:cNvSpPr>
          <p:nvPr>
            <p:ph type="body" sz="half" idx="12"/>
          </p:nvPr>
        </p:nvSpPr>
        <p:spPr>
          <a:xfrm>
            <a:off x="7913614" y="3698839"/>
            <a:ext cx="1892836" cy="723567"/>
          </a:xfrm>
        </p:spPr>
        <p:txBody>
          <a:bodyPr/>
          <a:lstStyle/>
          <a:p>
            <a:r>
              <a:rPr lang="lt-LT" dirty="0"/>
              <a:t>Protokolus pildo pirkimo komisija</a:t>
            </a:r>
            <a:endParaRPr lang="en-LT" dirty="0"/>
          </a:p>
        </p:txBody>
      </p:sp>
      <p:sp>
        <p:nvSpPr>
          <p:cNvPr id="6" name="Text Placeholder 5">
            <a:extLst>
              <a:ext uri="{FF2B5EF4-FFF2-40B4-BE49-F238E27FC236}">
                <a16:creationId xmlns:a16="http://schemas.microsoft.com/office/drawing/2014/main" id="{DA6E0762-2CA1-A845-9341-7E9BACD8C0BD}"/>
              </a:ext>
            </a:extLst>
          </p:cNvPr>
          <p:cNvSpPr>
            <a:spLocks noGrp="1"/>
          </p:cNvSpPr>
          <p:nvPr>
            <p:ph type="body" sz="half" idx="13"/>
          </p:nvPr>
        </p:nvSpPr>
        <p:spPr>
          <a:xfrm>
            <a:off x="9705513" y="3698839"/>
            <a:ext cx="1892836" cy="723567"/>
          </a:xfrm>
        </p:spPr>
        <p:txBody>
          <a:bodyPr/>
          <a:lstStyle/>
          <a:p>
            <a:r>
              <a:rPr lang="lt-LT" dirty="0"/>
              <a:t>Pažymą pildo pirkimo organizatorius</a:t>
            </a:r>
            <a:endParaRPr lang="en-LT" dirty="0"/>
          </a:p>
        </p:txBody>
      </p:sp>
      <p:pic>
        <p:nvPicPr>
          <p:cNvPr id="8" name="Picture 7">
            <a:extLst>
              <a:ext uri="{FF2B5EF4-FFF2-40B4-BE49-F238E27FC236}">
                <a16:creationId xmlns:a16="http://schemas.microsoft.com/office/drawing/2014/main" id="{11DC375C-0B3F-9E42-8AAF-37EF797CDE65}"/>
              </a:ext>
            </a:extLst>
          </p:cNvPr>
          <p:cNvPicPr>
            <a:picLocks noChangeAspect="1"/>
          </p:cNvPicPr>
          <p:nvPr/>
        </p:nvPicPr>
        <p:blipFill>
          <a:blip r:embed="rId2"/>
          <a:stretch>
            <a:fillRect/>
          </a:stretch>
        </p:blipFill>
        <p:spPr>
          <a:xfrm>
            <a:off x="8517524" y="2775138"/>
            <a:ext cx="685015" cy="792770"/>
          </a:xfrm>
          <a:prstGeom prst="rect">
            <a:avLst/>
          </a:prstGeom>
        </p:spPr>
      </p:pic>
      <p:pic>
        <p:nvPicPr>
          <p:cNvPr id="9" name="Picture 8">
            <a:extLst>
              <a:ext uri="{FF2B5EF4-FFF2-40B4-BE49-F238E27FC236}">
                <a16:creationId xmlns:a16="http://schemas.microsoft.com/office/drawing/2014/main" id="{2A571AF9-B78A-D243-823D-0E24C40776F9}"/>
              </a:ext>
            </a:extLst>
          </p:cNvPr>
          <p:cNvPicPr>
            <a:picLocks noChangeAspect="1"/>
          </p:cNvPicPr>
          <p:nvPr/>
        </p:nvPicPr>
        <p:blipFill>
          <a:blip r:embed="rId3"/>
          <a:stretch>
            <a:fillRect/>
          </a:stretch>
        </p:blipFill>
        <p:spPr>
          <a:xfrm>
            <a:off x="10360042" y="2784605"/>
            <a:ext cx="634476" cy="808782"/>
          </a:xfrm>
          <a:prstGeom prst="rect">
            <a:avLst/>
          </a:prstGeom>
        </p:spPr>
      </p:pic>
    </p:spTree>
    <p:extLst>
      <p:ext uri="{BB962C8B-B14F-4D97-AF65-F5344CB8AC3E}">
        <p14:creationId xmlns:p14="http://schemas.microsoft.com/office/powerpoint/2010/main" val="305749136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Pavadinimas 1">
            <a:extLst>
              <a:ext uri="{FF2B5EF4-FFF2-40B4-BE49-F238E27FC236}">
                <a16:creationId xmlns:a16="http://schemas.microsoft.com/office/drawing/2014/main" id="{323E9EA5-77E3-740B-750D-0FAAD0F943FF}"/>
              </a:ext>
            </a:extLst>
          </p:cNvPr>
          <p:cNvSpPr>
            <a:spLocks noGrp="1"/>
          </p:cNvSpPr>
          <p:nvPr>
            <p:ph type="title"/>
          </p:nvPr>
        </p:nvSpPr>
        <p:spPr>
          <a:xfrm>
            <a:off x="1740022" y="209028"/>
            <a:ext cx="7361549" cy="1147969"/>
          </a:xfrm>
        </p:spPr>
        <p:txBody>
          <a:bodyPr>
            <a:normAutofit fontScale="90000"/>
          </a:bodyPr>
          <a:lstStyle/>
          <a:p>
            <a:r>
              <a:rPr lang="lt-LT" altLang="lt-LT" dirty="0"/>
              <a:t>PIRKIMŲ PROCEDŪRA</a:t>
            </a:r>
            <a:br>
              <a:rPr lang="lt-LT" altLang="lt-LT" dirty="0"/>
            </a:br>
            <a:r>
              <a:rPr lang="lt-LT" altLang="lt-LT" dirty="0"/>
              <a:t>(</a:t>
            </a:r>
            <a:r>
              <a:rPr lang="lt-LT" altLang="lt-LT" sz="3200" dirty="0"/>
              <a:t>konkursas arba derybos)</a:t>
            </a:r>
            <a:endParaRPr lang="lt-LT" dirty="0"/>
          </a:p>
        </p:txBody>
      </p:sp>
      <p:graphicFrame>
        <p:nvGraphicFramePr>
          <p:cNvPr id="21" name="Content Placeholder 3">
            <a:extLst>
              <a:ext uri="{FF2B5EF4-FFF2-40B4-BE49-F238E27FC236}">
                <a16:creationId xmlns:a16="http://schemas.microsoft.com/office/drawing/2014/main" id="{9FE9970A-E332-6F08-DAD1-BDC5925BE9FA}"/>
              </a:ext>
            </a:extLst>
          </p:cNvPr>
          <p:cNvGraphicFramePr>
            <a:graphicFrameLocks/>
          </p:cNvGraphicFramePr>
          <p:nvPr>
            <p:extLst>
              <p:ext uri="{D42A27DB-BD31-4B8C-83A1-F6EECF244321}">
                <p14:modId xmlns:p14="http://schemas.microsoft.com/office/powerpoint/2010/main" val="406612966"/>
              </p:ext>
            </p:extLst>
          </p:nvPr>
        </p:nvGraphicFramePr>
        <p:xfrm>
          <a:off x="772608" y="1686757"/>
          <a:ext cx="9143422" cy="3701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242791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329872" y="637495"/>
            <a:ext cx="7902905" cy="995996"/>
          </a:xfrm>
        </p:spPr>
        <p:txBody>
          <a:bodyPr>
            <a:normAutofit fontScale="90000"/>
          </a:bodyPr>
          <a:lstStyle/>
          <a:p>
            <a:r>
              <a:rPr lang="lt-LT" dirty="0"/>
              <a:t>Pokyčiai pasiūlymų vertinime: Pasikeitusi PO praktika</a:t>
            </a:r>
            <a:endParaRPr lang="en-LT" dirty="0">
              <a:highlight>
                <a:srgbClr val="FF0000"/>
              </a:highlight>
            </a:endParaRPr>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1127465" y="2104008"/>
            <a:ext cx="9277164" cy="4394445"/>
          </a:xfrm>
        </p:spPr>
        <p:txBody>
          <a:bodyPr>
            <a:normAutofit/>
          </a:bodyPr>
          <a:lstStyle/>
          <a:p>
            <a:pPr algn="just"/>
            <a:endParaRPr lang="lt-LT" sz="1400" b="1" dirty="0"/>
          </a:p>
          <a:p>
            <a:pPr algn="just"/>
            <a:r>
              <a:rPr lang="lt-LT" sz="1800" b="1" dirty="0"/>
              <a:t>Pasiūlymai tikslinami, papildomi arba paaiškinami vadovaujantis Viešųjų pirkimų tarnybos nustatytomis taisyklėmis (rekomendacinis naujas teisės aktas)</a:t>
            </a:r>
            <a:endParaRPr lang="lt-LT" sz="1800" dirty="0"/>
          </a:p>
          <a:p>
            <a:pPr algn="just"/>
            <a:r>
              <a:rPr lang="lt-LT" sz="1800" dirty="0">
                <a:hlinkClick r:id="rId2"/>
              </a:rPr>
              <a:t>https://e-tar.lt/portal/lt/legalAct/66ae9a80883011ed8df094f359a60216/asr</a:t>
            </a:r>
            <a:endParaRPr lang="lt-LT" sz="1800" dirty="0"/>
          </a:p>
          <a:p>
            <a:pPr algn="just"/>
            <a:r>
              <a:rPr lang="lt-LT" sz="1800" b="0" i="0" dirty="0">
                <a:solidFill>
                  <a:srgbClr val="302857"/>
                </a:solidFill>
                <a:effectLst/>
              </a:rPr>
              <a:t>Pasiūlymo patikslinimas, papildymas ar paaiškinimas dėl to paties klausimo atliekamas vieną kartą</a:t>
            </a:r>
            <a:endParaRPr lang="en-LT" sz="1800" strike="sngStrike" dirty="0">
              <a:solidFill>
                <a:srgbClr val="302857"/>
              </a:solidFill>
            </a:endParaRPr>
          </a:p>
        </p:txBody>
      </p:sp>
    </p:spTree>
    <p:extLst>
      <p:ext uri="{BB962C8B-B14F-4D97-AF65-F5344CB8AC3E}">
        <p14:creationId xmlns:p14="http://schemas.microsoft.com/office/powerpoint/2010/main" val="19493961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DDB1-8A1F-524E-B32E-87D255A9CEA5}"/>
              </a:ext>
            </a:extLst>
          </p:cNvPr>
          <p:cNvSpPr>
            <a:spLocks noGrp="1"/>
          </p:cNvSpPr>
          <p:nvPr>
            <p:ph type="ctrTitle"/>
          </p:nvPr>
        </p:nvSpPr>
        <p:spPr>
          <a:xfrm>
            <a:off x="836761" y="648070"/>
            <a:ext cx="6487317" cy="1012949"/>
          </a:xfrm>
        </p:spPr>
        <p:txBody>
          <a:bodyPr/>
          <a:lstStyle/>
          <a:p>
            <a:br>
              <a:rPr lang="lt-LT" dirty="0"/>
            </a:br>
            <a:br>
              <a:rPr lang="lt-LT" dirty="0"/>
            </a:br>
            <a:br>
              <a:rPr lang="lt-LT" dirty="0"/>
            </a:br>
            <a:r>
              <a:rPr lang="lt-LT" dirty="0"/>
              <a:t>Pasikeitusi praktika: subranga/</a:t>
            </a:r>
            <a:r>
              <a:rPr lang="lt-LT" dirty="0" err="1"/>
              <a:t>subtiekimas</a:t>
            </a:r>
            <a:endParaRPr lang="en-LT" dirty="0"/>
          </a:p>
        </p:txBody>
      </p:sp>
      <p:sp>
        <p:nvSpPr>
          <p:cNvPr id="3" name="Subtitle 2">
            <a:extLst>
              <a:ext uri="{FF2B5EF4-FFF2-40B4-BE49-F238E27FC236}">
                <a16:creationId xmlns:a16="http://schemas.microsoft.com/office/drawing/2014/main" id="{36C497E3-2B56-DA4E-91A8-75B9B292D928}"/>
              </a:ext>
            </a:extLst>
          </p:cNvPr>
          <p:cNvSpPr>
            <a:spLocks noGrp="1"/>
          </p:cNvSpPr>
          <p:nvPr>
            <p:ph type="subTitle" idx="1"/>
          </p:nvPr>
        </p:nvSpPr>
        <p:spPr>
          <a:xfrm>
            <a:off x="836762" y="1802168"/>
            <a:ext cx="6369382" cy="3737498"/>
          </a:xfrm>
        </p:spPr>
        <p:txBody>
          <a:bodyPr>
            <a:normAutofit fontScale="85000" lnSpcReduction="20000"/>
          </a:bodyPr>
          <a:lstStyle/>
          <a:p>
            <a:pPr lvl="1" algn="just"/>
            <a:r>
              <a:rPr lang="lt-LT" altLang="lt-LT" sz="1600" dirty="0">
                <a:cs typeface="Times New Roman" panose="02020603050405020304" pitchFamily="18" charset="0"/>
              </a:rPr>
              <a:t>Subrangos (</a:t>
            </a:r>
            <a:r>
              <a:rPr lang="lt-LT" altLang="lt-LT" sz="1600" dirty="0" err="1">
                <a:cs typeface="Times New Roman" panose="02020603050405020304" pitchFamily="18" charset="0"/>
              </a:rPr>
              <a:t>subtiekimo</a:t>
            </a:r>
            <a:r>
              <a:rPr lang="lt-LT" altLang="lt-LT" sz="1600" dirty="0">
                <a:cs typeface="Times New Roman" panose="02020603050405020304" pitchFamily="18" charset="0"/>
              </a:rPr>
              <a:t>) ribojimo formos: </a:t>
            </a:r>
          </a:p>
          <a:p>
            <a:pPr algn="just"/>
            <a:r>
              <a:rPr lang="lt-LT" dirty="0"/>
              <a:t>1) PD nuostata: „tiekėjas negali būti nurodytas kaip subtiekėjas kito tiekėjo, teikiančio pasiūlymą tam pačiam konkursui. Tame pačiame konkurse bendrai veiklai susivienijusių asmenų grupės partneriai negali būti nurodyti kaip subtiekėjai kitoje susivienijusių asmenų grupėje.“</a:t>
            </a:r>
          </a:p>
          <a:p>
            <a:pPr algn="just"/>
            <a:r>
              <a:rPr lang="lt-LT" dirty="0"/>
              <a:t>VK: </a:t>
            </a:r>
            <a:r>
              <a:rPr lang="lt-LT" b="1" dirty="0"/>
              <a:t>nepagrįstai </a:t>
            </a:r>
            <a:r>
              <a:rPr lang="lt-LT" b="1" dirty="0">
                <a:solidFill>
                  <a:srgbClr val="0B0D32"/>
                </a:solidFill>
              </a:rPr>
              <a:t>ribojanti subrangovų pasitelkimą nuostata</a:t>
            </a:r>
            <a:endParaRPr lang="lt-LT" dirty="0">
              <a:solidFill>
                <a:srgbClr val="0B0D32"/>
              </a:solidFill>
            </a:endParaRPr>
          </a:p>
          <a:p>
            <a:pPr algn="just"/>
            <a:r>
              <a:rPr lang="lt-LT" dirty="0">
                <a:solidFill>
                  <a:srgbClr val="0B0D32"/>
                </a:solidFill>
              </a:rPr>
              <a:t>LAT ir VPT: </a:t>
            </a:r>
            <a:r>
              <a:rPr lang="lt-LT" b="0" i="1" dirty="0">
                <a:effectLst/>
                <a:latin typeface="-apple-system"/>
              </a:rPr>
              <a:t>tas pats ūkio subjektas gali būti nurodytas skirtingų tiekėjų pasiūlymuose kaip subtiekėjas. Taip pat </a:t>
            </a:r>
            <a:r>
              <a:rPr lang="lt-LT" b="1" i="1" dirty="0">
                <a:effectLst/>
                <a:latin typeface="-apple-system"/>
              </a:rPr>
              <a:t>tiekėjas, pateikęs pasiūlymą savarankiškai, ar pirkime dalyvaujantis jungtinės veiklos pagrindu, gali būti kitos įmonės, pateikusios pasiūlymą tame pačiame pirkime, subtiekėju</a:t>
            </a:r>
            <a:r>
              <a:rPr lang="lt-LT" b="0" i="1" dirty="0">
                <a:effectLst/>
                <a:latin typeface="-apple-system"/>
              </a:rPr>
              <a:t>, išskyrus tuos atvejus, kai turima pagrįstų įrodymų, kad toks ūkio subjektų elgesys turėtų būti kvalifikuojamas kaip draudžiamas susitarimas.</a:t>
            </a:r>
          </a:p>
          <a:p>
            <a:pPr algn="just"/>
            <a:endParaRPr lang="lt-LT" i="1" dirty="0"/>
          </a:p>
          <a:p>
            <a:pPr algn="just"/>
            <a:r>
              <a:rPr lang="en-US" dirty="0">
                <a:solidFill>
                  <a:srgbClr val="0B0D32"/>
                </a:solidFill>
              </a:rPr>
              <a:t>2) </a:t>
            </a:r>
            <a:r>
              <a:rPr lang="lt-LT" dirty="0">
                <a:solidFill>
                  <a:srgbClr val="0B0D32"/>
                </a:solidFill>
              </a:rPr>
              <a:t>Ribojimas procentais: 60 </a:t>
            </a:r>
            <a:r>
              <a:rPr lang="lt-LT" dirty="0" err="1">
                <a:solidFill>
                  <a:srgbClr val="0B0D32"/>
                </a:solidFill>
              </a:rPr>
              <a:t>proc</a:t>
            </a:r>
            <a:r>
              <a:rPr lang="lt-LT" dirty="0">
                <a:solidFill>
                  <a:srgbClr val="0B0D32"/>
                </a:solidFill>
              </a:rPr>
              <a:t> užduočių - subrangai </a:t>
            </a:r>
          </a:p>
          <a:p>
            <a:pPr algn="just"/>
            <a:r>
              <a:rPr lang="lt-LT" b="1" dirty="0">
                <a:solidFill>
                  <a:srgbClr val="0B0D32"/>
                </a:solidFill>
              </a:rPr>
              <a:t>Rekomendacija</a:t>
            </a:r>
            <a:r>
              <a:rPr lang="lt-LT" dirty="0">
                <a:solidFill>
                  <a:srgbClr val="0B0D32"/>
                </a:solidFill>
              </a:rPr>
              <a:t>: remtis PO praktika, Konkurso sąlygose teisė </a:t>
            </a:r>
            <a:r>
              <a:rPr lang="lt-LT" b="0" i="0" dirty="0">
                <a:solidFill>
                  <a:srgbClr val="0B0D32"/>
                </a:solidFill>
                <a:effectLst/>
              </a:rPr>
              <a:t>reikalauti, kad esmines užduotis atliktų pats pasiūlymą pateikęs rangovas (tiekėjas)</a:t>
            </a:r>
            <a:r>
              <a:rPr lang="lt-LT" dirty="0">
                <a:solidFill>
                  <a:srgbClr val="0B0D32"/>
                </a:solidFill>
              </a:rPr>
              <a:t>)</a:t>
            </a:r>
          </a:p>
        </p:txBody>
      </p:sp>
    </p:spTree>
    <p:extLst>
      <p:ext uri="{BB962C8B-B14F-4D97-AF65-F5344CB8AC3E}">
        <p14:creationId xmlns:p14="http://schemas.microsoft.com/office/powerpoint/2010/main" val="34624353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F3B627-684C-B14B-9CE6-97F0BF27F72C}"/>
              </a:ext>
            </a:extLst>
          </p:cNvPr>
          <p:cNvSpPr>
            <a:spLocks noGrp="1"/>
          </p:cNvSpPr>
          <p:nvPr>
            <p:ph type="title"/>
          </p:nvPr>
        </p:nvSpPr>
        <p:spPr>
          <a:xfrm>
            <a:off x="1329872" y="637495"/>
            <a:ext cx="4911537" cy="1753367"/>
          </a:xfrm>
        </p:spPr>
        <p:txBody>
          <a:bodyPr>
            <a:normAutofit/>
          </a:bodyPr>
          <a:lstStyle/>
          <a:p>
            <a:r>
              <a:rPr lang="lt-LT" altLang="lt-LT" sz="2800" dirty="0">
                <a:cs typeface="Times New Roman" panose="02020603050405020304" pitchFamily="18" charset="0"/>
              </a:rPr>
              <a:t>Pasikeitusi praktika Kvalifikacija: Techninis ir profesinis pajėgumas</a:t>
            </a:r>
            <a:endParaRPr lang="en-LT" sz="2800" dirty="0"/>
          </a:p>
        </p:txBody>
      </p:sp>
      <p:sp>
        <p:nvSpPr>
          <p:cNvPr id="3" name="Text Placeholder 2">
            <a:extLst>
              <a:ext uri="{FF2B5EF4-FFF2-40B4-BE49-F238E27FC236}">
                <a16:creationId xmlns:a16="http://schemas.microsoft.com/office/drawing/2014/main" id="{C0A9AA9E-74AD-B04F-AAE3-569ACD199E3A}"/>
              </a:ext>
            </a:extLst>
          </p:cNvPr>
          <p:cNvSpPr>
            <a:spLocks noGrp="1"/>
          </p:cNvSpPr>
          <p:nvPr>
            <p:ph type="body" sz="half" idx="10"/>
          </p:nvPr>
        </p:nvSpPr>
        <p:spPr>
          <a:xfrm>
            <a:off x="1188874" y="2286090"/>
            <a:ext cx="4911536" cy="2533453"/>
          </a:xfrm>
        </p:spPr>
        <p:txBody>
          <a:bodyPr>
            <a:normAutofit fontScale="70000" lnSpcReduction="20000"/>
          </a:bodyPr>
          <a:lstStyle/>
          <a:p>
            <a:pPr marL="0" indent="0" eaLnBrk="1" hangingPunct="1">
              <a:buFont typeface="Arial" panose="020B0604020202020204" pitchFamily="34" charset="0"/>
              <a:buNone/>
              <a:defRPr/>
            </a:pPr>
            <a:r>
              <a:rPr lang="lt-LT" sz="1600" dirty="0">
                <a:cs typeface="Times New Roman" pitchFamily="18" charset="0"/>
              </a:rPr>
              <a:t>Buvo keliamas kaip kvalifikacijos reikalavimas senajame periode:</a:t>
            </a:r>
          </a:p>
          <a:p>
            <a:pPr marL="0" indent="0" eaLnBrk="1" hangingPunct="1">
              <a:buFont typeface="Arial" panose="020B0604020202020204" pitchFamily="34" charset="0"/>
              <a:buNone/>
              <a:defRPr/>
            </a:pPr>
            <a:endParaRPr lang="lt-LT" sz="1600" dirty="0">
              <a:cs typeface="Times New Roman" pitchFamily="18" charset="0"/>
            </a:endParaRPr>
          </a:p>
          <a:p>
            <a:r>
              <a:rPr lang="lt-LT" sz="1800" dirty="0">
                <a:effectLst/>
              </a:rPr>
              <a:t>„Tiekėjas yra siūlomos įrangos gamintojas arba gamintojo atstovas, turintis teisę vykdyti siūlomos gamybinės įrangos prekybą. Tiekėjas gali būti sudaręs sutartį su ūkio subjektu, kuris turi aukščiau įvardintas gamintojo ar jo atstovo suteiktas teises“</a:t>
            </a:r>
          </a:p>
          <a:p>
            <a:endParaRPr lang="lt-LT" sz="1800" dirty="0"/>
          </a:p>
          <a:p>
            <a:r>
              <a:rPr lang="lt-LT" sz="2100" dirty="0">
                <a:solidFill>
                  <a:srgbClr val="00B050"/>
                </a:solidFill>
              </a:rPr>
              <a:t>Nebekelti reikalavimo kaip kvalifikacinio </a:t>
            </a:r>
            <a:r>
              <a:rPr lang="en-US" sz="2100" dirty="0">
                <a:solidFill>
                  <a:srgbClr val="00B050"/>
                </a:solidFill>
              </a:rPr>
              <a:t>!!!</a:t>
            </a:r>
            <a:endParaRPr lang="en-LT" sz="2100" dirty="0">
              <a:solidFill>
                <a:srgbClr val="00B050"/>
              </a:solidFill>
            </a:endParaRPr>
          </a:p>
        </p:txBody>
      </p:sp>
      <p:sp>
        <p:nvSpPr>
          <p:cNvPr id="4" name="Text Placeholder 3">
            <a:extLst>
              <a:ext uri="{FF2B5EF4-FFF2-40B4-BE49-F238E27FC236}">
                <a16:creationId xmlns:a16="http://schemas.microsoft.com/office/drawing/2014/main" id="{5B0EBC85-4624-5B4B-8DCC-582A5A8E7F6E}"/>
              </a:ext>
            </a:extLst>
          </p:cNvPr>
          <p:cNvSpPr>
            <a:spLocks noGrp="1"/>
          </p:cNvSpPr>
          <p:nvPr>
            <p:ph type="body" sz="half" idx="2"/>
          </p:nvPr>
        </p:nvSpPr>
        <p:spPr>
          <a:xfrm>
            <a:off x="7290033" y="1073791"/>
            <a:ext cx="4412609" cy="4420998"/>
          </a:xfrm>
        </p:spPr>
        <p:txBody>
          <a:bodyPr>
            <a:normAutofit fontScale="25000" lnSpcReduction="20000"/>
          </a:bodyPr>
          <a:lstStyle/>
          <a:p>
            <a:pPr marL="0" indent="0">
              <a:buNone/>
            </a:pPr>
            <a:r>
              <a:rPr lang="lt-LT" sz="5600" dirty="0">
                <a:solidFill>
                  <a:schemeClr val="bg1"/>
                </a:solidFill>
              </a:rPr>
              <a:t>Buvo paplitęs reikalavimas NPO pirkimuose (kaip kvalifikacinis), nors VPT praktika griežtesnė:</a:t>
            </a:r>
          </a:p>
          <a:p>
            <a:pPr marL="0" indent="0">
              <a:buNone/>
            </a:pPr>
            <a:endParaRPr lang="lt-LT" sz="4300" i="0" dirty="0">
              <a:solidFill>
                <a:schemeClr val="bg1"/>
              </a:solidFill>
              <a:effectLst/>
            </a:endParaRPr>
          </a:p>
          <a:p>
            <a:pPr algn="just">
              <a:buFont typeface="Wingdings" panose="05000000000000000000" pitchFamily="2" charset="2"/>
              <a:buChar char="ü"/>
            </a:pPr>
            <a:r>
              <a:rPr lang="lt-LT" sz="5600" b="0" i="0" dirty="0">
                <a:solidFill>
                  <a:schemeClr val="bg1"/>
                </a:solidFill>
                <a:effectLst/>
                <a:latin typeface="-apple-system"/>
              </a:rPr>
              <a:t>reikalavimas tik tuomet, kai yra </a:t>
            </a:r>
            <a:r>
              <a:rPr lang="lt-LT" sz="5600" b="1" i="0" dirty="0">
                <a:solidFill>
                  <a:schemeClr val="bg1"/>
                </a:solidFill>
                <a:effectLst/>
                <a:latin typeface="-apple-system"/>
              </a:rPr>
              <a:t>būtinas ir proporcingas konkrečiam pirkimo objektui</a:t>
            </a:r>
            <a:r>
              <a:rPr lang="lt-LT" sz="5600" b="0" i="0" dirty="0">
                <a:solidFill>
                  <a:schemeClr val="bg1"/>
                </a:solidFill>
                <a:effectLst/>
                <a:latin typeface="-apple-system"/>
              </a:rPr>
              <a:t>, yra reikalingas užtikrinti tinkamą sutarties vykdymą ir </a:t>
            </a:r>
            <a:r>
              <a:rPr lang="lt-LT" sz="5600" b="1" i="0" dirty="0">
                <a:solidFill>
                  <a:schemeClr val="bg1"/>
                </a:solidFill>
                <a:effectLst/>
                <a:latin typeface="-apple-system"/>
              </a:rPr>
              <a:t>įvertinus, ar tokio reikalavimo nustatymas neribos tiekėjų konkurencijos</a:t>
            </a:r>
            <a:r>
              <a:rPr lang="lt-LT" sz="5600" b="0" i="0" dirty="0">
                <a:solidFill>
                  <a:schemeClr val="bg1"/>
                </a:solidFill>
                <a:effectLst/>
                <a:latin typeface="-apple-system"/>
              </a:rPr>
              <a:t>;</a:t>
            </a:r>
          </a:p>
          <a:p>
            <a:pPr algn="just">
              <a:buFont typeface="Wingdings" panose="05000000000000000000" pitchFamily="2" charset="2"/>
              <a:buChar char="ü"/>
            </a:pPr>
            <a:r>
              <a:rPr lang="lt-LT" sz="5600" dirty="0">
                <a:solidFill>
                  <a:schemeClr val="bg1"/>
                </a:solidFill>
                <a:latin typeface="-apple-system"/>
              </a:rPr>
              <a:t>p</a:t>
            </a:r>
            <a:r>
              <a:rPr lang="lt-LT" sz="5600" b="0" i="0" dirty="0">
                <a:solidFill>
                  <a:schemeClr val="bg1"/>
                </a:solidFill>
                <a:effectLst/>
                <a:latin typeface="-apple-system"/>
              </a:rPr>
              <a:t>ats </a:t>
            </a:r>
            <a:r>
              <a:rPr lang="lt-LT" sz="5600" b="1" i="0" dirty="0">
                <a:solidFill>
                  <a:schemeClr val="bg1"/>
                </a:solidFill>
                <a:effectLst/>
                <a:latin typeface="-apple-system"/>
              </a:rPr>
              <a:t>reikalavimas nėra kvalifikacinis</a:t>
            </a:r>
            <a:r>
              <a:rPr lang="lt-LT" sz="5600" b="0" i="0" dirty="0">
                <a:solidFill>
                  <a:schemeClr val="bg1"/>
                </a:solidFill>
                <a:effectLst/>
                <a:latin typeface="-apple-system"/>
              </a:rPr>
              <a:t>; </a:t>
            </a:r>
            <a:r>
              <a:rPr lang="en-US" sz="5600" b="0" i="0" dirty="0" err="1">
                <a:solidFill>
                  <a:schemeClr val="bg1"/>
                </a:solidFill>
                <a:effectLst/>
                <a:latin typeface="-apple-system"/>
              </a:rPr>
              <a:t>taigi</a:t>
            </a:r>
            <a:r>
              <a:rPr lang="en-US" sz="5600" b="0" i="0" dirty="0">
                <a:solidFill>
                  <a:schemeClr val="bg1"/>
                </a:solidFill>
                <a:effectLst/>
                <a:latin typeface="-apple-system"/>
              </a:rPr>
              <a:t> </a:t>
            </a:r>
            <a:r>
              <a:rPr lang="lt-LT" sz="5600" b="0" i="0" dirty="0">
                <a:solidFill>
                  <a:schemeClr val="bg1"/>
                </a:solidFill>
                <a:effectLst/>
                <a:latin typeface="-apple-system"/>
              </a:rPr>
              <a:t>prie kvalifikacinių reikalavimų negali būti įtrauktas;</a:t>
            </a:r>
          </a:p>
          <a:p>
            <a:pPr algn="just">
              <a:buFont typeface="Wingdings" panose="05000000000000000000" pitchFamily="2" charset="2"/>
              <a:buChar char="ü"/>
            </a:pPr>
            <a:r>
              <a:rPr lang="lt-LT" sz="5600" dirty="0">
                <a:solidFill>
                  <a:schemeClr val="bg1"/>
                </a:solidFill>
                <a:latin typeface="-apple-system"/>
              </a:rPr>
              <a:t>j</a:t>
            </a:r>
            <a:r>
              <a:rPr lang="lt-LT" sz="5600" b="0" i="0" dirty="0">
                <a:solidFill>
                  <a:schemeClr val="bg1"/>
                </a:solidFill>
                <a:effectLst/>
                <a:latin typeface="-apple-system"/>
              </a:rPr>
              <a:t>ei pirkimo vykdytojas gali pasigrįsti šio reikalavimo būtinumą, tuomet jį gali kelti kaip </a:t>
            </a:r>
            <a:r>
              <a:rPr lang="lt-LT" sz="5600" b="1" i="0" dirty="0">
                <a:solidFill>
                  <a:schemeClr val="bg1"/>
                </a:solidFill>
                <a:effectLst/>
                <a:latin typeface="-apple-system"/>
              </a:rPr>
              <a:t>pirkimo dokumentų reikalavimą arba kaip sutarties vykdymo sąlygą</a:t>
            </a:r>
            <a:r>
              <a:rPr lang="lt-LT" sz="5600" b="0" i="0" dirty="0">
                <a:solidFill>
                  <a:schemeClr val="bg1"/>
                </a:solidFill>
                <a:effectLst/>
                <a:latin typeface="-apple-system"/>
              </a:rPr>
              <a:t>.</a:t>
            </a:r>
          </a:p>
          <a:p>
            <a:pPr>
              <a:buFont typeface="Wingdings" panose="05000000000000000000" pitchFamily="2" charset="2"/>
              <a:buChar char="ü"/>
            </a:pPr>
            <a:endParaRPr lang="en-LT" sz="1600" dirty="0">
              <a:solidFill>
                <a:schemeClr val="bg1"/>
              </a:solidFill>
            </a:endParaRPr>
          </a:p>
          <a:p>
            <a:endParaRPr lang="en-LT" dirty="0"/>
          </a:p>
        </p:txBody>
      </p:sp>
    </p:spTree>
    <p:extLst>
      <p:ext uri="{BB962C8B-B14F-4D97-AF65-F5344CB8AC3E}">
        <p14:creationId xmlns:p14="http://schemas.microsoft.com/office/powerpoint/2010/main" val="25180565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329873" y="637495"/>
            <a:ext cx="7679904" cy="1266806"/>
          </a:xfrm>
        </p:spPr>
        <p:txBody>
          <a:bodyPr>
            <a:normAutofit/>
          </a:bodyPr>
          <a:lstStyle/>
          <a:p>
            <a:r>
              <a:rPr lang="lt-LT" dirty="0"/>
              <a:t>Sutarčių pratęsimai</a:t>
            </a:r>
            <a:endParaRPr lang="en-LT" dirty="0"/>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1313097" y="1669409"/>
            <a:ext cx="6882948" cy="4351388"/>
          </a:xfrm>
        </p:spPr>
        <p:txBody>
          <a:bodyPr>
            <a:normAutofit/>
          </a:bodyPr>
          <a:lstStyle/>
          <a:p>
            <a:pPr algn="just">
              <a:lnSpc>
                <a:spcPct val="100000"/>
              </a:lnSpc>
              <a:buFont typeface="Wingdings" panose="05000000000000000000" pitchFamily="2" charset="2"/>
              <a:buChar char="ü"/>
            </a:pPr>
            <a:endParaRPr lang="lt-LT" sz="2800" dirty="0"/>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Įsitikinti, ar pratęsimas buvo išviešintas pirkimo sąlygose ir sutartyje;</a:t>
            </a:r>
          </a:p>
          <a:p>
            <a:pPr marL="0" indent="0" algn="just">
              <a:lnSpc>
                <a:spcPct val="100000"/>
              </a:lnSpc>
              <a:buNone/>
            </a:pPr>
            <a:endParaRPr lang="lt-LT" sz="1800" dirty="0">
              <a:latin typeface="Verdana Pro" panose="020B0604030504040204" pitchFamily="34" charset="0"/>
              <a:ea typeface="Calibri" panose="020F0502020204030204" pitchFamily="34" charset="0"/>
              <a:cs typeface="Times New Roman" panose="02020603050405020304" pitchFamily="18" charset="0"/>
            </a:endParaRPr>
          </a:p>
          <a:p>
            <a:pPr algn="just">
              <a:lnSpc>
                <a:spcPct val="100000"/>
              </a:lnSpc>
              <a:buFont typeface="Wingdings" panose="05000000000000000000" pitchFamily="2" charset="2"/>
              <a:buChar char="ü"/>
            </a:pPr>
            <a:r>
              <a:rPr lang="lt-LT" sz="1800" dirty="0"/>
              <a:t>Jei buvo numatytas banko ar draudimo garantija – </a:t>
            </a:r>
            <a:r>
              <a:rPr lang="lt-LT" sz="1800" b="1" dirty="0"/>
              <a:t>turi būti pratęsta</a:t>
            </a:r>
            <a:r>
              <a:rPr lang="en-US" sz="1800" b="1" dirty="0"/>
              <a:t> </a:t>
            </a:r>
            <a:r>
              <a:rPr lang="en-US" sz="1800" b="1" dirty="0" err="1"/>
              <a:t>kartu</a:t>
            </a:r>
            <a:r>
              <a:rPr lang="en-US" sz="1800" b="1" dirty="0"/>
              <a:t> </a:t>
            </a:r>
            <a:r>
              <a:rPr lang="en-US" sz="1800" b="1" dirty="0" err="1"/>
              <a:t>su</a:t>
            </a:r>
            <a:r>
              <a:rPr lang="en-US" sz="1800" b="1" dirty="0"/>
              <a:t> </a:t>
            </a:r>
            <a:r>
              <a:rPr lang="en-US" sz="1800" b="1" dirty="0" err="1"/>
              <a:t>sutartimi</a:t>
            </a:r>
            <a:r>
              <a:rPr lang="en-US" sz="1800" dirty="0"/>
              <a:t>!</a:t>
            </a:r>
            <a:endParaRPr lang="lt-LT" sz="1800" dirty="0"/>
          </a:p>
          <a:p>
            <a:pPr marL="0" indent="0" algn="just">
              <a:lnSpc>
                <a:spcPct val="100000"/>
              </a:lnSpc>
              <a:buNone/>
            </a:pPr>
            <a:endParaRPr lang="lt-LT" sz="1800" dirty="0">
              <a:latin typeface="Verdana Pro" panose="020B0604030504040204" pitchFamily="34" charset="0"/>
              <a:ea typeface="Calibri" panose="020F0502020204030204" pitchFamily="34" charset="0"/>
              <a:cs typeface="Times New Roman" panose="02020603050405020304" pitchFamily="18" charset="0"/>
            </a:endParaRPr>
          </a:p>
          <a:p>
            <a:pPr algn="just">
              <a:lnSpc>
                <a:spcPct val="100000"/>
              </a:lnSpc>
              <a:buFont typeface="Wingdings" panose="05000000000000000000" pitchFamily="2" charset="2"/>
              <a:buChar char="ü"/>
            </a:pPr>
            <a:r>
              <a:rPr lang="lt-LT" sz="1800" dirty="0">
                <a:effectLst/>
                <a:latin typeface="Verdana Pro" panose="020B0604030504040204" pitchFamily="34" charset="0"/>
                <a:ea typeface="Calibri" panose="020F0502020204030204" pitchFamily="34" charset="0"/>
                <a:cs typeface="Times New Roman" panose="02020603050405020304" pitchFamily="18" charset="0"/>
              </a:rPr>
              <a:t>Jei nėra pratęsimo, faktinis vėlavimas: pagal sutartį taikomi delspinigiai, baudos ?</a:t>
            </a:r>
          </a:p>
          <a:p>
            <a:pPr marL="0" indent="0" algn="just">
              <a:lnSpc>
                <a:spcPct val="100000"/>
              </a:lnSpc>
              <a:buNone/>
            </a:pP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a:p>
            <a:pPr marL="0" indent="0" algn="just">
              <a:lnSpc>
                <a:spcPct val="100000"/>
              </a:lnSpc>
              <a:buNone/>
            </a:pPr>
            <a:r>
              <a:rPr lang="lt-LT" sz="1800" dirty="0">
                <a:latin typeface="Verdana Pro" panose="020B0604030504040204" pitchFamily="34" charset="0"/>
                <a:ea typeface="Calibri" panose="020F0502020204030204" pitchFamily="34" charset="0"/>
                <a:cs typeface="Times New Roman" panose="02020603050405020304" pitchFamily="18" charset="0"/>
              </a:rPr>
              <a:t>  </a:t>
            </a: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935328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10F47-0D1A-CA4F-B67A-C87F6A981746}"/>
              </a:ext>
            </a:extLst>
          </p:cNvPr>
          <p:cNvSpPr>
            <a:spLocks noGrp="1"/>
          </p:cNvSpPr>
          <p:nvPr>
            <p:ph type="title"/>
          </p:nvPr>
        </p:nvSpPr>
        <p:spPr>
          <a:xfrm>
            <a:off x="1329872" y="637495"/>
            <a:ext cx="4685034" cy="1417808"/>
          </a:xfrm>
        </p:spPr>
        <p:txBody>
          <a:bodyPr/>
          <a:lstStyle/>
          <a:p>
            <a:r>
              <a:rPr lang="lt-LT" dirty="0"/>
              <a:t>Metodinė pagalba NPO</a:t>
            </a:r>
            <a:endParaRPr lang="en-LT" dirty="0"/>
          </a:p>
        </p:txBody>
      </p:sp>
      <p:sp>
        <p:nvSpPr>
          <p:cNvPr id="3" name="Text Placeholder 2">
            <a:extLst>
              <a:ext uri="{FF2B5EF4-FFF2-40B4-BE49-F238E27FC236}">
                <a16:creationId xmlns:a16="http://schemas.microsoft.com/office/drawing/2014/main" id="{64DBD030-DDD3-B142-A56E-6207166F2477}"/>
              </a:ext>
            </a:extLst>
          </p:cNvPr>
          <p:cNvSpPr>
            <a:spLocks noGrp="1"/>
          </p:cNvSpPr>
          <p:nvPr>
            <p:ph type="body" sz="half" idx="10"/>
          </p:nvPr>
        </p:nvSpPr>
        <p:spPr>
          <a:xfrm>
            <a:off x="975329" y="2332140"/>
            <a:ext cx="5394120" cy="3152397"/>
          </a:xfrm>
        </p:spPr>
        <p:txBody>
          <a:bodyPr>
            <a:normAutofit fontScale="77500" lnSpcReduction="20000"/>
          </a:bodyPr>
          <a:lstStyle/>
          <a:p>
            <a:pPr marL="285750" indent="-285750" algn="just">
              <a:buFont typeface="Wingdings" panose="05000000000000000000" pitchFamily="2" charset="2"/>
              <a:buChar char="ü"/>
            </a:pPr>
            <a:r>
              <a:rPr lang="lt-LT" sz="1600" dirty="0"/>
              <a:t>Atnaujintos </a:t>
            </a:r>
            <a:r>
              <a:rPr lang="en-US" sz="1600" dirty="0"/>
              <a:t>NPO </a:t>
            </a:r>
            <a:r>
              <a:rPr lang="en-US" sz="1600" b="1" dirty="0" err="1"/>
              <a:t>tipin</a:t>
            </a:r>
            <a:r>
              <a:rPr lang="lt-LT" sz="1600" b="1" dirty="0"/>
              <a:t>ės konkurso/derybų pirkimo sąlygos</a:t>
            </a:r>
          </a:p>
          <a:p>
            <a:pPr marL="285750" indent="-285750" algn="just">
              <a:buFont typeface="Wingdings" panose="05000000000000000000" pitchFamily="2" charset="2"/>
              <a:buChar char="ü"/>
            </a:pPr>
            <a:r>
              <a:rPr lang="en-US" sz="1800" dirty="0">
                <a:effectLst/>
                <a:latin typeface="Calibri" panose="020F0502020204030204" pitchFamily="34" charset="0"/>
                <a:ea typeface="Calibri" panose="020F0502020204030204" pitchFamily="34" charset="0"/>
              </a:rPr>
              <a:t> </a:t>
            </a:r>
            <a:r>
              <a:rPr lang="en-US" sz="1800" u="sng" dirty="0">
                <a:solidFill>
                  <a:srgbClr val="0563C1"/>
                </a:solidFill>
                <a:effectLst/>
                <a:latin typeface="Calibri" panose="020F0502020204030204" pitchFamily="34" charset="0"/>
                <a:ea typeface="Calibri" panose="020F0502020204030204" pitchFamily="34" charset="0"/>
                <a:hlinkClick r:id="rId2"/>
              </a:rPr>
              <a:t>https://kc.inovacijuagentura.lt/kcis/finansines-priemones/finansavimo-priemones?lang=lt</a:t>
            </a:r>
            <a:endParaRPr lang="lt-LT" sz="1800" dirty="0">
              <a:effectLst/>
              <a:latin typeface="Calibri" panose="020F0502020204030204" pitchFamily="34" charset="0"/>
              <a:ea typeface="Calibri" panose="020F0502020204030204" pitchFamily="34" charset="0"/>
            </a:endParaRPr>
          </a:p>
          <a:p>
            <a:pPr marL="285750" indent="-285750" algn="just">
              <a:buFont typeface="Wingdings" panose="05000000000000000000" pitchFamily="2" charset="2"/>
              <a:buChar char="ü"/>
            </a:pPr>
            <a:endParaRPr lang="lt-LT" sz="1600" dirty="0"/>
          </a:p>
          <a:p>
            <a:pPr marL="285750" indent="-285750" algn="just">
              <a:buFont typeface="Wingdings" panose="05000000000000000000" pitchFamily="2" charset="2"/>
              <a:buChar char="ü"/>
            </a:pPr>
            <a:r>
              <a:rPr lang="lt-LT" sz="1600" dirty="0"/>
              <a:t>Atnaujinti kiti aktualūs dokumentai (įsakymo, protokolų, pasiūlymo formos pavyzdžiai)</a:t>
            </a:r>
          </a:p>
          <a:p>
            <a:pPr marL="171450" indent="-171450" algn="just">
              <a:buFont typeface="Wingdings" panose="05000000000000000000" pitchFamily="2" charset="2"/>
              <a:buChar char="ü"/>
            </a:pPr>
            <a:endParaRPr lang="lt-LT" sz="1600" dirty="0"/>
          </a:p>
          <a:p>
            <a:pPr marL="171450" indent="-171450" algn="just">
              <a:buFont typeface="Wingdings" panose="05000000000000000000" pitchFamily="2" charset="2"/>
              <a:buChar char="ü"/>
            </a:pPr>
            <a:r>
              <a:rPr lang="lt-LT" sz="1600" dirty="0"/>
              <a:t>NPO pirkimų vedlys </a:t>
            </a:r>
            <a:r>
              <a:rPr lang="lt-LT" sz="1600" dirty="0">
                <a:hlinkClick r:id="rId3"/>
              </a:rPr>
              <a:t>https://inovacijuagentura.lt/turinys/viesieji-pirkimai.html?lang=lt</a:t>
            </a:r>
            <a:endParaRPr lang="lt-LT" sz="1600" dirty="0"/>
          </a:p>
          <a:p>
            <a:pPr marL="171450" indent="-171450" algn="just">
              <a:buFont typeface="Wingdings" panose="05000000000000000000" pitchFamily="2" charset="2"/>
              <a:buChar char="ü"/>
            </a:pPr>
            <a:endParaRPr lang="lt-LT" sz="1200" dirty="0"/>
          </a:p>
          <a:p>
            <a:endParaRPr lang="en-LT" dirty="0"/>
          </a:p>
        </p:txBody>
      </p:sp>
      <p:pic>
        <p:nvPicPr>
          <p:cNvPr id="6" name="Picture 5" descr="Icon&#10;&#10;Description automatically generated">
            <a:extLst>
              <a:ext uri="{FF2B5EF4-FFF2-40B4-BE49-F238E27FC236}">
                <a16:creationId xmlns:a16="http://schemas.microsoft.com/office/drawing/2014/main" id="{BFCF73EF-A866-4908-AF39-424C71E20EFC}"/>
              </a:ext>
            </a:extLst>
          </p:cNvPr>
          <p:cNvPicPr>
            <a:picLocks noChangeAspect="1"/>
          </p:cNvPicPr>
          <p:nvPr/>
        </p:nvPicPr>
        <p:blipFill>
          <a:blip r:embed="rId4"/>
          <a:stretch>
            <a:fillRect/>
          </a:stretch>
        </p:blipFill>
        <p:spPr>
          <a:xfrm>
            <a:off x="8219975" y="1888714"/>
            <a:ext cx="2352263" cy="3080571"/>
          </a:xfrm>
          <a:prstGeom prst="rect">
            <a:avLst/>
          </a:prstGeom>
        </p:spPr>
      </p:pic>
    </p:spTree>
    <p:extLst>
      <p:ext uri="{BB962C8B-B14F-4D97-AF65-F5344CB8AC3E}">
        <p14:creationId xmlns:p14="http://schemas.microsoft.com/office/powerpoint/2010/main" val="33760278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7"/>
            <a:ext cx="6127371" cy="1040384"/>
          </a:xfrm>
        </p:spPr>
        <p:txBody>
          <a:bodyPr>
            <a:normAutofit fontScale="90000"/>
          </a:bodyPr>
          <a:lstStyle/>
          <a:p>
            <a:r>
              <a:rPr lang="en-US" dirty="0" err="1">
                <a:solidFill>
                  <a:srgbClr val="002060"/>
                </a:solidFill>
              </a:rPr>
              <a:t>Interes</a:t>
            </a:r>
            <a:r>
              <a:rPr lang="lt-LT" dirty="0">
                <a:solidFill>
                  <a:srgbClr val="002060"/>
                </a:solidFill>
              </a:rPr>
              <a:t>ų konfliktai</a:t>
            </a:r>
            <a:r>
              <a:rPr lang="en-US" dirty="0">
                <a:solidFill>
                  <a:srgbClr val="002060"/>
                </a:solidFill>
              </a:rPr>
              <a:t> </a:t>
            </a:r>
            <a:r>
              <a:rPr lang="lt-LT" dirty="0">
                <a:solidFill>
                  <a:srgbClr val="002060"/>
                </a:solidFill>
              </a:rPr>
              <a:t>(nepakito)</a:t>
            </a:r>
            <a:endParaRPr lang="en-LT" dirty="0">
              <a:solidFill>
                <a:srgbClr val="002060"/>
              </a:solidFill>
            </a:endParaRPr>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1040235" y="2575420"/>
            <a:ext cx="5030051" cy="3645085"/>
          </a:xfrm>
        </p:spPr>
        <p:txBody>
          <a:bodyPr>
            <a:normAutofit/>
          </a:bodyPr>
          <a:lstStyle/>
          <a:p>
            <a:endParaRPr lang="lt-LT" sz="1600" b="1" dirty="0"/>
          </a:p>
          <a:p>
            <a:endParaRPr lang="en-LT" sz="1600" dirty="0"/>
          </a:p>
        </p:txBody>
      </p:sp>
      <p:sp>
        <p:nvSpPr>
          <p:cNvPr id="13" name="TextBox 12">
            <a:extLst>
              <a:ext uri="{FF2B5EF4-FFF2-40B4-BE49-F238E27FC236}">
                <a16:creationId xmlns:a16="http://schemas.microsoft.com/office/drawing/2014/main" id="{4355A2B6-037C-501E-9BB6-D93E8EFE9C3C}"/>
              </a:ext>
            </a:extLst>
          </p:cNvPr>
          <p:cNvSpPr txBox="1"/>
          <p:nvPr/>
        </p:nvSpPr>
        <p:spPr>
          <a:xfrm>
            <a:off x="1393794" y="1677880"/>
            <a:ext cx="8851037" cy="3539430"/>
          </a:xfrm>
          <a:prstGeom prst="rect">
            <a:avLst/>
          </a:prstGeom>
          <a:noFill/>
        </p:spPr>
        <p:txBody>
          <a:bodyPr wrap="square">
            <a:spAutoFit/>
          </a:bodyPr>
          <a:lstStyle/>
          <a:p>
            <a:pPr algn="just"/>
            <a:endParaRPr lang="lt-LT" sz="1600" dirty="0">
              <a:solidFill>
                <a:srgbClr val="0B0D32"/>
              </a:solidFill>
              <a:effectLst/>
              <a:latin typeface="Verdana" panose="020B0604030504040204" pitchFamily="34" charset="0"/>
              <a:ea typeface="Verdana" panose="020B0604030504040204" pitchFamily="34" charset="0"/>
            </a:endParaRPr>
          </a:p>
          <a:p>
            <a:pPr algn="just"/>
            <a:endParaRPr lang="lt-LT" sz="1600" dirty="0">
              <a:solidFill>
                <a:srgbClr val="0B0D32"/>
              </a:solidFill>
              <a:effectLst/>
              <a:latin typeface="Verdana" panose="020B0604030504040204" pitchFamily="34" charset="0"/>
              <a:ea typeface="Verdana" panose="020B0604030504040204" pitchFamily="34" charset="0"/>
            </a:endParaRPr>
          </a:p>
          <a:p>
            <a:pPr algn="just"/>
            <a:r>
              <a:rPr lang="lt-LT" sz="1600" dirty="0">
                <a:solidFill>
                  <a:srgbClr val="0B0D32"/>
                </a:solidFill>
                <a:effectLst/>
                <a:latin typeface="Verdana" panose="020B0604030504040204" pitchFamily="34" charset="0"/>
                <a:ea typeface="Verdana" panose="020B0604030504040204" pitchFamily="34" charset="0"/>
              </a:rPr>
              <a:t>Interesų konfliktai apima atvejus, kai</a:t>
            </a:r>
            <a:r>
              <a:rPr lang="en-US" sz="1600" dirty="0">
                <a:solidFill>
                  <a:srgbClr val="0B0D32"/>
                </a:solidFill>
                <a:effectLst/>
                <a:latin typeface="Verdana" panose="020B0604030504040204" pitchFamily="34" charset="0"/>
                <a:ea typeface="Verdana" panose="020B0604030504040204" pitchFamily="34" charset="0"/>
              </a:rPr>
              <a:t>:</a:t>
            </a:r>
          </a:p>
          <a:p>
            <a:pPr algn="just"/>
            <a:endParaRPr lang="en-US" sz="1600" dirty="0">
              <a:solidFill>
                <a:srgbClr val="0B0D32"/>
              </a:solidFill>
              <a:latin typeface="Verdana" panose="020B0604030504040204" pitchFamily="34" charset="0"/>
              <a:ea typeface="Verdana" panose="020B0604030504040204" pitchFamily="34" charset="0"/>
            </a:endParaRPr>
          </a:p>
          <a:p>
            <a:pPr algn="just"/>
            <a:endParaRPr lang="en-US" sz="1600" dirty="0">
              <a:solidFill>
                <a:srgbClr val="0B0D32"/>
              </a:solidFill>
              <a:effectLst/>
              <a:latin typeface="Verdana" panose="020B0604030504040204" pitchFamily="34" charset="0"/>
              <a:ea typeface="Verdana" panose="020B0604030504040204" pitchFamily="34" charset="0"/>
            </a:endParaRPr>
          </a:p>
          <a:p>
            <a:pPr algn="just"/>
            <a:endParaRPr lang="en-US" sz="1600" dirty="0">
              <a:solidFill>
                <a:srgbClr val="0B0D32"/>
              </a:solidFill>
              <a:effectLst/>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ü"/>
            </a:pPr>
            <a:r>
              <a:rPr lang="lt-LT" sz="1600" dirty="0">
                <a:solidFill>
                  <a:srgbClr val="0B0D32"/>
                </a:solidFill>
                <a:effectLst/>
                <a:latin typeface="Verdana" panose="020B0604030504040204" pitchFamily="34" charset="0"/>
                <a:ea typeface="Verdana" panose="020B0604030504040204" pitchFamily="34" charset="0"/>
              </a:rPr>
              <a:t>NPO vadovas, darbuotojai, komisijos nariai, ekspertai, stebėtojai, taip pat teikėjo</a:t>
            </a:r>
            <a:r>
              <a:rPr lang="en-US" sz="1600" dirty="0">
                <a:solidFill>
                  <a:srgbClr val="0B0D32"/>
                </a:solidFill>
                <a:effectLst/>
                <a:latin typeface="Verdana" panose="020B0604030504040204" pitchFamily="34" charset="0"/>
                <a:ea typeface="Verdana" panose="020B0604030504040204" pitchFamily="34" charset="0"/>
              </a:rPr>
              <a:t> </a:t>
            </a:r>
            <a:r>
              <a:rPr lang="lt-LT" sz="1600" dirty="0">
                <a:solidFill>
                  <a:srgbClr val="0B0D32"/>
                </a:solidFill>
                <a:effectLst/>
                <a:latin typeface="Verdana" panose="020B0604030504040204" pitchFamily="34" charset="0"/>
                <a:ea typeface="Verdana" panose="020B0604030504040204" pitchFamily="34" charset="0"/>
              </a:rPr>
              <a:t>atstovai, kurie dalyvauja pirkimo procedūroje arba gali padaryti poveikį šios procedūros rezultatams, turi</a:t>
            </a:r>
            <a:r>
              <a:rPr lang="lt-LT" sz="1600" b="1" dirty="0">
                <a:solidFill>
                  <a:srgbClr val="0B0D32"/>
                </a:solidFill>
                <a:effectLst/>
                <a:latin typeface="Verdana" panose="020B0604030504040204" pitchFamily="34" charset="0"/>
                <a:ea typeface="Verdana" panose="020B0604030504040204" pitchFamily="34" charset="0"/>
              </a:rPr>
              <a:t> </a:t>
            </a:r>
            <a:r>
              <a:rPr lang="lt-LT" sz="1600" dirty="0">
                <a:solidFill>
                  <a:srgbClr val="0B0D32"/>
                </a:solidFill>
                <a:effectLst/>
                <a:latin typeface="Verdana" panose="020B0604030504040204" pitchFamily="34" charset="0"/>
                <a:ea typeface="Verdana" panose="020B0604030504040204" pitchFamily="34" charset="0"/>
              </a:rPr>
              <a:t>tiesioginį arba netiesioginį finansinį, ekonominį ar kitokį asmeninį suinteresuotumą, kuris leidžia abejoti jų nešališkumu ir nepriklausomumu atliekant pirkimo procedūrą </a:t>
            </a:r>
          </a:p>
          <a:p>
            <a:pPr algn="just"/>
            <a:endParaRPr lang="en-US" sz="1600" dirty="0">
              <a:solidFill>
                <a:srgbClr val="002060"/>
              </a:solidFill>
              <a:effectLst/>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ü"/>
            </a:pPr>
            <a:endParaRPr lang="en-US" sz="1600" dirty="0">
              <a:solidFill>
                <a:srgbClr val="002060"/>
              </a:solidFill>
              <a:effectLst/>
              <a:latin typeface="Verdana" panose="020B0604030504040204" pitchFamily="34" charset="0"/>
              <a:ea typeface="Verdana" panose="020B0604030504040204" pitchFamily="34" charset="0"/>
            </a:endParaRPr>
          </a:p>
          <a:p>
            <a:pPr marL="285750" indent="-285750" algn="just">
              <a:buFont typeface="Wingdings" panose="05000000000000000000" pitchFamily="2" charset="2"/>
              <a:buChar char="ü"/>
            </a:pPr>
            <a:endParaRPr lang="lt-LT" sz="1600" dirty="0">
              <a:solidFill>
                <a:srgbClr val="002060"/>
              </a:solidFill>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36560418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3">
            <a:extLst>
              <a:ext uri="{FF2B5EF4-FFF2-40B4-BE49-F238E27FC236}">
                <a16:creationId xmlns:a16="http://schemas.microsoft.com/office/drawing/2014/main" id="{12609869-9E80-471B-A487-A53288E0E7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1136397" y="502020"/>
            <a:ext cx="5451266" cy="1642970"/>
          </a:xfrm>
        </p:spPr>
        <p:txBody>
          <a:bodyPr vert="horz" lIns="91440" tIns="45720" rIns="91440" bIns="45720" rtlCol="0" anchor="b">
            <a:normAutofit fontScale="90000"/>
          </a:bodyPr>
          <a:lstStyle/>
          <a:p>
            <a:pPr>
              <a:lnSpc>
                <a:spcPct val="90000"/>
              </a:lnSpc>
            </a:pPr>
            <a:r>
              <a:rPr lang="lt-LT" sz="4000" kern="1200" dirty="0">
                <a:solidFill>
                  <a:srgbClr val="002060"/>
                </a:solidFill>
                <a:cs typeface="+mj-cs"/>
              </a:rPr>
              <a:t>Pirkimo sutarties forma:</a:t>
            </a:r>
            <a:br>
              <a:rPr lang="en-US" sz="4000" b="1" kern="1200" dirty="0">
                <a:solidFill>
                  <a:srgbClr val="002060"/>
                </a:solidFill>
                <a:latin typeface="+mj-lt"/>
                <a:ea typeface="+mj-ea"/>
                <a:cs typeface="+mj-cs"/>
              </a:rPr>
            </a:br>
            <a:endParaRPr lang="en-US" sz="4000" b="1" kern="1200" dirty="0">
              <a:solidFill>
                <a:srgbClr val="002060"/>
              </a:solidFill>
              <a:latin typeface="+mj-lt"/>
              <a:ea typeface="+mj-ea"/>
              <a:cs typeface="+mj-cs"/>
            </a:endParaRPr>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1144923" y="1795244"/>
            <a:ext cx="5315189" cy="4145733"/>
          </a:xfrm>
        </p:spPr>
        <p:txBody>
          <a:bodyPr vert="horz" lIns="91440" tIns="45720" rIns="91440" bIns="45720" rtlCol="0" anchor="t">
            <a:normAutofit/>
          </a:bodyPr>
          <a:lstStyle/>
          <a:p>
            <a:pPr indent="-228600">
              <a:lnSpc>
                <a:spcPct val="90000"/>
              </a:lnSpc>
              <a:buFont typeface="Arial" panose="020B0604020202020204" pitchFamily="34" charset="0"/>
              <a:buChar char="•"/>
            </a:pPr>
            <a:endParaRPr lang="lt-LT"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algn="just">
              <a:lnSpc>
                <a:spcPct val="90000"/>
              </a:lnSpc>
            </a:pPr>
            <a:r>
              <a:rPr lang="lt-LT" sz="1800" dirty="0">
                <a:effectLst/>
              </a:rPr>
              <a:t>Pirkimo sutartis, kurios vertė lygi arba viršija </a:t>
            </a:r>
            <a:r>
              <a:rPr lang="lt-LT" sz="1800" b="1" dirty="0"/>
              <a:t>10</a:t>
            </a:r>
            <a:r>
              <a:rPr lang="lt-LT" sz="1800" b="1" dirty="0">
                <a:effectLst/>
              </a:rPr>
              <a:t> 000 </a:t>
            </a:r>
            <a:r>
              <a:rPr lang="lt-LT" sz="1800" dirty="0">
                <a:effectLst/>
              </a:rPr>
              <a:t>eurų (be PVM), turi būti sudaroma raštu </a:t>
            </a:r>
            <a:endParaRPr lang="en-US" sz="2000" dirty="0">
              <a:solidFill>
                <a:schemeClr val="tx1"/>
              </a:solidFill>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a:p>
            <a:pPr indent="-228600">
              <a:lnSpc>
                <a:spcPct val="90000"/>
              </a:lnSpc>
              <a:buFont typeface="Arial" panose="020B0604020202020204" pitchFamily="34" charset="0"/>
              <a:buChar char="•"/>
            </a:pPr>
            <a:endParaRPr lang="en-US" sz="2000" dirty="0">
              <a:solidFill>
                <a:schemeClr val="tx1"/>
              </a:solidFill>
              <a:latin typeface="+mn-lt"/>
              <a:ea typeface="+mn-ea"/>
              <a:cs typeface="+mn-cs"/>
            </a:endParaRPr>
          </a:p>
        </p:txBody>
      </p:sp>
      <p:sp>
        <p:nvSpPr>
          <p:cNvPr id="27" name="Rectangle 25">
            <a:extLst>
              <a:ext uri="{FF2B5EF4-FFF2-40B4-BE49-F238E27FC236}">
                <a16:creationId xmlns:a16="http://schemas.microsoft.com/office/drawing/2014/main" id="{7004738A-9D34-43E8-97D2-CA0EED4F8B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5"/>
            <a:ext cx="4092521" cy="6858000"/>
          </a:xfrm>
          <a:prstGeom prst="rect">
            <a:avLst/>
          </a:prstGeom>
          <a:gradFill>
            <a:gsLst>
              <a:gs pos="8000">
                <a:srgbClr val="000000">
                  <a:alpha val="94000"/>
                </a:srgbClr>
              </a:gs>
              <a:gs pos="100000">
                <a:schemeClr val="accent1"/>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B8B8D07F-F13E-443E-BA68-2D26672D76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
            <a:ext cx="4092521" cy="6400369"/>
          </a:xfrm>
          <a:prstGeom prst="rect">
            <a:avLst/>
          </a:prstGeom>
          <a:gradFill>
            <a:gsLst>
              <a:gs pos="31000">
                <a:schemeClr val="accent1">
                  <a:lumMod val="50000"/>
                  <a:alpha val="0"/>
                </a:schemeClr>
              </a:gs>
              <a:gs pos="100000">
                <a:schemeClr val="accent1">
                  <a:lumMod val="50000"/>
                  <a:alpha val="26000"/>
                </a:schemeClr>
              </a:gs>
            </a:gsLst>
            <a:lin ang="18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2813A4FA-24A5-41ED-A534-3807D1B2F3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22"/>
            <a:ext cx="4068667" cy="6400389"/>
          </a:xfrm>
          <a:prstGeom prst="rect">
            <a:avLst/>
          </a:prstGeom>
          <a:gradFill>
            <a:gsLst>
              <a:gs pos="0">
                <a:schemeClr val="accent1">
                  <a:alpha val="0"/>
                </a:schemeClr>
              </a:gs>
              <a:gs pos="72000">
                <a:srgbClr val="000000">
                  <a:alpha val="21000"/>
                </a:srgb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C3944F27-CA70-4E84-A51A-E6BF895589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3333" y="-10"/>
            <a:ext cx="3611467" cy="6857997"/>
          </a:xfrm>
          <a:prstGeom prst="rect">
            <a:avLst/>
          </a:prstGeom>
          <a:gradFill>
            <a:gsLst>
              <a:gs pos="0">
                <a:schemeClr val="accent1">
                  <a:alpha val="0"/>
                </a:schemeClr>
              </a:gs>
              <a:gs pos="93000">
                <a:srgbClr val="000000">
                  <a:alpha val="29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9" name="Picture 5" descr="Icon&#10;&#10;Description automatically generated">
            <a:extLst>
              <a:ext uri="{FF2B5EF4-FFF2-40B4-BE49-F238E27FC236}">
                <a16:creationId xmlns:a16="http://schemas.microsoft.com/office/drawing/2014/main" id="{2228851C-E7B8-4DD2-9B8A-A0E52D11BB78}"/>
              </a:ext>
            </a:extLst>
          </p:cNvPr>
          <p:cNvPicPr>
            <a:picLocks noChangeAspect="1"/>
          </p:cNvPicPr>
          <p:nvPr/>
        </p:nvPicPr>
        <p:blipFill>
          <a:blip r:embed="rId2"/>
          <a:stretch>
            <a:fillRect/>
          </a:stretch>
        </p:blipFill>
        <p:spPr>
          <a:xfrm>
            <a:off x="8250884" y="909081"/>
            <a:ext cx="3483916" cy="5071731"/>
          </a:xfrm>
          <a:prstGeom prst="rect">
            <a:avLst/>
          </a:prstGeom>
        </p:spPr>
      </p:pic>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40413571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4DDDB1-8A1F-524E-B32E-87D255A9CEA5}"/>
              </a:ext>
            </a:extLst>
          </p:cNvPr>
          <p:cNvSpPr>
            <a:spLocks noGrp="1"/>
          </p:cNvSpPr>
          <p:nvPr>
            <p:ph type="ctrTitle"/>
          </p:nvPr>
        </p:nvSpPr>
        <p:spPr>
          <a:xfrm>
            <a:off x="836762" y="248576"/>
            <a:ext cx="5505174" cy="1412444"/>
          </a:xfrm>
        </p:spPr>
        <p:txBody>
          <a:bodyPr/>
          <a:lstStyle/>
          <a:p>
            <a:br>
              <a:rPr lang="lt-LT" dirty="0"/>
            </a:br>
            <a:br>
              <a:rPr lang="lt-LT" dirty="0"/>
            </a:br>
            <a:br>
              <a:rPr lang="lt-LT" dirty="0"/>
            </a:br>
            <a:r>
              <a:rPr lang="lt-LT" dirty="0"/>
              <a:t>Neleistinas pirkimo sutarties keitimas: patikslinta</a:t>
            </a:r>
          </a:p>
        </p:txBody>
      </p:sp>
      <p:sp>
        <p:nvSpPr>
          <p:cNvPr id="3" name="Subtitle 2">
            <a:extLst>
              <a:ext uri="{FF2B5EF4-FFF2-40B4-BE49-F238E27FC236}">
                <a16:creationId xmlns:a16="http://schemas.microsoft.com/office/drawing/2014/main" id="{36C497E3-2B56-DA4E-91A8-75B9B292D928}"/>
              </a:ext>
            </a:extLst>
          </p:cNvPr>
          <p:cNvSpPr>
            <a:spLocks noGrp="1"/>
          </p:cNvSpPr>
          <p:nvPr>
            <p:ph type="subTitle" idx="1"/>
          </p:nvPr>
        </p:nvSpPr>
        <p:spPr>
          <a:xfrm>
            <a:off x="754284" y="1809946"/>
            <a:ext cx="5922561" cy="3684843"/>
          </a:xfrm>
        </p:spPr>
        <p:txBody>
          <a:bodyPr>
            <a:normAutofit fontScale="92500" lnSpcReduction="20000"/>
          </a:bodyPr>
          <a:lstStyle/>
          <a:p>
            <a:pPr algn="just"/>
            <a:endParaRPr lang="lt-LT" sz="1800" dirty="0"/>
          </a:p>
          <a:p>
            <a:pPr algn="just"/>
            <a:r>
              <a:rPr lang="lt-LT" sz="1800" dirty="0">
                <a:solidFill>
                  <a:srgbClr val="000000"/>
                </a:solidFill>
                <a:effectLst/>
              </a:rPr>
              <a:t>Sutarti</a:t>
            </a:r>
            <a:r>
              <a:rPr lang="lt-LT" sz="1800" dirty="0">
                <a:solidFill>
                  <a:srgbClr val="000000"/>
                </a:solidFill>
              </a:rPr>
              <a:t>es keitimai draudžiami (keičiamos esminės sąlygos)</a:t>
            </a:r>
            <a:r>
              <a:rPr lang="lt-LT" sz="1800" dirty="0">
                <a:solidFill>
                  <a:srgbClr val="000000"/>
                </a:solidFill>
                <a:effectLst/>
              </a:rPr>
              <a:t>:</a:t>
            </a:r>
            <a:endParaRPr lang="lt-LT" sz="1800" dirty="0">
              <a:effectLst/>
            </a:endParaRPr>
          </a:p>
          <a:p>
            <a:pPr marR="179070" indent="450215" algn="just">
              <a:tabLst>
                <a:tab pos="900430" algn="l"/>
              </a:tabLst>
            </a:pPr>
            <a:endParaRPr lang="lt-LT" sz="1800" dirty="0">
              <a:solidFill>
                <a:srgbClr val="000000"/>
              </a:solidFill>
              <a:effectLst/>
              <a:highlight>
                <a:srgbClr val="FFFF00"/>
              </a:highlight>
            </a:endParaRPr>
          </a:p>
          <a:p>
            <a:pPr marL="285750" marR="179070" indent="-285750" algn="just">
              <a:buFont typeface="Wingdings" panose="05000000000000000000" pitchFamily="2" charset="2"/>
              <a:buChar char="ü"/>
              <a:tabLst>
                <a:tab pos="900430" algn="l"/>
              </a:tabLst>
            </a:pPr>
            <a:r>
              <a:rPr lang="lt-LT" sz="1800" dirty="0">
                <a:solidFill>
                  <a:srgbClr val="000000"/>
                </a:solidFill>
              </a:rPr>
              <a:t>N</a:t>
            </a:r>
            <a:r>
              <a:rPr lang="lt-LT" sz="1800" dirty="0">
                <a:solidFill>
                  <a:srgbClr val="000000"/>
                </a:solidFill>
                <a:effectLst/>
              </a:rPr>
              <a:t>umatomos naujos sąlygos, dėl kurių laimėjusiu galėtų būti pripažintas kito, nei pasirinktas, tiekėjo pasiūlymas</a:t>
            </a:r>
            <a:endParaRPr lang="lt-LT" sz="1800" dirty="0">
              <a:effectLst/>
            </a:endParaRPr>
          </a:p>
          <a:p>
            <a:pPr marL="285750" marR="179070" indent="-285750" algn="just">
              <a:buFont typeface="Wingdings" panose="05000000000000000000" pitchFamily="2" charset="2"/>
              <a:buChar char="ü"/>
              <a:tabLst>
                <a:tab pos="900430" algn="l"/>
              </a:tabLst>
            </a:pPr>
            <a:r>
              <a:rPr lang="lt-LT" sz="2000" b="0" i="0" dirty="0">
                <a:solidFill>
                  <a:srgbClr val="000000"/>
                </a:solidFill>
                <a:effectLst/>
              </a:rPr>
              <a:t>Dėl sutarties pakeitimo </a:t>
            </a:r>
            <a:r>
              <a:rPr lang="lt-LT" sz="2000" b="1" i="0" dirty="0">
                <a:solidFill>
                  <a:srgbClr val="000000"/>
                </a:solidFill>
                <a:effectLst/>
              </a:rPr>
              <a:t>daugiau negu 50 procentų</a:t>
            </a:r>
            <a:r>
              <a:rPr lang="lt-LT" sz="2000" b="0" i="0" dirty="0">
                <a:solidFill>
                  <a:srgbClr val="000000"/>
                </a:solidFill>
                <a:effectLst/>
              </a:rPr>
              <a:t> padidėja pirkimo sutarties apimtis</a:t>
            </a:r>
            <a:endParaRPr lang="lt-LT" sz="1800" dirty="0">
              <a:solidFill>
                <a:srgbClr val="000000"/>
              </a:solidFill>
              <a:effectLst/>
            </a:endParaRPr>
          </a:p>
          <a:p>
            <a:pPr marL="285750" marR="179070" indent="-285750" algn="just">
              <a:buFont typeface="Wingdings" panose="05000000000000000000" pitchFamily="2" charset="2"/>
              <a:buChar char="ü"/>
              <a:tabLst>
                <a:tab pos="900430" algn="l"/>
              </a:tabLst>
            </a:pPr>
            <a:r>
              <a:rPr lang="lt-LT" sz="1800" dirty="0">
                <a:solidFill>
                  <a:srgbClr val="000000"/>
                </a:solidFill>
                <a:effectLst/>
              </a:rPr>
              <a:t>Ekonominė sutarties pusiausvyra pasikeičia tiekėjo, su kuriuo sudaryta sutartis, naudai taip, kaip nebuvo nustatyta pirminės sutarties sąlygose (</a:t>
            </a:r>
            <a:r>
              <a:rPr lang="lt-LT" sz="1800" dirty="0" err="1">
                <a:solidFill>
                  <a:srgbClr val="000000"/>
                </a:solidFill>
                <a:effectLst/>
              </a:rPr>
              <a:t>pvz</a:t>
            </a:r>
            <a:r>
              <a:rPr lang="lt-LT" sz="1800" dirty="0">
                <a:solidFill>
                  <a:srgbClr val="000000"/>
                </a:solidFill>
                <a:effectLst/>
              </a:rPr>
              <a:t> delspinigių netaikymas)</a:t>
            </a:r>
            <a:endParaRPr lang="lt-LT" sz="1800" dirty="0">
              <a:effectLst/>
            </a:endParaRPr>
          </a:p>
          <a:p>
            <a:endParaRPr lang="en-LT" sz="1800" dirty="0"/>
          </a:p>
        </p:txBody>
      </p:sp>
    </p:spTree>
    <p:extLst>
      <p:ext uri="{BB962C8B-B14F-4D97-AF65-F5344CB8AC3E}">
        <p14:creationId xmlns:p14="http://schemas.microsoft.com/office/powerpoint/2010/main" val="2577501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7A0D-31B7-F94E-A64B-AD61698B44D7}"/>
              </a:ext>
            </a:extLst>
          </p:cNvPr>
          <p:cNvSpPr>
            <a:spLocks noGrp="1"/>
          </p:cNvSpPr>
          <p:nvPr>
            <p:ph type="title"/>
          </p:nvPr>
        </p:nvSpPr>
        <p:spPr>
          <a:xfrm>
            <a:off x="1329872" y="637495"/>
            <a:ext cx="5191698" cy="2137643"/>
          </a:xfrm>
        </p:spPr>
        <p:txBody>
          <a:bodyPr/>
          <a:lstStyle/>
          <a:p>
            <a:r>
              <a:rPr lang="lt-LT" dirty="0"/>
              <a:t>Pirkimo sutarties keitimas</a:t>
            </a:r>
            <a:endParaRPr lang="en-LT" dirty="0"/>
          </a:p>
        </p:txBody>
      </p:sp>
      <p:sp>
        <p:nvSpPr>
          <p:cNvPr id="3" name="Text Placeholder 2">
            <a:extLst>
              <a:ext uri="{FF2B5EF4-FFF2-40B4-BE49-F238E27FC236}">
                <a16:creationId xmlns:a16="http://schemas.microsoft.com/office/drawing/2014/main" id="{C76FD938-E4C0-7642-8887-6088D8F52AB7}"/>
              </a:ext>
            </a:extLst>
          </p:cNvPr>
          <p:cNvSpPr>
            <a:spLocks noGrp="1"/>
          </p:cNvSpPr>
          <p:nvPr>
            <p:ph type="body" sz="half" idx="10"/>
          </p:nvPr>
        </p:nvSpPr>
        <p:spPr>
          <a:xfrm>
            <a:off x="1040236" y="2300140"/>
            <a:ext cx="8810774" cy="4128940"/>
          </a:xfrm>
        </p:spPr>
        <p:txBody>
          <a:bodyPr>
            <a:noAutofit/>
          </a:bodyPr>
          <a:lstStyle/>
          <a:p>
            <a:r>
              <a:rPr lang="lt-LT" dirty="0">
                <a:solidFill>
                  <a:srgbClr val="000000"/>
                </a:solidFill>
                <a:effectLst/>
              </a:rPr>
              <a:t>Pirkimo sutartis jos galiojimo laikotarpiu </a:t>
            </a:r>
            <a:r>
              <a:rPr lang="lt-LT" b="1" dirty="0">
                <a:solidFill>
                  <a:srgbClr val="000000"/>
                </a:solidFill>
                <a:effectLst/>
              </a:rPr>
              <a:t>gali būti keičiama</a:t>
            </a:r>
            <a:r>
              <a:rPr lang="lt-LT" dirty="0">
                <a:solidFill>
                  <a:srgbClr val="000000"/>
                </a:solidFill>
                <a:effectLst/>
              </a:rPr>
              <a:t>:</a:t>
            </a:r>
          </a:p>
          <a:p>
            <a:endParaRPr lang="lt-LT" dirty="0">
              <a:solidFill>
                <a:srgbClr val="000000"/>
              </a:solidFill>
              <a:effectLst/>
            </a:endParaRPr>
          </a:p>
          <a:p>
            <a:pPr marL="342900" indent="-342900">
              <a:buFont typeface="Wingdings" panose="05000000000000000000" pitchFamily="2" charset="2"/>
              <a:buChar char="ü"/>
            </a:pPr>
            <a:r>
              <a:rPr lang="lt-LT" b="1" dirty="0">
                <a:solidFill>
                  <a:srgbClr val="000000"/>
                </a:solidFill>
                <a:effectLst/>
              </a:rPr>
              <a:t>Bendra</a:t>
            </a:r>
            <a:r>
              <a:rPr lang="lt-LT" dirty="0">
                <a:solidFill>
                  <a:srgbClr val="000000"/>
                </a:solidFill>
                <a:effectLst/>
              </a:rPr>
              <a:t> atskirų </a:t>
            </a:r>
            <a:r>
              <a:rPr lang="lt-LT" b="1" dirty="0">
                <a:solidFill>
                  <a:srgbClr val="000000"/>
                </a:solidFill>
                <a:effectLst/>
              </a:rPr>
              <a:t>pakeitimų </a:t>
            </a:r>
            <a:r>
              <a:rPr lang="lt-LT" dirty="0">
                <a:solidFill>
                  <a:srgbClr val="000000"/>
                </a:solidFill>
                <a:effectLst/>
              </a:rPr>
              <a:t>pagal šį papunktį </a:t>
            </a:r>
            <a:r>
              <a:rPr lang="lt-LT" b="1" dirty="0">
                <a:solidFill>
                  <a:srgbClr val="000000"/>
                </a:solidFill>
                <a:effectLst/>
              </a:rPr>
              <a:t>vertė</a:t>
            </a:r>
            <a:r>
              <a:rPr lang="lt-LT" dirty="0">
                <a:solidFill>
                  <a:srgbClr val="000000"/>
                </a:solidFill>
                <a:effectLst/>
              </a:rPr>
              <a:t> neviršija 10 procentų pradinės pirkimo sutarties vertės, kai perkamos prekės ar paslaugos, ir 15 procentų – kai perkami darbai, </a:t>
            </a:r>
            <a:r>
              <a:rPr lang="lt-LT" b="1" dirty="0">
                <a:solidFill>
                  <a:srgbClr val="000000"/>
                </a:solidFill>
                <a:effectLst/>
              </a:rPr>
              <a:t>ir pakeitimu iš esmės nepakeičiamas pirkimo sutarties pobūdis</a:t>
            </a:r>
            <a:endParaRPr lang="lt-LT" dirty="0">
              <a:effectLst/>
            </a:endParaRPr>
          </a:p>
          <a:p>
            <a:pPr marL="342900" marR="179070" indent="-342900" algn="just">
              <a:buFont typeface="Wingdings" panose="05000000000000000000" pitchFamily="2" charset="2"/>
              <a:buChar char="ü"/>
              <a:tabLst>
                <a:tab pos="900430" algn="l"/>
              </a:tabLst>
            </a:pPr>
            <a:r>
              <a:rPr lang="lt-LT" dirty="0">
                <a:solidFill>
                  <a:srgbClr val="000000"/>
                </a:solidFill>
                <a:effectLst/>
              </a:rPr>
              <a:t>Dėl aplinkybių, kurių nebuvo galima numatyti, paaiškėja, kad reikalingi </a:t>
            </a:r>
            <a:r>
              <a:rPr lang="lt-LT" b="1" dirty="0">
                <a:solidFill>
                  <a:srgbClr val="000000"/>
                </a:solidFill>
                <a:effectLst/>
              </a:rPr>
              <a:t>papildomi darbai arba paslaugos</a:t>
            </a:r>
            <a:r>
              <a:rPr lang="lt-LT" dirty="0">
                <a:solidFill>
                  <a:srgbClr val="000000"/>
                </a:solidFill>
                <a:effectLst/>
              </a:rPr>
              <a:t>, kurie nebuvo įrašyti į sudarytą pirkimo sutartį ir kurių techniškai ar ekonomiškai neįmanoma atskirti nuo pradinės pirkimo sutarties, nesukeliant didelių nepatogumų NPO, arba kai tokie darbai ar paslaugos, nors ir gali būti atskirti nuo pradinės pirkimo sutarties, yra būtini jai baigti įgyvendinti. </a:t>
            </a:r>
            <a:r>
              <a:rPr lang="lt-LT" b="1" dirty="0">
                <a:solidFill>
                  <a:srgbClr val="000000"/>
                </a:solidFill>
                <a:effectLst/>
              </a:rPr>
              <a:t>Atskiro pakeitimo </a:t>
            </a:r>
            <a:r>
              <a:rPr lang="lt-LT" dirty="0">
                <a:solidFill>
                  <a:srgbClr val="000000"/>
                </a:solidFill>
                <a:effectLst/>
              </a:rPr>
              <a:t>pagal šį papunktį </a:t>
            </a:r>
            <a:r>
              <a:rPr lang="lt-LT" b="1" dirty="0">
                <a:solidFill>
                  <a:srgbClr val="000000"/>
                </a:solidFill>
                <a:effectLst/>
              </a:rPr>
              <a:t>vertė neturi viršyti 50 procentų</a:t>
            </a:r>
            <a:r>
              <a:rPr lang="lt-LT" dirty="0">
                <a:solidFill>
                  <a:srgbClr val="000000"/>
                </a:solidFill>
                <a:effectLst/>
              </a:rPr>
              <a:t>, pagrindinės pirkimo sutarties vertės ir </a:t>
            </a:r>
            <a:r>
              <a:rPr lang="lt-LT" b="1" dirty="0">
                <a:solidFill>
                  <a:srgbClr val="000000"/>
                </a:solidFill>
                <a:effectLst/>
              </a:rPr>
              <a:t>pakeitimu</a:t>
            </a:r>
            <a:r>
              <a:rPr lang="lt-LT" b="1" dirty="0">
                <a:solidFill>
                  <a:srgbClr val="000000"/>
                </a:solidFill>
              </a:rPr>
              <a:t> </a:t>
            </a:r>
            <a:r>
              <a:rPr lang="lt-LT" b="1" i="0" dirty="0">
                <a:solidFill>
                  <a:srgbClr val="000000"/>
                </a:solidFill>
                <a:effectLst/>
              </a:rPr>
              <a:t>negali būti pakeistas pirkimo sutarties pobūdis</a:t>
            </a:r>
            <a:endParaRPr lang="lt-LT" b="1" dirty="0">
              <a:effectLst/>
            </a:endParaRPr>
          </a:p>
          <a:p>
            <a:endParaRPr lang="lt-LT" b="0" i="0" u="none" strike="noStrike" baseline="0" dirty="0">
              <a:solidFill>
                <a:srgbClr val="000000"/>
              </a:solidFill>
              <a:latin typeface="Calibri" panose="020F0502020204030204" pitchFamily="34" charset="0"/>
            </a:endParaRPr>
          </a:p>
          <a:p>
            <a:endParaRPr lang="en-LT" dirty="0"/>
          </a:p>
        </p:txBody>
      </p:sp>
    </p:spTree>
    <p:extLst>
      <p:ext uri="{BB962C8B-B14F-4D97-AF65-F5344CB8AC3E}">
        <p14:creationId xmlns:p14="http://schemas.microsoft.com/office/powerpoint/2010/main" val="273270116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14DFB-7472-7440-BD33-7AD3E570095F}"/>
              </a:ext>
            </a:extLst>
          </p:cNvPr>
          <p:cNvSpPr>
            <a:spLocks noGrp="1"/>
          </p:cNvSpPr>
          <p:nvPr>
            <p:ph type="ctrTitle"/>
          </p:nvPr>
        </p:nvSpPr>
        <p:spPr>
          <a:xfrm>
            <a:off x="1329872" y="822833"/>
            <a:ext cx="7485654" cy="801782"/>
          </a:xfrm>
        </p:spPr>
        <p:txBody>
          <a:bodyPr/>
          <a:lstStyle/>
          <a:p>
            <a:r>
              <a:rPr lang="lt-LT" dirty="0"/>
              <a:t>Pirkimo užbaigimas</a:t>
            </a:r>
            <a:endParaRPr lang="en-LT" dirty="0"/>
          </a:p>
        </p:txBody>
      </p:sp>
      <p:sp>
        <p:nvSpPr>
          <p:cNvPr id="7" name="Content Placeholder 2">
            <a:extLst>
              <a:ext uri="{FF2B5EF4-FFF2-40B4-BE49-F238E27FC236}">
                <a16:creationId xmlns:a16="http://schemas.microsoft.com/office/drawing/2014/main" id="{9F6A0D2D-F1A0-4074-9930-F8F3A55D9EAE}"/>
              </a:ext>
            </a:extLst>
          </p:cNvPr>
          <p:cNvSpPr txBox="1">
            <a:spLocks/>
          </p:cNvSpPr>
          <p:nvPr/>
        </p:nvSpPr>
        <p:spPr>
          <a:xfrm>
            <a:off x="310718" y="2254929"/>
            <a:ext cx="7998781" cy="439669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None/>
            </a:pPr>
            <a:r>
              <a:rPr lang="lt-LT" altLang="lt-LT" sz="2000" dirty="0">
                <a:solidFill>
                  <a:schemeClr val="bg1"/>
                </a:solidFill>
                <a:cs typeface="Times New Roman" panose="02020603050405020304" pitchFamily="18" charset="0"/>
              </a:rPr>
              <a:t>Papildyta, kad :</a:t>
            </a:r>
          </a:p>
          <a:p>
            <a:pPr lvl="1"/>
            <a:endParaRPr lang="lt-LT" altLang="lt-LT" sz="2000" dirty="0">
              <a:solidFill>
                <a:schemeClr val="bg1"/>
              </a:solidFill>
              <a:cs typeface="Times New Roman" panose="02020603050405020304" pitchFamily="18" charset="0"/>
            </a:endParaRPr>
          </a:p>
          <a:p>
            <a:pPr lvl="1"/>
            <a:endParaRPr lang="lt-LT" altLang="lt-LT" sz="2000" dirty="0">
              <a:solidFill>
                <a:schemeClr val="bg1"/>
              </a:solidFill>
              <a:cs typeface="Times New Roman" panose="02020603050405020304" pitchFamily="18" charset="0"/>
            </a:endParaRPr>
          </a:p>
        </p:txBody>
      </p:sp>
      <p:sp>
        <p:nvSpPr>
          <p:cNvPr id="4" name="TextBox 3">
            <a:extLst>
              <a:ext uri="{FF2B5EF4-FFF2-40B4-BE49-F238E27FC236}">
                <a16:creationId xmlns:a16="http://schemas.microsoft.com/office/drawing/2014/main" id="{E739CDF4-25F3-9A65-3507-8560F23D7B5B}"/>
              </a:ext>
            </a:extLst>
          </p:cNvPr>
          <p:cNvSpPr txBox="1"/>
          <p:nvPr/>
        </p:nvSpPr>
        <p:spPr>
          <a:xfrm>
            <a:off x="527901" y="2969691"/>
            <a:ext cx="7098384" cy="1015663"/>
          </a:xfrm>
          <a:prstGeom prst="rect">
            <a:avLst/>
          </a:prstGeom>
          <a:noFill/>
        </p:spPr>
        <p:txBody>
          <a:bodyPr wrap="square">
            <a:spAutoFit/>
          </a:bodyPr>
          <a:lstStyle/>
          <a:p>
            <a:r>
              <a:rPr lang="lt-LT" sz="2000" dirty="0">
                <a:solidFill>
                  <a:schemeClr val="bg1"/>
                </a:solidFill>
                <a:effectLst/>
                <a:latin typeface="Verdana" panose="020B0604030504040204" pitchFamily="34" charset="0"/>
                <a:ea typeface="Verdana" panose="020B0604030504040204" pitchFamily="34" charset="0"/>
              </a:rPr>
              <a:t>Kai pirkimas nutraukiamas iki pasiūlymų pateikimo, toks NPO sprendimas turi būti paskelbiamas svetainėje </a:t>
            </a:r>
            <a:r>
              <a:rPr lang="lt-LT" sz="2000" i="1" dirty="0" err="1">
                <a:solidFill>
                  <a:schemeClr val="bg1"/>
                </a:solidFill>
                <a:effectLst/>
                <a:latin typeface="Verdana" panose="020B0604030504040204" pitchFamily="34" charset="0"/>
                <a:ea typeface="Verdana" panose="020B0604030504040204" pitchFamily="34" charset="0"/>
              </a:rPr>
              <a:t>esinvesticijos.lt</a:t>
            </a:r>
            <a:endParaRPr lang="lt-LT" sz="2000" dirty="0">
              <a:solidFill>
                <a:schemeClr val="bg1"/>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560393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23747-FB83-664B-B2FD-B27C9E02068D}"/>
              </a:ext>
            </a:extLst>
          </p:cNvPr>
          <p:cNvSpPr>
            <a:spLocks noGrp="1"/>
          </p:cNvSpPr>
          <p:nvPr>
            <p:ph type="title"/>
          </p:nvPr>
        </p:nvSpPr>
        <p:spPr>
          <a:xfrm>
            <a:off x="1329873" y="637495"/>
            <a:ext cx="7679904" cy="1266806"/>
          </a:xfrm>
        </p:spPr>
        <p:txBody>
          <a:bodyPr>
            <a:normAutofit/>
          </a:bodyPr>
          <a:lstStyle/>
          <a:p>
            <a:r>
              <a:rPr lang="en-US" dirty="0"/>
              <a:t>Da</a:t>
            </a:r>
            <a:r>
              <a:rPr lang="lt-LT" dirty="0" err="1"/>
              <a:t>žniausios</a:t>
            </a:r>
            <a:r>
              <a:rPr lang="lt-LT" dirty="0"/>
              <a:t> NPO klaidos</a:t>
            </a:r>
          </a:p>
        </p:txBody>
      </p:sp>
      <p:sp>
        <p:nvSpPr>
          <p:cNvPr id="3" name="Text Placeholder 2">
            <a:extLst>
              <a:ext uri="{FF2B5EF4-FFF2-40B4-BE49-F238E27FC236}">
                <a16:creationId xmlns:a16="http://schemas.microsoft.com/office/drawing/2014/main" id="{5264141E-69FA-6F4A-8BF8-D564C954F298}"/>
              </a:ext>
            </a:extLst>
          </p:cNvPr>
          <p:cNvSpPr>
            <a:spLocks noGrp="1"/>
          </p:cNvSpPr>
          <p:nvPr>
            <p:ph type="body" sz="half" idx="2"/>
          </p:nvPr>
        </p:nvSpPr>
        <p:spPr>
          <a:xfrm>
            <a:off x="1313097" y="1669409"/>
            <a:ext cx="6882948" cy="4351388"/>
          </a:xfrm>
        </p:spPr>
        <p:txBody>
          <a:bodyPr>
            <a:normAutofit fontScale="92500" lnSpcReduction="20000"/>
          </a:bodyPr>
          <a:lstStyle/>
          <a:p>
            <a:pPr algn="just">
              <a:lnSpc>
                <a:spcPct val="100000"/>
              </a:lnSpc>
              <a:buFont typeface="Wingdings" panose="05000000000000000000" pitchFamily="2" charset="2"/>
              <a:buChar char="ü"/>
            </a:pPr>
            <a:endParaRPr lang="lt-LT" sz="2800" dirty="0"/>
          </a:p>
          <a:p>
            <a:pPr algn="just">
              <a:lnSpc>
                <a:spcPct val="100000"/>
              </a:lnSpc>
              <a:buFont typeface="Wingdings" panose="05000000000000000000" pitchFamily="2" charset="2"/>
              <a:buChar char="ü"/>
            </a:pPr>
            <a:r>
              <a:rPr lang="lt-LT" sz="1800" b="1" dirty="0">
                <a:effectLst/>
                <a:latin typeface="Verdana Pro" panose="020B0604030504040204" pitchFamily="34" charset="0"/>
                <a:ea typeface="Calibri" panose="020F0502020204030204" pitchFamily="34" charset="0"/>
                <a:cs typeface="Times New Roman" panose="02020603050405020304" pitchFamily="18" charset="0"/>
              </a:rPr>
              <a:t>Prieštaravimai pirkimo </a:t>
            </a:r>
            <a:r>
              <a:rPr lang="lt-LT" sz="1800" b="1" dirty="0">
                <a:latin typeface="Verdana Pro" panose="020B0604030504040204" pitchFamily="34" charset="0"/>
                <a:ea typeface="Calibri" panose="020F0502020204030204" pitchFamily="34" charset="0"/>
                <a:cs typeface="Times New Roman" panose="02020603050405020304" pitchFamily="18" charset="0"/>
              </a:rPr>
              <a:t>sąlygo</a:t>
            </a:r>
            <a:r>
              <a:rPr lang="lt-LT" sz="1800" b="1" dirty="0">
                <a:effectLst/>
                <a:latin typeface="Verdana Pro" panose="020B0604030504040204" pitchFamily="34" charset="0"/>
                <a:ea typeface="Calibri" panose="020F0502020204030204" pitchFamily="34" charset="0"/>
                <a:cs typeface="Times New Roman" panose="02020603050405020304" pitchFamily="18" charset="0"/>
              </a:rPr>
              <a:t>se/jų prieduose</a:t>
            </a:r>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Nenumatomas sutarties pratęsimas bei stabdymas, o sutarties vykdymas faktiškai vėluoja</a:t>
            </a:r>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Sudarant sutartį, keičiamos skelbtos pirkimo sąlygos</a:t>
            </a:r>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Vykdant sutartį, keičiamos </a:t>
            </a:r>
            <a:r>
              <a:rPr lang="lt-LT" sz="1800" b="1" dirty="0">
                <a:latin typeface="Verdana Pro" panose="020B0604030504040204" pitchFamily="34" charset="0"/>
                <a:ea typeface="Calibri" panose="020F0502020204030204" pitchFamily="34" charset="0"/>
                <a:cs typeface="Times New Roman" panose="02020603050405020304" pitchFamily="18" charset="0"/>
              </a:rPr>
              <a:t>atsiskaitymo sąlygos </a:t>
            </a:r>
            <a:r>
              <a:rPr lang="lt-LT" sz="1800" dirty="0">
                <a:latin typeface="Verdana Pro" panose="020B0604030504040204" pitchFamily="34" charset="0"/>
                <a:ea typeface="Calibri" panose="020F0502020204030204" pitchFamily="34" charset="0"/>
                <a:cs typeface="Times New Roman" panose="02020603050405020304" pitchFamily="18" charset="0"/>
              </a:rPr>
              <a:t>– </a:t>
            </a:r>
            <a:r>
              <a:rPr lang="lt-LT" sz="1800" b="1" dirty="0">
                <a:latin typeface="Verdana Pro" panose="020B0604030504040204" pitchFamily="34" charset="0"/>
                <a:ea typeface="Calibri" panose="020F0502020204030204" pitchFamily="34" charset="0"/>
                <a:cs typeface="Times New Roman" panose="02020603050405020304" pitchFamily="18" charset="0"/>
              </a:rPr>
              <a:t>itin dažnai </a:t>
            </a:r>
            <a:r>
              <a:rPr lang="en-US" sz="1800" dirty="0">
                <a:latin typeface="Verdana Pro" panose="020B0604030504040204" pitchFamily="34" charset="0"/>
                <a:ea typeface="Calibri" panose="020F0502020204030204" pitchFamily="34" charset="0"/>
                <a:cs typeface="Times New Roman" panose="02020603050405020304" pitchFamily="18" charset="0"/>
              </a:rPr>
              <a:t>!!</a:t>
            </a:r>
            <a:r>
              <a:rPr lang="lt-LT" sz="1800" dirty="0">
                <a:latin typeface="Verdana Pro" panose="020B0604030504040204" pitchFamily="34" charset="0"/>
                <a:ea typeface="Calibri" panose="020F0502020204030204" pitchFamily="34" charset="0"/>
                <a:cs typeface="Times New Roman" panose="02020603050405020304" pitchFamily="18" charset="0"/>
              </a:rPr>
              <a:t> </a:t>
            </a:r>
            <a:r>
              <a:rPr lang="lt-LT" sz="1800" dirty="0" err="1">
                <a:latin typeface="Verdana Pro" panose="020B0604030504040204" pitchFamily="34" charset="0"/>
                <a:ea typeface="Calibri" panose="020F0502020204030204" pitchFamily="34" charset="0"/>
                <a:cs typeface="Times New Roman" panose="02020603050405020304" pitchFamily="18" charset="0"/>
              </a:rPr>
              <a:t>Pvz</a:t>
            </a:r>
            <a:r>
              <a:rPr lang="lt-LT" sz="1800" dirty="0">
                <a:latin typeface="Verdana Pro" panose="020B0604030504040204" pitchFamily="34" charset="0"/>
                <a:ea typeface="Calibri" panose="020F0502020204030204" pitchFamily="34" charset="0"/>
                <a:cs typeface="Times New Roman" panose="02020603050405020304" pitchFamily="18" charset="0"/>
              </a:rPr>
              <a:t> Keičiamos mokėjimų proporcijos, nemokamas avansas tiekėjui</a:t>
            </a:r>
            <a:r>
              <a:rPr lang="en-US" sz="1800" dirty="0">
                <a:latin typeface="Verdana Pro" panose="020B0604030504040204" pitchFamily="34" charset="0"/>
                <a:ea typeface="Calibri" panose="020F0502020204030204" pitchFamily="34" charset="0"/>
                <a:cs typeface="Times New Roman" panose="02020603050405020304" pitchFamily="18" charset="0"/>
              </a:rPr>
              <a:t> </a:t>
            </a:r>
            <a:r>
              <a:rPr lang="en-US" sz="1800" dirty="0" err="1">
                <a:latin typeface="Verdana Pro" panose="020B0604030504040204" pitchFamily="34" charset="0"/>
                <a:ea typeface="Calibri" panose="020F0502020204030204" pitchFamily="34" charset="0"/>
                <a:cs typeface="Times New Roman" panose="02020603050405020304" pitchFamily="18" charset="0"/>
              </a:rPr>
              <a:t>ar</a:t>
            </a:r>
            <a:r>
              <a:rPr lang="en-US" sz="1800" dirty="0">
                <a:latin typeface="Verdana Pro" panose="020B0604030504040204" pitchFamily="34" charset="0"/>
                <a:ea typeface="Calibri" panose="020F0502020204030204" pitchFamily="34" charset="0"/>
                <a:cs typeface="Times New Roman" panose="02020603050405020304" pitchFamily="18" charset="0"/>
              </a:rPr>
              <a:t> </a:t>
            </a:r>
            <a:r>
              <a:rPr lang="en-US" sz="1800" dirty="0" err="1">
                <a:latin typeface="Verdana Pro" panose="020B0604030504040204" pitchFamily="34" charset="0"/>
                <a:ea typeface="Calibri" panose="020F0502020204030204" pitchFamily="34" charset="0"/>
                <a:cs typeface="Times New Roman" panose="02020603050405020304" pitchFamily="18" charset="0"/>
              </a:rPr>
              <a:t>sumokamas</a:t>
            </a:r>
            <a:r>
              <a:rPr lang="en-US" sz="1800" dirty="0">
                <a:latin typeface="Verdana Pro" panose="020B0604030504040204" pitchFamily="34" charset="0"/>
                <a:ea typeface="Calibri" panose="020F0502020204030204" pitchFamily="34" charset="0"/>
                <a:cs typeface="Times New Roman" panose="02020603050405020304" pitchFamily="18" charset="0"/>
              </a:rPr>
              <a:t> </a:t>
            </a:r>
            <a:r>
              <a:rPr lang="en-US" sz="1800" dirty="0" err="1">
                <a:latin typeface="Verdana Pro" panose="020B0604030504040204" pitchFamily="34" charset="0"/>
                <a:ea typeface="Calibri" panose="020F0502020204030204" pitchFamily="34" charset="0"/>
                <a:cs typeface="Times New Roman" panose="02020603050405020304" pitchFamily="18" charset="0"/>
              </a:rPr>
              <a:t>nors</a:t>
            </a:r>
            <a:r>
              <a:rPr lang="en-US" sz="1800" dirty="0">
                <a:latin typeface="Verdana Pro" panose="020B0604030504040204" pitchFamily="34" charset="0"/>
                <a:ea typeface="Calibri" panose="020F0502020204030204" pitchFamily="34" charset="0"/>
                <a:cs typeface="Times New Roman" panose="02020603050405020304" pitchFamily="18" charset="0"/>
              </a:rPr>
              <a:t> </a:t>
            </a:r>
            <a:r>
              <a:rPr lang="en-US" sz="1800" dirty="0" err="1">
                <a:latin typeface="Verdana Pro" panose="020B0604030504040204" pitchFamily="34" charset="0"/>
                <a:ea typeface="Calibri" panose="020F0502020204030204" pitchFamily="34" charset="0"/>
                <a:cs typeface="Times New Roman" panose="02020603050405020304" pitchFamily="18" charset="0"/>
              </a:rPr>
              <a:t>nenumatytas</a:t>
            </a:r>
            <a:r>
              <a:rPr lang="en-US" sz="1800" dirty="0">
                <a:latin typeface="Verdana Pro" panose="020B0604030504040204" pitchFamily="34" charset="0"/>
                <a:ea typeface="Calibri" panose="020F0502020204030204" pitchFamily="34" charset="0"/>
                <a:cs typeface="Times New Roman" panose="02020603050405020304" pitchFamily="18" charset="0"/>
              </a:rPr>
              <a:t> s</a:t>
            </a:r>
            <a:r>
              <a:rPr lang="lt-LT" sz="1800" dirty="0">
                <a:latin typeface="Verdana Pro" panose="020B0604030504040204" pitchFamily="34" charset="0"/>
                <a:ea typeface="Calibri" panose="020F0502020204030204" pitchFamily="34" charset="0"/>
                <a:cs typeface="Times New Roman" panose="02020603050405020304" pitchFamily="18" charset="0"/>
              </a:rPr>
              <a:t>ą</a:t>
            </a:r>
            <a:r>
              <a:rPr lang="en-US" sz="1800" dirty="0" err="1">
                <a:latin typeface="Verdana Pro" panose="020B0604030504040204" pitchFamily="34" charset="0"/>
                <a:ea typeface="Calibri" panose="020F0502020204030204" pitchFamily="34" charset="0"/>
                <a:cs typeface="Times New Roman" panose="02020603050405020304" pitchFamily="18" charset="0"/>
              </a:rPr>
              <a:t>lygose</a:t>
            </a:r>
            <a:r>
              <a:rPr lang="en-US" sz="1800" dirty="0">
                <a:latin typeface="Verdana Pro" panose="020B0604030504040204" pitchFamily="34" charset="0"/>
                <a:ea typeface="Calibri" panose="020F0502020204030204" pitchFamily="34" charset="0"/>
                <a:cs typeface="Times New Roman" panose="02020603050405020304" pitchFamily="18" charset="0"/>
              </a:rPr>
              <a:t>,</a:t>
            </a:r>
            <a:r>
              <a:rPr lang="lt-LT" sz="1800" dirty="0">
                <a:latin typeface="Verdana Pro" panose="020B0604030504040204" pitchFamily="34" charset="0"/>
                <a:ea typeface="Calibri" panose="020F0502020204030204" pitchFamily="34" charset="0"/>
                <a:cs typeface="Times New Roman" panose="02020603050405020304" pitchFamily="18" charset="0"/>
              </a:rPr>
              <a:t> sumokama anksčiau nei pristatyta prekė</a:t>
            </a:r>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Esant faktiniam vėlavimui, neskaičiuojami delspinigiai</a:t>
            </a:r>
          </a:p>
          <a:p>
            <a:pPr algn="just">
              <a:lnSpc>
                <a:spcPct val="100000"/>
              </a:lnSpc>
              <a:buFont typeface="Wingdings" panose="05000000000000000000" pitchFamily="2" charset="2"/>
              <a:buChar char="ü"/>
            </a:pPr>
            <a:r>
              <a:rPr lang="lt-LT" sz="1800" dirty="0">
                <a:latin typeface="Verdana Pro" panose="020B0604030504040204" pitchFamily="34" charset="0"/>
                <a:ea typeface="Calibri" panose="020F0502020204030204" pitchFamily="34" charset="0"/>
                <a:cs typeface="Times New Roman" panose="02020603050405020304" pitchFamily="18" charset="0"/>
              </a:rPr>
              <a:t>Nesudaroma rašytinė sutartis, kai pirkimo sutarties vertė viršija</a:t>
            </a:r>
            <a:r>
              <a:rPr lang="en-US" sz="1800" dirty="0">
                <a:latin typeface="Verdana Pro" panose="020B0604030504040204" pitchFamily="34" charset="0"/>
                <a:ea typeface="Calibri" panose="020F0502020204030204" pitchFamily="34" charset="0"/>
                <a:cs typeface="Times New Roman" panose="02020603050405020304" pitchFamily="18" charset="0"/>
              </a:rPr>
              <a:t> PAFT </a:t>
            </a:r>
            <a:r>
              <a:rPr lang="lt-LT" sz="1800" dirty="0">
                <a:latin typeface="Verdana Pro" panose="020B0604030504040204" pitchFamily="34" charset="0"/>
                <a:ea typeface="Calibri" panose="020F0502020204030204" pitchFamily="34" charset="0"/>
                <a:cs typeface="Times New Roman" panose="02020603050405020304" pitchFamily="18" charset="0"/>
              </a:rPr>
              <a:t>nustatytą </a:t>
            </a:r>
            <a:r>
              <a:rPr lang="en-US" sz="1800" dirty="0">
                <a:latin typeface="Verdana Pro" panose="020B0604030504040204" pitchFamily="34" charset="0"/>
                <a:ea typeface="Calibri" panose="020F0502020204030204" pitchFamily="34" charset="0"/>
                <a:cs typeface="Times New Roman" panose="02020603050405020304" pitchFamily="18" charset="0"/>
              </a:rPr>
              <a:t>rib</a:t>
            </a:r>
            <a:r>
              <a:rPr lang="lt-LT" sz="1800" dirty="0">
                <a:latin typeface="Verdana Pro" panose="020B0604030504040204" pitchFamily="34" charset="0"/>
                <a:ea typeface="Calibri" panose="020F0502020204030204" pitchFamily="34" charset="0"/>
                <a:cs typeface="Times New Roman" panose="02020603050405020304" pitchFamily="18" charset="0"/>
              </a:rPr>
              <a:t>ą</a:t>
            </a: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a:p>
            <a:pPr algn="just">
              <a:lnSpc>
                <a:spcPct val="100000"/>
              </a:lnSpc>
            </a:pP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a:p>
            <a:pPr marL="0" indent="0" algn="just">
              <a:lnSpc>
                <a:spcPct val="100000"/>
              </a:lnSpc>
              <a:buNone/>
            </a:pPr>
            <a:r>
              <a:rPr lang="lt-LT" sz="1800" dirty="0">
                <a:latin typeface="Verdana Pro" panose="020B0604030504040204" pitchFamily="34" charset="0"/>
                <a:ea typeface="Calibri" panose="020F0502020204030204" pitchFamily="34" charset="0"/>
                <a:cs typeface="Times New Roman" panose="02020603050405020304" pitchFamily="18" charset="0"/>
              </a:rPr>
              <a:t>  </a:t>
            </a:r>
            <a:endParaRPr lang="lt-LT" sz="1800" dirty="0">
              <a:effectLst/>
              <a:latin typeface="Verdana Pro" panose="020B0604030504040204" pitchFamily="34" charset="0"/>
              <a:ea typeface="Calibri" panose="020F0502020204030204" pitchFamily="34" charset="0"/>
              <a:cs typeface="Times New Roman" panose="02020603050405020304" pitchFamily="18" charset="0"/>
            </a:endParaRPr>
          </a:p>
        </p:txBody>
      </p:sp>
      <p:pic>
        <p:nvPicPr>
          <p:cNvPr id="1026" name="Picture 2" descr="Klaidos">
            <a:extLst>
              <a:ext uri="{FF2B5EF4-FFF2-40B4-BE49-F238E27FC236}">
                <a16:creationId xmlns:a16="http://schemas.microsoft.com/office/drawing/2014/main" id="{48059FE0-D960-2732-B07E-22FF3E6AF9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8848" y="4882718"/>
            <a:ext cx="3588012" cy="1975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617530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774164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icture containing highway&#10;&#10;Description automatically generated">
            <a:extLst>
              <a:ext uri="{FF2B5EF4-FFF2-40B4-BE49-F238E27FC236}">
                <a16:creationId xmlns:a16="http://schemas.microsoft.com/office/drawing/2014/main" id="{504A23BA-938F-7E47-AA9E-0A081F2DFC35}"/>
              </a:ext>
            </a:extLst>
          </p:cNvPr>
          <p:cNvPicPr>
            <a:picLocks noGrp="1" noChangeAspect="1"/>
          </p:cNvPicPr>
          <p:nvPr>
            <p:ph type="pic" idx="1"/>
          </p:nvPr>
        </p:nvPicPr>
        <p:blipFill>
          <a:blip r:embed="rId2">
            <a:alphaModFix/>
          </a:blip>
          <a:srcRect t="13869" b="13869"/>
          <a:stretch>
            <a:fillRect/>
          </a:stretch>
        </p:blipFill>
        <p:spPr/>
      </p:pic>
      <p:sp>
        <p:nvSpPr>
          <p:cNvPr id="3" name="Title 2">
            <a:extLst>
              <a:ext uri="{FF2B5EF4-FFF2-40B4-BE49-F238E27FC236}">
                <a16:creationId xmlns:a16="http://schemas.microsoft.com/office/drawing/2014/main" id="{65A9E02C-0334-A144-884B-CE1B2D624DF9}"/>
              </a:ext>
            </a:extLst>
          </p:cNvPr>
          <p:cNvSpPr>
            <a:spLocks noGrp="1"/>
          </p:cNvSpPr>
          <p:nvPr>
            <p:ph type="title"/>
          </p:nvPr>
        </p:nvSpPr>
        <p:spPr>
          <a:xfrm>
            <a:off x="2006401" y="3124200"/>
            <a:ext cx="8464947" cy="1600200"/>
          </a:xfrm>
        </p:spPr>
        <p:txBody>
          <a:bodyPr>
            <a:noAutofit/>
          </a:bodyPr>
          <a:lstStyle/>
          <a:p>
            <a:r>
              <a:rPr lang="lt-LT" sz="3600" b="1" dirty="0"/>
              <a:t>Lietuvos verslo konkurencingumo partneris</a:t>
            </a:r>
            <a:endParaRPr lang="en-LT" sz="3600" b="1" dirty="0"/>
          </a:p>
        </p:txBody>
      </p:sp>
      <p:pic>
        <p:nvPicPr>
          <p:cNvPr id="6" name="Picture 5">
            <a:extLst>
              <a:ext uri="{FF2B5EF4-FFF2-40B4-BE49-F238E27FC236}">
                <a16:creationId xmlns:a16="http://schemas.microsoft.com/office/drawing/2014/main" id="{9F913C9C-6BB4-1A45-93F3-769AA94AB89F}"/>
              </a:ext>
            </a:extLst>
          </p:cNvPr>
          <p:cNvPicPr>
            <a:picLocks noChangeAspect="1"/>
          </p:cNvPicPr>
          <p:nvPr/>
        </p:nvPicPr>
        <p:blipFill>
          <a:blip r:embed="rId3"/>
          <a:stretch>
            <a:fillRect/>
          </a:stretch>
        </p:blipFill>
        <p:spPr>
          <a:xfrm>
            <a:off x="395477" y="360178"/>
            <a:ext cx="317500" cy="400050"/>
          </a:xfrm>
          <a:prstGeom prst="rect">
            <a:avLst/>
          </a:prstGeom>
        </p:spPr>
      </p:pic>
    </p:spTree>
    <p:extLst>
      <p:ext uri="{BB962C8B-B14F-4D97-AF65-F5344CB8AC3E}">
        <p14:creationId xmlns:p14="http://schemas.microsoft.com/office/powerpoint/2010/main" val="1735096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809754" y="872456"/>
            <a:ext cx="4184189" cy="1205918"/>
          </a:xfrm>
        </p:spPr>
        <p:txBody>
          <a:bodyPr>
            <a:normAutofit/>
          </a:bodyPr>
          <a:lstStyle/>
          <a:p>
            <a:r>
              <a:rPr lang="lt-LT" sz="2000" b="1" dirty="0">
                <a:ea typeface="Times New Roman" panose="02020603050405020304" pitchFamily="18" charset="0"/>
              </a:rPr>
              <a:t>Pirkimo būdai lieka tie patys:</a:t>
            </a:r>
            <a:br>
              <a:rPr lang="lt-LT" sz="2000" b="1" dirty="0">
                <a:ea typeface="Times New Roman" panose="02020603050405020304" pitchFamily="18" charset="0"/>
              </a:rPr>
            </a:br>
            <a:endParaRPr lang="en-LT" sz="2000" b="1" dirty="0"/>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809754" y="2223882"/>
            <a:ext cx="5519956" cy="2410236"/>
          </a:xfrm>
        </p:spPr>
        <p:txBody>
          <a:bodyPr>
            <a:normAutofit fontScale="92500" lnSpcReduction="10000"/>
          </a:bodyPr>
          <a:lstStyle/>
          <a:p>
            <a:endParaRPr lang="lt-LT" dirty="0"/>
          </a:p>
          <a:p>
            <a:pPr marL="342900" indent="-342900" algn="just">
              <a:buFont typeface="Wingdings" panose="05000000000000000000" pitchFamily="2" charset="2"/>
              <a:buChar char="ü"/>
            </a:pPr>
            <a:r>
              <a:rPr lang="lt-LT" sz="2000" dirty="0"/>
              <a:t>Konkursas (su galimybe derėtis arba be derybų): visais atvejais</a:t>
            </a:r>
          </a:p>
          <a:p>
            <a:pPr algn="just"/>
            <a:endParaRPr lang="lt-LT" sz="2000" dirty="0"/>
          </a:p>
          <a:p>
            <a:pPr marL="342900" indent="-342900" algn="just">
              <a:buFont typeface="Wingdings" panose="05000000000000000000" pitchFamily="2" charset="2"/>
              <a:buChar char="ü"/>
            </a:pPr>
            <a:r>
              <a:rPr lang="lt-LT" sz="2000" dirty="0"/>
              <a:t>Derybos: visais atvejais</a:t>
            </a:r>
          </a:p>
          <a:p>
            <a:pPr algn="just"/>
            <a:endParaRPr lang="lt-LT" sz="2000" dirty="0"/>
          </a:p>
          <a:p>
            <a:pPr marL="342900" indent="-342900" algn="just">
              <a:buFont typeface="Wingdings" panose="05000000000000000000" pitchFamily="2" charset="2"/>
              <a:buChar char="ü"/>
            </a:pPr>
            <a:r>
              <a:rPr lang="lt-LT" sz="2000" dirty="0"/>
              <a:t>Pirkimas iš vieno tiekėjo tik esant </a:t>
            </a:r>
            <a:r>
              <a:rPr lang="lt-LT" sz="2000" b="1" dirty="0"/>
              <a:t>PAFT numatytiems atvejams </a:t>
            </a:r>
          </a:p>
          <a:p>
            <a:pPr marL="342900" indent="-342900">
              <a:buFont typeface="Wingdings" panose="05000000000000000000" pitchFamily="2" charset="2"/>
              <a:buChar char="ü"/>
            </a:pPr>
            <a:endParaRPr lang="lt-LT" sz="2000" dirty="0"/>
          </a:p>
          <a:p>
            <a:endParaRPr lang="lt-LT" sz="2000" dirty="0"/>
          </a:p>
          <a:p>
            <a:endParaRPr lang="lt-LT" sz="2000" dirty="0"/>
          </a:p>
          <a:p>
            <a:endParaRPr lang="lt-LT" sz="2000" dirty="0"/>
          </a:p>
          <a:p>
            <a:endParaRPr lang="lt-LT" dirty="0"/>
          </a:p>
          <a:p>
            <a:endParaRPr lang="en-LT" dirty="0"/>
          </a:p>
        </p:txBody>
      </p:sp>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1030" name="Picture 6" descr="Do You (As A Leader) Create Great Choices">
            <a:extLst>
              <a:ext uri="{FF2B5EF4-FFF2-40B4-BE49-F238E27FC236}">
                <a16:creationId xmlns:a16="http://schemas.microsoft.com/office/drawing/2014/main" id="{2EB0043F-2AEC-45F5-89FE-D7BC3775B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62496" y="2305050"/>
            <a:ext cx="4286250" cy="2857500"/>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2">
            <a:extLst>
              <a:ext uri="{FF2B5EF4-FFF2-40B4-BE49-F238E27FC236}">
                <a16:creationId xmlns:a16="http://schemas.microsoft.com/office/drawing/2014/main" id="{3D62CBEC-40DC-9C12-08A4-AF5740751F81}"/>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Tree>
    <p:extLst>
      <p:ext uri="{BB962C8B-B14F-4D97-AF65-F5344CB8AC3E}">
        <p14:creationId xmlns:p14="http://schemas.microsoft.com/office/powerpoint/2010/main" val="3063870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60E29-872B-8F49-8644-0D1F2D119591}"/>
              </a:ext>
            </a:extLst>
          </p:cNvPr>
          <p:cNvSpPr>
            <a:spLocks noGrp="1"/>
          </p:cNvSpPr>
          <p:nvPr>
            <p:ph type="title"/>
          </p:nvPr>
        </p:nvSpPr>
        <p:spPr>
          <a:xfrm>
            <a:off x="939568" y="637496"/>
            <a:ext cx="4907560" cy="797022"/>
          </a:xfrm>
        </p:spPr>
        <p:txBody>
          <a:bodyPr>
            <a:normAutofit/>
          </a:bodyPr>
          <a:lstStyle/>
          <a:p>
            <a:r>
              <a:rPr lang="lt-LT" sz="1800" dirty="0"/>
              <a:t>Pirkimai iš vieno tiekėjo galimi, kai:</a:t>
            </a:r>
            <a:endParaRPr lang="en-LT" sz="1800" dirty="0"/>
          </a:p>
        </p:txBody>
      </p:sp>
      <p:pic>
        <p:nvPicPr>
          <p:cNvPr id="6" name="Picture Placeholder 5" descr="A picture containing highway&#10;&#10;Description automatically generated">
            <a:extLst>
              <a:ext uri="{FF2B5EF4-FFF2-40B4-BE49-F238E27FC236}">
                <a16:creationId xmlns:a16="http://schemas.microsoft.com/office/drawing/2014/main" id="{E4151897-7D8D-5644-8A46-6A13AB8C2D71}"/>
              </a:ext>
            </a:extLst>
          </p:cNvPr>
          <p:cNvPicPr>
            <a:picLocks noGrp="1" noChangeAspect="1"/>
          </p:cNvPicPr>
          <p:nvPr>
            <p:ph type="pic" idx="1"/>
          </p:nvPr>
        </p:nvPicPr>
        <p:blipFill>
          <a:blip r:embed="rId2"/>
          <a:srcRect l="15404" r="15404"/>
          <a:stretch>
            <a:fillRect/>
          </a:stretch>
        </p:blipFill>
        <p:spPr/>
      </p:pic>
      <p:sp>
        <p:nvSpPr>
          <p:cNvPr id="8" name="Text Placeholder 3">
            <a:extLst>
              <a:ext uri="{FF2B5EF4-FFF2-40B4-BE49-F238E27FC236}">
                <a16:creationId xmlns:a16="http://schemas.microsoft.com/office/drawing/2014/main" id="{6C53EA9A-21C5-4CC6-BAA3-75534480F80A}"/>
              </a:ext>
            </a:extLst>
          </p:cNvPr>
          <p:cNvSpPr txBox="1">
            <a:spLocks/>
          </p:cNvSpPr>
          <p:nvPr/>
        </p:nvSpPr>
        <p:spPr>
          <a:xfrm>
            <a:off x="578841" y="1291905"/>
            <a:ext cx="4983060" cy="5100507"/>
          </a:xfrm>
          <a:prstGeom prst="rect">
            <a:avLst/>
          </a:prstGeom>
        </p:spPr>
        <p:txBody>
          <a:bodyPr>
            <a:normAutofit fontScale="3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302857"/>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71500" indent="-571500" algn="just">
              <a:spcBef>
                <a:spcPts val="0"/>
              </a:spcBef>
              <a:buFont typeface="Wingdings" panose="05000000000000000000" pitchFamily="2" charset="2"/>
              <a:buChar char="ü"/>
            </a:pPr>
            <a:r>
              <a:rPr lang="lt-LT" sz="5600" dirty="0">
                <a:solidFill>
                  <a:srgbClr val="000000"/>
                </a:solidFill>
              </a:rPr>
              <a:t>paskelbus kvietimą nebuvo gauta nė vieno nustatytus reikalavimus atitinkančio pasiūlymo, </a:t>
            </a:r>
            <a:r>
              <a:rPr lang="lt-LT" sz="5600" b="1" dirty="0">
                <a:solidFill>
                  <a:srgbClr val="000000"/>
                </a:solidFill>
              </a:rPr>
              <a:t>pirminės pirkimo sąlygos iš esmės nekeičiamos</a:t>
            </a:r>
          </a:p>
          <a:p>
            <a:pPr marL="571500" indent="-571500" algn="just">
              <a:spcBef>
                <a:spcPts val="0"/>
              </a:spcBef>
              <a:buFont typeface="Wingdings" panose="05000000000000000000" pitchFamily="2" charset="2"/>
              <a:buChar char="ü"/>
            </a:pPr>
            <a:endParaRPr lang="lt-LT" sz="5600" b="1" dirty="0">
              <a:solidFill>
                <a:srgbClr val="000000"/>
              </a:solidFill>
            </a:endParaRPr>
          </a:p>
          <a:p>
            <a:pPr marL="571500" indent="-571500" algn="just">
              <a:spcBef>
                <a:spcPts val="0"/>
              </a:spcBef>
              <a:buFont typeface="Wingdings" panose="05000000000000000000" pitchFamily="2" charset="2"/>
              <a:buChar char="ü"/>
            </a:pPr>
            <a:r>
              <a:rPr lang="lt-LT" sz="5600" dirty="0">
                <a:solidFill>
                  <a:srgbClr val="000000"/>
                </a:solidFill>
              </a:rPr>
              <a:t>dėl meninių ar techninių priežasčių </a:t>
            </a:r>
            <a:r>
              <a:rPr lang="en-US" sz="5600" dirty="0" err="1">
                <a:solidFill>
                  <a:srgbClr val="000000"/>
                </a:solidFill>
              </a:rPr>
              <a:t>yra</a:t>
            </a:r>
            <a:r>
              <a:rPr lang="en-US" sz="5600" dirty="0">
                <a:solidFill>
                  <a:srgbClr val="000000"/>
                </a:solidFill>
              </a:rPr>
              <a:t> </a:t>
            </a:r>
            <a:r>
              <a:rPr lang="lt-LT" sz="5600" dirty="0">
                <a:solidFill>
                  <a:srgbClr val="000000"/>
                </a:solidFill>
              </a:rPr>
              <a:t>tik</a:t>
            </a:r>
            <a:r>
              <a:rPr lang="en-US" sz="5600" dirty="0">
                <a:solidFill>
                  <a:srgbClr val="000000"/>
                </a:solidFill>
              </a:rPr>
              <a:t> </a:t>
            </a:r>
            <a:r>
              <a:rPr lang="en-US" sz="5600" dirty="0" err="1">
                <a:solidFill>
                  <a:srgbClr val="000000"/>
                </a:solidFill>
              </a:rPr>
              <a:t>vienintelis</a:t>
            </a:r>
            <a:r>
              <a:rPr lang="lt-LT" sz="5600" dirty="0">
                <a:solidFill>
                  <a:srgbClr val="000000"/>
                </a:solidFill>
              </a:rPr>
              <a:t> tiekėjas arba tiekėjas, turintis išimtines teises</a:t>
            </a:r>
            <a:endParaRPr lang="en-US" sz="5600" dirty="0">
              <a:solidFill>
                <a:srgbClr val="000000"/>
              </a:solidFill>
            </a:endParaRPr>
          </a:p>
          <a:p>
            <a:pPr marL="0" indent="0" algn="just">
              <a:spcBef>
                <a:spcPts val="0"/>
              </a:spcBef>
              <a:buNone/>
            </a:pPr>
            <a:endParaRPr lang="lt-LT" sz="5600" dirty="0">
              <a:solidFill>
                <a:srgbClr val="000000"/>
              </a:solidFill>
            </a:endParaRPr>
          </a:p>
          <a:p>
            <a:pPr marL="571500" indent="-571500" algn="just">
              <a:spcBef>
                <a:spcPts val="0"/>
              </a:spcBef>
              <a:buFont typeface="Wingdings" panose="05000000000000000000" pitchFamily="2" charset="2"/>
              <a:buChar char="ü"/>
            </a:pPr>
            <a:r>
              <a:rPr lang="en-US" sz="5600" dirty="0">
                <a:solidFill>
                  <a:srgbClr val="000000"/>
                </a:solidFill>
              </a:rPr>
              <a:t>NPO </a:t>
            </a:r>
            <a:r>
              <a:rPr lang="lt-LT" sz="5600" dirty="0">
                <a:solidFill>
                  <a:srgbClr val="000000"/>
                </a:solidFill>
              </a:rPr>
              <a:t>pagal ankstesnę pirkimo sutartį iš tiekėjo pirko prekių ir nustatė, kad iš jo verta pirkti papildomai</a:t>
            </a:r>
            <a:r>
              <a:rPr lang="en-US" sz="5600" dirty="0">
                <a:solidFill>
                  <a:srgbClr val="000000"/>
                </a:solidFill>
              </a:rPr>
              <a:t> d</a:t>
            </a:r>
            <a:r>
              <a:rPr lang="lt-LT" sz="5600" dirty="0">
                <a:solidFill>
                  <a:srgbClr val="000000"/>
                </a:solidFill>
              </a:rPr>
              <a:t>ė</a:t>
            </a:r>
            <a:r>
              <a:rPr lang="en-US" sz="5600" dirty="0">
                <a:solidFill>
                  <a:srgbClr val="000000"/>
                </a:solidFill>
              </a:rPr>
              <a:t>l </a:t>
            </a:r>
            <a:r>
              <a:rPr lang="en-US" sz="5600" dirty="0" err="1">
                <a:solidFill>
                  <a:srgbClr val="000000"/>
                </a:solidFill>
              </a:rPr>
              <a:t>techninio</a:t>
            </a:r>
            <a:r>
              <a:rPr lang="en-US" sz="5600" dirty="0">
                <a:solidFill>
                  <a:srgbClr val="000000"/>
                </a:solidFill>
              </a:rPr>
              <a:t> </a:t>
            </a:r>
            <a:r>
              <a:rPr lang="en-US" sz="5600" dirty="0" err="1">
                <a:solidFill>
                  <a:srgbClr val="000000"/>
                </a:solidFill>
              </a:rPr>
              <a:t>suderinamumo</a:t>
            </a:r>
            <a:endParaRPr lang="en-US" sz="5600" dirty="0">
              <a:solidFill>
                <a:srgbClr val="000000"/>
              </a:solidFill>
            </a:endParaRPr>
          </a:p>
          <a:p>
            <a:pPr marL="0" indent="0" algn="just">
              <a:spcBef>
                <a:spcPts val="0"/>
              </a:spcBef>
              <a:buNone/>
            </a:pPr>
            <a:endParaRPr lang="lt-LT" sz="5600" dirty="0">
              <a:solidFill>
                <a:srgbClr val="000000"/>
              </a:solidFill>
            </a:endParaRPr>
          </a:p>
          <a:p>
            <a:pPr marL="571500" indent="-571500" algn="just">
              <a:spcBef>
                <a:spcPts val="0"/>
              </a:spcBef>
              <a:buFont typeface="Wingdings" panose="05000000000000000000" pitchFamily="2" charset="2"/>
              <a:buChar char="ü"/>
            </a:pPr>
            <a:r>
              <a:rPr lang="lt-LT" sz="5600" dirty="0">
                <a:solidFill>
                  <a:srgbClr val="000000"/>
                </a:solidFill>
              </a:rPr>
              <a:t>perkamos literatūros, mokslo ir meno kūrinių autorių, atlikėjų paslaugos</a:t>
            </a:r>
          </a:p>
          <a:p>
            <a:pPr marL="0" indent="0" algn="just">
              <a:spcBef>
                <a:spcPts val="0"/>
              </a:spcBef>
              <a:buNone/>
            </a:pPr>
            <a:endParaRPr lang="lt-LT" sz="5600" dirty="0">
              <a:solidFill>
                <a:srgbClr val="000000"/>
              </a:solidFill>
            </a:endParaRPr>
          </a:p>
          <a:p>
            <a:pPr marL="571500" indent="-571500" algn="just">
              <a:spcBef>
                <a:spcPts val="0"/>
              </a:spcBef>
              <a:buFont typeface="Wingdings" panose="05000000000000000000" pitchFamily="2" charset="2"/>
              <a:buChar char="ü"/>
            </a:pPr>
            <a:r>
              <a:rPr lang="lt-LT" sz="5600" dirty="0">
                <a:solidFill>
                  <a:srgbClr val="000000"/>
                </a:solidFill>
              </a:rPr>
              <a:t>perkamos MTEP paslaugos, medžiagos, reagentai ir panašūs produktai</a:t>
            </a:r>
          </a:p>
          <a:p>
            <a:pPr marL="0" indent="0" algn="just">
              <a:spcBef>
                <a:spcPts val="0"/>
              </a:spcBef>
              <a:buNone/>
            </a:pPr>
            <a:r>
              <a:rPr lang="lt-LT" sz="5600" dirty="0">
                <a:solidFill>
                  <a:srgbClr val="000000"/>
                </a:solidFill>
              </a:rPr>
              <a:t> </a:t>
            </a:r>
          </a:p>
          <a:p>
            <a:endParaRPr lang="en-GB" dirty="0"/>
          </a:p>
        </p:txBody>
      </p:sp>
    </p:spTree>
    <p:extLst>
      <p:ext uri="{BB962C8B-B14F-4D97-AF65-F5344CB8AC3E}">
        <p14:creationId xmlns:p14="http://schemas.microsoft.com/office/powerpoint/2010/main" val="26156991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D3855-9B44-C341-8A8C-B6B8E48604D0}"/>
              </a:ext>
            </a:extLst>
          </p:cNvPr>
          <p:cNvSpPr>
            <a:spLocks noGrp="1"/>
          </p:cNvSpPr>
          <p:nvPr>
            <p:ph type="title"/>
          </p:nvPr>
        </p:nvSpPr>
        <p:spPr>
          <a:xfrm>
            <a:off x="809754" y="872456"/>
            <a:ext cx="4454704" cy="1205918"/>
          </a:xfrm>
        </p:spPr>
        <p:txBody>
          <a:bodyPr>
            <a:normAutofit/>
          </a:bodyPr>
          <a:lstStyle/>
          <a:p>
            <a:r>
              <a:rPr lang="lt-LT" sz="2000" b="1" dirty="0"/>
              <a:t>Pirkimas iš vieno tiekėjo: kas pasikeitė naujame periode? </a:t>
            </a:r>
            <a:endParaRPr lang="en-LT" sz="2000" b="1" dirty="0">
              <a:solidFill>
                <a:srgbClr val="FF0000"/>
              </a:solidFill>
            </a:endParaRPr>
          </a:p>
        </p:txBody>
      </p:sp>
      <p:sp>
        <p:nvSpPr>
          <p:cNvPr id="3" name="Content Placeholder 2">
            <a:extLst>
              <a:ext uri="{FF2B5EF4-FFF2-40B4-BE49-F238E27FC236}">
                <a16:creationId xmlns:a16="http://schemas.microsoft.com/office/drawing/2014/main" id="{FEABFCE0-C109-A44B-AF4D-2A9D146EE60C}"/>
              </a:ext>
            </a:extLst>
          </p:cNvPr>
          <p:cNvSpPr>
            <a:spLocks noGrp="1"/>
          </p:cNvSpPr>
          <p:nvPr>
            <p:ph sz="quarter" idx="13"/>
          </p:nvPr>
        </p:nvSpPr>
        <p:spPr>
          <a:xfrm>
            <a:off x="809754" y="2223879"/>
            <a:ext cx="5519956" cy="4267455"/>
          </a:xfrm>
        </p:spPr>
        <p:txBody>
          <a:bodyPr>
            <a:normAutofit fontScale="47500" lnSpcReduction="20000"/>
          </a:bodyPr>
          <a:lstStyle/>
          <a:p>
            <a:endParaRPr lang="lt-LT" dirty="0"/>
          </a:p>
          <a:p>
            <a:pPr algn="just">
              <a:lnSpc>
                <a:spcPct val="120000"/>
              </a:lnSpc>
            </a:pPr>
            <a:r>
              <a:rPr lang="lt-LT" sz="2900" dirty="0"/>
              <a:t>Šis pirkimo pagrindas:</a:t>
            </a:r>
          </a:p>
          <a:p>
            <a:pPr algn="just">
              <a:lnSpc>
                <a:spcPct val="120000"/>
              </a:lnSpc>
            </a:pPr>
            <a:r>
              <a:rPr lang="en-US" sz="2900" b="0" i="0" dirty="0">
                <a:solidFill>
                  <a:srgbClr val="000000"/>
                </a:solidFill>
                <a:effectLst/>
              </a:rPr>
              <a:t>P</a:t>
            </a:r>
            <a:r>
              <a:rPr lang="lt-LT" sz="2900" b="0" i="0" dirty="0" err="1">
                <a:solidFill>
                  <a:srgbClr val="000000"/>
                </a:solidFill>
                <a:effectLst/>
              </a:rPr>
              <a:t>irkimo</a:t>
            </a:r>
            <a:r>
              <a:rPr lang="lt-LT" sz="2900" b="0" i="0" dirty="0">
                <a:solidFill>
                  <a:srgbClr val="000000"/>
                </a:solidFill>
                <a:effectLst/>
              </a:rPr>
              <a:t> sutarties vertė, finansuojama iš projekto </a:t>
            </a:r>
            <a:r>
              <a:rPr lang="lt-LT" sz="2900" b="1" i="0" dirty="0">
                <a:solidFill>
                  <a:srgbClr val="000000"/>
                </a:solidFill>
                <a:effectLst/>
              </a:rPr>
              <a:t>tinkamų finansuoti išlaidų</a:t>
            </a:r>
            <a:r>
              <a:rPr lang="lt-LT" sz="2900" b="0" i="0" dirty="0">
                <a:solidFill>
                  <a:srgbClr val="000000"/>
                </a:solidFill>
                <a:effectLst/>
              </a:rPr>
              <a:t> finansavimo šaltinių, padauginta iš projekto finansuojamosios dalies, yra mažesnė kaip </a:t>
            </a:r>
            <a:r>
              <a:rPr lang="lt-LT" sz="2900" b="1" i="0" dirty="0">
                <a:solidFill>
                  <a:srgbClr val="000000"/>
                </a:solidFill>
                <a:effectLst/>
              </a:rPr>
              <a:t>70 000 </a:t>
            </a:r>
            <a:r>
              <a:rPr lang="lt-LT" sz="2900" b="0" i="0" dirty="0" err="1">
                <a:solidFill>
                  <a:srgbClr val="000000"/>
                </a:solidFill>
                <a:effectLst/>
              </a:rPr>
              <a:t>eur</a:t>
            </a:r>
            <a:r>
              <a:rPr lang="lt-LT" sz="2900" b="0" i="0" dirty="0">
                <a:solidFill>
                  <a:srgbClr val="000000"/>
                </a:solidFill>
                <a:effectLst/>
              </a:rPr>
              <a:t>, kai perkamos prekės ar paslaugos, arba </a:t>
            </a:r>
            <a:r>
              <a:rPr lang="lt-LT" sz="2900" b="1" i="0" dirty="0">
                <a:solidFill>
                  <a:srgbClr val="000000"/>
                </a:solidFill>
                <a:effectLst/>
              </a:rPr>
              <a:t>174 000 </a:t>
            </a:r>
            <a:r>
              <a:rPr lang="lt-LT" sz="2900" b="0" i="0" dirty="0" err="1">
                <a:solidFill>
                  <a:srgbClr val="000000"/>
                </a:solidFill>
                <a:effectLst/>
              </a:rPr>
              <a:t>eur</a:t>
            </a:r>
            <a:r>
              <a:rPr lang="lt-LT" sz="2900" b="0" i="0" dirty="0">
                <a:solidFill>
                  <a:srgbClr val="000000"/>
                </a:solidFill>
                <a:effectLst/>
              </a:rPr>
              <a:t>, kai perkami darbai, </a:t>
            </a:r>
            <a:r>
              <a:rPr lang="lt-LT" sz="2900" b="1" i="0" dirty="0">
                <a:solidFill>
                  <a:srgbClr val="000000"/>
                </a:solidFill>
                <a:effectLst/>
              </a:rPr>
              <a:t>be PVM</a:t>
            </a:r>
            <a:r>
              <a:rPr lang="lt-LT" sz="2900" b="0" i="0" dirty="0">
                <a:solidFill>
                  <a:srgbClr val="000000"/>
                </a:solidFill>
                <a:effectLst/>
              </a:rPr>
              <a:t>, įskaitant </a:t>
            </a:r>
            <a:r>
              <a:rPr lang="lt-LT" sz="2900" b="1" i="0" dirty="0">
                <a:solidFill>
                  <a:srgbClr val="000000"/>
                </a:solidFill>
                <a:effectLst/>
              </a:rPr>
              <a:t>tos pačios rūšies prekių ir (arba) paslaugų ar to paties objekto darbų pirkimo sutartis</a:t>
            </a:r>
            <a:r>
              <a:rPr lang="lt-LT" sz="2900" b="0" i="0" dirty="0">
                <a:solidFill>
                  <a:srgbClr val="000000"/>
                </a:solidFill>
                <a:effectLst/>
              </a:rPr>
              <a:t>. </a:t>
            </a:r>
          </a:p>
          <a:p>
            <a:pPr algn="just">
              <a:lnSpc>
                <a:spcPct val="120000"/>
              </a:lnSpc>
            </a:pPr>
            <a:endParaRPr lang="lt-LT" sz="2900" dirty="0"/>
          </a:p>
          <a:p>
            <a:pPr algn="just">
              <a:lnSpc>
                <a:spcPct val="120000"/>
              </a:lnSpc>
            </a:pPr>
            <a:r>
              <a:rPr lang="lt-LT" sz="2900" dirty="0"/>
              <a:t>Svarbu: </a:t>
            </a:r>
            <a:r>
              <a:rPr lang="lt-LT" sz="2800" dirty="0"/>
              <a:t>prekės ir paslaugos yra tos pačios rūšies, jeigu priskiriamos tam pačiam BVPŽ kodui, vertinant </a:t>
            </a:r>
            <a:r>
              <a:rPr lang="lt-LT" sz="2900" dirty="0"/>
              <a:t>pagal </a:t>
            </a:r>
            <a:r>
              <a:rPr lang="lt-LT" sz="2900" b="1" dirty="0"/>
              <a:t>penkis pirmus BVPŽ kodo skaičiu</a:t>
            </a:r>
            <a:r>
              <a:rPr lang="lt-LT" sz="2900" dirty="0"/>
              <a:t>s.</a:t>
            </a:r>
          </a:p>
          <a:p>
            <a:pPr algn="just">
              <a:lnSpc>
                <a:spcPct val="120000"/>
              </a:lnSpc>
            </a:pPr>
            <a:r>
              <a:rPr lang="lt-LT" sz="2900" dirty="0">
                <a:effectLst/>
              </a:rPr>
              <a:t>Darbų objektu laikomas statinys su inžineriniais tinklais.</a:t>
            </a:r>
          </a:p>
          <a:p>
            <a:pPr algn="just">
              <a:lnSpc>
                <a:spcPct val="120000"/>
              </a:lnSpc>
            </a:pPr>
            <a:endParaRPr lang="lt-LT" sz="2900" dirty="0"/>
          </a:p>
          <a:p>
            <a:pPr algn="just">
              <a:lnSpc>
                <a:spcPct val="120000"/>
              </a:lnSpc>
            </a:pPr>
            <a:endParaRPr lang="lt-LT" sz="2900" dirty="0"/>
          </a:p>
          <a:p>
            <a:endParaRPr lang="lt-LT" sz="2000" dirty="0"/>
          </a:p>
          <a:p>
            <a:endParaRPr lang="lt-LT" sz="2000" dirty="0"/>
          </a:p>
          <a:p>
            <a:endParaRPr lang="lt-LT" dirty="0"/>
          </a:p>
          <a:p>
            <a:endParaRPr lang="en-LT" dirty="0"/>
          </a:p>
        </p:txBody>
      </p:sp>
      <p:sp>
        <p:nvSpPr>
          <p:cNvPr id="4" name="AutoShape 2" descr="Trys keliai – Širvis">
            <a:extLst>
              <a:ext uri="{FF2B5EF4-FFF2-40B4-BE49-F238E27FC236}">
                <a16:creationId xmlns:a16="http://schemas.microsoft.com/office/drawing/2014/main" id="{02D5B121-CD4E-428D-819B-844C59FDEE8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sp>
        <p:nvSpPr>
          <p:cNvPr id="5" name="AutoShape 4" descr="Trys keliai – Širvis">
            <a:extLst>
              <a:ext uri="{FF2B5EF4-FFF2-40B4-BE49-F238E27FC236}">
                <a16:creationId xmlns:a16="http://schemas.microsoft.com/office/drawing/2014/main" id="{0CCFE457-E602-417D-BF73-B3CE95D2163B}"/>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lt-LT"/>
          </a:p>
        </p:txBody>
      </p:sp>
      <p:pic>
        <p:nvPicPr>
          <p:cNvPr id="1026" name="Picture 2" descr="Naudoto automobilio pirkimas – Europos dienos šventė">
            <a:extLst>
              <a:ext uri="{FF2B5EF4-FFF2-40B4-BE49-F238E27FC236}">
                <a16:creationId xmlns:a16="http://schemas.microsoft.com/office/drawing/2014/main" id="{DE186BAC-E984-C175-53C8-B5878F91E2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3650" y="2901871"/>
            <a:ext cx="5518350" cy="3954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3894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DB722-4D19-3741-80A7-1933C55EAD35}"/>
              </a:ext>
            </a:extLst>
          </p:cNvPr>
          <p:cNvSpPr>
            <a:spLocks noGrp="1"/>
          </p:cNvSpPr>
          <p:nvPr>
            <p:ph type="title"/>
          </p:nvPr>
        </p:nvSpPr>
        <p:spPr>
          <a:xfrm>
            <a:off x="1329871" y="637495"/>
            <a:ext cx="5532301" cy="1368587"/>
          </a:xfrm>
        </p:spPr>
        <p:txBody>
          <a:bodyPr>
            <a:normAutofit/>
          </a:bodyPr>
          <a:lstStyle/>
          <a:p>
            <a:r>
              <a:rPr lang="lt-LT" dirty="0">
                <a:solidFill>
                  <a:srgbClr val="002060"/>
                </a:solidFill>
              </a:rPr>
              <a:t>Pavyzdys</a:t>
            </a:r>
            <a:br>
              <a:rPr lang="lt-LT" dirty="0">
                <a:solidFill>
                  <a:srgbClr val="002060"/>
                </a:solidFill>
              </a:rPr>
            </a:br>
            <a:endParaRPr lang="en-LT" dirty="0">
              <a:solidFill>
                <a:srgbClr val="002060"/>
              </a:solidFill>
            </a:endParaRPr>
          </a:p>
        </p:txBody>
      </p:sp>
      <p:sp>
        <p:nvSpPr>
          <p:cNvPr id="3" name="Text Placeholder 2">
            <a:extLst>
              <a:ext uri="{FF2B5EF4-FFF2-40B4-BE49-F238E27FC236}">
                <a16:creationId xmlns:a16="http://schemas.microsoft.com/office/drawing/2014/main" id="{72D64949-9805-7B45-95A6-AD6B30E171EA}"/>
              </a:ext>
            </a:extLst>
          </p:cNvPr>
          <p:cNvSpPr>
            <a:spLocks noGrp="1"/>
          </p:cNvSpPr>
          <p:nvPr>
            <p:ph type="body" sz="half" idx="10"/>
          </p:nvPr>
        </p:nvSpPr>
        <p:spPr>
          <a:xfrm>
            <a:off x="847703" y="2227301"/>
            <a:ext cx="9944027" cy="2624618"/>
          </a:xfrm>
        </p:spPr>
        <p:txBody>
          <a:bodyPr>
            <a:noAutofit/>
          </a:bodyPr>
          <a:lstStyle/>
          <a:p>
            <a:pPr marL="285750" indent="-285750">
              <a:buFont typeface="Wingdings" panose="05000000000000000000" pitchFamily="2" charset="2"/>
              <a:buChar char="ü"/>
            </a:pPr>
            <a:r>
              <a:rPr lang="lt-LT" sz="2000" dirty="0">
                <a:solidFill>
                  <a:srgbClr val="002060"/>
                </a:solidFill>
              </a:rPr>
              <a:t>P</a:t>
            </a:r>
            <a:r>
              <a:rPr lang="lt-LT" sz="2000" b="0" i="0" dirty="0">
                <a:solidFill>
                  <a:srgbClr val="002060"/>
                </a:solidFill>
                <a:effectLst/>
              </a:rPr>
              <a:t>rojekto metu įsigyjamas įrenginys už 150 000 </a:t>
            </a:r>
            <a:r>
              <a:rPr lang="lt-LT" sz="2000" b="0" i="0" dirty="0" err="1">
                <a:solidFill>
                  <a:srgbClr val="002060"/>
                </a:solidFill>
                <a:effectLst/>
              </a:rPr>
              <a:t>eur</a:t>
            </a:r>
            <a:r>
              <a:rPr lang="lt-LT" sz="2000" b="0" i="0" dirty="0">
                <a:solidFill>
                  <a:srgbClr val="002060"/>
                </a:solidFill>
                <a:effectLst/>
              </a:rPr>
              <a:t> be PVM ir visa ši suma tinkama finansuoti;</a:t>
            </a:r>
          </a:p>
          <a:p>
            <a:pPr marL="285750" indent="-285750">
              <a:buFont typeface="Wingdings" panose="05000000000000000000" pitchFamily="2" charset="2"/>
              <a:buChar char="ü"/>
            </a:pPr>
            <a:r>
              <a:rPr lang="lt-LT" sz="2000" dirty="0">
                <a:solidFill>
                  <a:srgbClr val="002060"/>
                </a:solidFill>
              </a:rPr>
              <a:t>Bendras finansavimo intensyvumas yra 50 </a:t>
            </a:r>
            <a:r>
              <a:rPr lang="lt-LT" sz="2000" dirty="0" err="1">
                <a:solidFill>
                  <a:srgbClr val="002060"/>
                </a:solidFill>
              </a:rPr>
              <a:t>proc</a:t>
            </a:r>
            <a:r>
              <a:rPr lang="lt-LT" sz="2000" dirty="0">
                <a:solidFill>
                  <a:srgbClr val="002060"/>
                </a:solidFill>
              </a:rPr>
              <a:t>;</a:t>
            </a:r>
          </a:p>
          <a:p>
            <a:pPr marL="285750" indent="-285750">
              <a:buFont typeface="Wingdings" panose="05000000000000000000" pitchFamily="2" charset="2"/>
              <a:buChar char="ü"/>
            </a:pPr>
            <a:r>
              <a:rPr lang="lt-LT" sz="2000" b="0" i="0" dirty="0">
                <a:solidFill>
                  <a:srgbClr val="002060"/>
                </a:solidFill>
                <a:effectLst/>
              </a:rPr>
              <a:t>Sudauginus tinkamas išlaidas iš intensyvumo bus 75 000 </a:t>
            </a:r>
            <a:r>
              <a:rPr lang="lt-LT" sz="2000" b="0" i="0" dirty="0" err="1">
                <a:solidFill>
                  <a:srgbClr val="002060"/>
                </a:solidFill>
                <a:effectLst/>
              </a:rPr>
              <a:t>eur</a:t>
            </a:r>
            <a:r>
              <a:rPr lang="lt-LT" sz="2000" b="0" i="0" dirty="0">
                <a:solidFill>
                  <a:srgbClr val="002060"/>
                </a:solidFill>
                <a:effectLst/>
              </a:rPr>
              <a:t>, todėl reikia vykdyti </a:t>
            </a:r>
            <a:r>
              <a:rPr lang="lt-LT" sz="2000" b="1" i="0" dirty="0">
                <a:solidFill>
                  <a:srgbClr val="002060"/>
                </a:solidFill>
                <a:effectLst/>
              </a:rPr>
              <a:t>konkursą</a:t>
            </a:r>
            <a:r>
              <a:rPr lang="lt-LT" sz="2000" b="0" i="0" dirty="0">
                <a:solidFill>
                  <a:srgbClr val="000000"/>
                </a:solidFill>
                <a:effectLst/>
              </a:rPr>
              <a:t>.</a:t>
            </a:r>
          </a:p>
        </p:txBody>
      </p:sp>
    </p:spTree>
    <p:extLst>
      <p:ext uri="{BB962C8B-B14F-4D97-AF65-F5344CB8AC3E}">
        <p14:creationId xmlns:p14="http://schemas.microsoft.com/office/powerpoint/2010/main" val="19409547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DB722-4D19-3741-80A7-1933C55EAD35}"/>
              </a:ext>
            </a:extLst>
          </p:cNvPr>
          <p:cNvSpPr>
            <a:spLocks noGrp="1"/>
          </p:cNvSpPr>
          <p:nvPr>
            <p:ph type="title"/>
          </p:nvPr>
        </p:nvSpPr>
        <p:spPr>
          <a:xfrm>
            <a:off x="1329870" y="637495"/>
            <a:ext cx="8456925" cy="1368587"/>
          </a:xfrm>
        </p:spPr>
        <p:txBody>
          <a:bodyPr>
            <a:normAutofit fontScale="90000"/>
          </a:bodyPr>
          <a:lstStyle/>
          <a:p>
            <a:r>
              <a:rPr lang="lt-LT" sz="3600" b="1" dirty="0"/>
              <a:t>Darbų vertės skaičiavimo ypatumai</a:t>
            </a:r>
            <a:br>
              <a:rPr lang="lt-LT" dirty="0">
                <a:solidFill>
                  <a:srgbClr val="002060"/>
                </a:solidFill>
              </a:rPr>
            </a:br>
            <a:endParaRPr lang="en-LT" dirty="0">
              <a:solidFill>
                <a:srgbClr val="002060"/>
              </a:solidFill>
            </a:endParaRPr>
          </a:p>
        </p:txBody>
      </p:sp>
      <p:sp>
        <p:nvSpPr>
          <p:cNvPr id="3" name="Text Placeholder 2">
            <a:extLst>
              <a:ext uri="{FF2B5EF4-FFF2-40B4-BE49-F238E27FC236}">
                <a16:creationId xmlns:a16="http://schemas.microsoft.com/office/drawing/2014/main" id="{72D64949-9805-7B45-95A6-AD6B30E171EA}"/>
              </a:ext>
            </a:extLst>
          </p:cNvPr>
          <p:cNvSpPr>
            <a:spLocks noGrp="1"/>
          </p:cNvSpPr>
          <p:nvPr>
            <p:ph type="body" sz="half" idx="10"/>
          </p:nvPr>
        </p:nvSpPr>
        <p:spPr>
          <a:xfrm>
            <a:off x="847703" y="2227301"/>
            <a:ext cx="9944027" cy="3539756"/>
          </a:xfrm>
        </p:spPr>
        <p:txBody>
          <a:bodyPr>
            <a:noAutofit/>
          </a:bodyPr>
          <a:lstStyle/>
          <a:p>
            <a:pPr marL="514350" indent="-514350">
              <a:buFont typeface="Arial" panose="020B0604020202020204" pitchFamily="34" charset="0"/>
              <a:buChar char="•"/>
            </a:pPr>
            <a:r>
              <a:rPr lang="lt-LT" sz="3200" dirty="0"/>
              <a:t>Iš esmės sumuojama ne pagal BVPŽ kodą, o pagal „objektą“;</a:t>
            </a:r>
          </a:p>
          <a:p>
            <a:pPr marL="457200" indent="-457200">
              <a:buFont typeface="Arial" panose="020B0604020202020204" pitchFamily="34" charset="0"/>
              <a:buChar char="•"/>
            </a:pPr>
            <a:r>
              <a:rPr lang="lt-LT" sz="3200" dirty="0"/>
              <a:t>Sumavimas neribojamas laike;</a:t>
            </a:r>
          </a:p>
          <a:p>
            <a:pPr marL="457200" indent="-457200">
              <a:buFont typeface="Arial" panose="020B0604020202020204" pitchFamily="34" charset="0"/>
              <a:buChar char="•"/>
            </a:pPr>
            <a:r>
              <a:rPr lang="lt-LT" sz="3200" dirty="0"/>
              <a:t>Duodam rangovui medžiagas, paslaugas? Jų vertę irgi įskaičiuojam.</a:t>
            </a:r>
            <a:endParaRPr lang="lt-LT" sz="2000" b="0" i="0" dirty="0">
              <a:solidFill>
                <a:srgbClr val="000000"/>
              </a:solidFill>
              <a:effectLst/>
            </a:endParaRPr>
          </a:p>
        </p:txBody>
      </p:sp>
    </p:spTree>
    <p:extLst>
      <p:ext uri="{BB962C8B-B14F-4D97-AF65-F5344CB8AC3E}">
        <p14:creationId xmlns:p14="http://schemas.microsoft.com/office/powerpoint/2010/main" val="2066831661"/>
      </p:ext>
    </p:extLst>
  </p:cSld>
  <p:clrMapOvr>
    <a:masterClrMapping/>
  </p:clrMapOvr>
</p:sld>
</file>

<file path=ppt/theme/theme1.xml><?xml version="1.0" encoding="utf-8"?>
<a:theme xmlns:a="http://schemas.openxmlformats.org/drawingml/2006/main" name="Office Theme">
  <a:themeElements>
    <a:clrScheme name="Inovacijų agentūra">
      <a:dk1>
        <a:srgbClr val="000000"/>
      </a:dk1>
      <a:lt1>
        <a:srgbClr val="FFFFFF"/>
      </a:lt1>
      <a:dk2>
        <a:srgbClr val="DADDEC"/>
      </a:dk2>
      <a:lt2>
        <a:srgbClr val="9899CA"/>
      </a:lt2>
      <a:accent1>
        <a:srgbClr val="EDE630"/>
      </a:accent1>
      <a:accent2>
        <a:srgbClr val="07215E"/>
      </a:accent2>
      <a:accent3>
        <a:srgbClr val="6C30EE"/>
      </a:accent3>
      <a:accent4>
        <a:srgbClr val="709DEC"/>
      </a:accent4>
      <a:accent5>
        <a:srgbClr val="ED9E72"/>
      </a:accent5>
      <a:accent6>
        <a:srgbClr val="000000"/>
      </a:accent6>
      <a:hlink>
        <a:srgbClr val="000000"/>
      </a:hlink>
      <a:folHlink>
        <a:srgbClr val="9899CA"/>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e46c6cd9-06e4-4088-b464-7016d6a1050e">
      <Terms xmlns="http://schemas.microsoft.com/office/infopath/2007/PartnerControls"/>
    </lcf76f155ced4ddcb4097134ff3c332f>
    <TaxCatchAll xmlns="113f093c-f0d1-43c0-b7ae-b42bd9f0685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as" ma:contentTypeID="0x010100E13FBAD155D77C45A03A6066238D8EDB" ma:contentTypeVersion="15" ma:contentTypeDescription="Kurkite naują dokumentą." ma:contentTypeScope="" ma:versionID="26d2a2a2703c1898023bac2745be9503">
  <xsd:schema xmlns:xsd="http://www.w3.org/2001/XMLSchema" xmlns:xs="http://www.w3.org/2001/XMLSchema" xmlns:p="http://schemas.microsoft.com/office/2006/metadata/properties" xmlns:ns2="e46c6cd9-06e4-4088-b464-7016d6a1050e" xmlns:ns3="113f093c-f0d1-43c0-b7ae-b42bd9f0685e" targetNamespace="http://schemas.microsoft.com/office/2006/metadata/properties" ma:root="true" ma:fieldsID="f7cb3245b4de9d839288ed892ed0de04" ns2:_="" ns3:_="">
    <xsd:import namespace="e46c6cd9-06e4-4088-b464-7016d6a1050e"/>
    <xsd:import namespace="113f093c-f0d1-43c0-b7ae-b42bd9f0685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LengthInSeconds"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46c6cd9-06e4-4088-b464-7016d6a1050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lcf76f155ced4ddcb4097134ff3c332f" ma:index="20" nillable="true" ma:taxonomy="true" ma:internalName="lcf76f155ced4ddcb4097134ff3c332f" ma:taxonomyFieldName="MediaServiceImageTags" ma:displayName="Vaizdų žymės" ma:readOnly="false" ma:fieldId="{5cf76f15-5ced-4ddc-b409-7134ff3c332f}" ma:taxonomyMulti="true" ma:sspId="5dc8aeb3-b9ff-4cb8-9445-a69d8f256b9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13f093c-f0d1-43c0-b7ae-b42bd9f0685e" elementFormDefault="qualified">
    <xsd:import namespace="http://schemas.microsoft.com/office/2006/documentManagement/types"/>
    <xsd:import namespace="http://schemas.microsoft.com/office/infopath/2007/PartnerControls"/>
    <xsd:element name="SharedWithUsers" ma:index="17" nillable="true" ma:displayName="Bendrinama su"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Bendrinta su išsamia informacija" ma:internalName="SharedWithDetails" ma:readOnly="true">
      <xsd:simpleType>
        <xsd:restriction base="dms:Note">
          <xsd:maxLength value="255"/>
        </xsd:restriction>
      </xsd:simpleType>
    </xsd:element>
    <xsd:element name="TaxCatchAll" ma:index="21" nillable="true" ma:displayName="Taxonomy Catch All Column" ma:hidden="true" ma:list="{fd42730d-1fcd-4044-b7c9-78479c41877a}" ma:internalName="TaxCatchAll" ma:showField="CatchAllData" ma:web="113f093c-f0d1-43c0-b7ae-b42bd9f0685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urinio tipas"/>
        <xsd:element ref="dc:title" minOccurs="0" maxOccurs="1" ma:index="4" ma:displayName="Antraštė"/>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7E167C-ACF3-437A-9EE3-EFB1CBF1E366}">
  <ds:schemaRefs>
    <ds:schemaRef ds:uri="http://schemas.microsoft.com/office/infopath/2007/PartnerControls"/>
    <ds:schemaRef ds:uri="http://schemas.microsoft.com/office/2006/documentManagement/types"/>
    <ds:schemaRef ds:uri="http://purl.org/dc/dcmitype/"/>
    <ds:schemaRef ds:uri="http://schemas.microsoft.com/office/2006/metadata/properties"/>
    <ds:schemaRef ds:uri="113f093c-f0d1-43c0-b7ae-b42bd9f0685e"/>
    <ds:schemaRef ds:uri="http://www.w3.org/XML/1998/namespace"/>
    <ds:schemaRef ds:uri="http://purl.org/dc/elements/1.1/"/>
    <ds:schemaRef ds:uri="e46c6cd9-06e4-4088-b464-7016d6a1050e"/>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B5BFF1B8-BC88-4259-841C-028026AFF869}">
  <ds:schemaRefs>
    <ds:schemaRef ds:uri="http://schemas.microsoft.com/sharepoint/v3/contenttype/forms"/>
  </ds:schemaRefs>
</ds:datastoreItem>
</file>

<file path=customXml/itemProps3.xml><?xml version="1.0" encoding="utf-8"?>
<ds:datastoreItem xmlns:ds="http://schemas.openxmlformats.org/officeDocument/2006/customXml" ds:itemID="{624A7A79-8282-4766-B64B-CA9DF8FF2F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46c6cd9-06e4-4088-b464-7016d6a1050e"/>
    <ds:schemaRef ds:uri="113f093c-f0d1-43c0-b7ae-b42bd9f0685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3064</TotalTime>
  <Words>3357</Words>
  <Application>Microsoft Office PowerPoint</Application>
  <PresentationFormat>Plačiaekranė</PresentationFormat>
  <Paragraphs>368</Paragraphs>
  <Slides>47</Slides>
  <Notes>2</Notes>
  <HiddenSlides>0</HiddenSlides>
  <MMClips>0</MMClips>
  <ScaleCrop>false</ScaleCrop>
  <HeadingPairs>
    <vt:vector size="6" baseType="variant">
      <vt:variant>
        <vt:lpstr>Naudojami šriftai</vt:lpstr>
      </vt:variant>
      <vt:variant>
        <vt:i4>9</vt:i4>
      </vt:variant>
      <vt:variant>
        <vt:lpstr>Tema</vt:lpstr>
      </vt:variant>
      <vt:variant>
        <vt:i4>1</vt:i4>
      </vt:variant>
      <vt:variant>
        <vt:lpstr>Skaidrių pavadinimai</vt:lpstr>
      </vt:variant>
      <vt:variant>
        <vt:i4>47</vt:i4>
      </vt:variant>
    </vt:vector>
  </HeadingPairs>
  <TitlesOfParts>
    <vt:vector size="57" baseType="lpstr">
      <vt:lpstr>-apple-system</vt:lpstr>
      <vt:lpstr>Aptos</vt:lpstr>
      <vt:lpstr>Arial</vt:lpstr>
      <vt:lpstr>Calibri</vt:lpstr>
      <vt:lpstr>Times</vt:lpstr>
      <vt:lpstr>Times New Roman</vt:lpstr>
      <vt:lpstr>Verdana</vt:lpstr>
      <vt:lpstr>Verdana Pro</vt:lpstr>
      <vt:lpstr>Wingdings</vt:lpstr>
      <vt:lpstr>Office Theme</vt:lpstr>
      <vt:lpstr>NPO pirkimai naujajame periode</vt:lpstr>
      <vt:lpstr>Turinys: </vt:lpstr>
      <vt:lpstr>Pagrindinis NPO teisės aktas:   Projektų finansavimo ir administravimo taisyklės,  7 priedas „Pirkimų taisyklės“ (patvirtintos Lietuvos Respublikos finansų ministro 2022 m. birželio 22 d. įsakymu Nr. 1K-237) https://e-seimas.lrs.lt/portal/legalAct/lt/TAD/fd3d3843f26111ecbfe9c72e552dd5bd/asr      Pagalbiniai teisės aktai (taikomi PO):  Tiekėjo kvalifikacijos reikalavimų nustatymo metodika https://e-seimas.lrs.lt/portal/legalAct/lt/TAD/01aeb1815d8c11e7a53b83ca0142260e/asr  Ekonomiškai naudingiausio pasiūlymo vertinimo gairės https://vpt.lrv.lt/uploads/vpt/documents/files/mp/ENPV_gaires.pdf  Kainodaros taisyklių nustatymo metodika https://e-seimas.lrs.lt/portal/legalAct/lt/TAD/daa0e4a05c3c11e7a53b83ca0142260e/asr </vt:lpstr>
      <vt:lpstr>Metodinė pagalba NPO</vt:lpstr>
      <vt:lpstr>Pirkimo būdai lieka tie patys: </vt:lpstr>
      <vt:lpstr>Pirkimai iš vieno tiekėjo galimi, kai:</vt:lpstr>
      <vt:lpstr>Pirkimas iš vieno tiekėjo: kas pasikeitė naujame periode? </vt:lpstr>
      <vt:lpstr>Pavyzdys </vt:lpstr>
      <vt:lpstr>Darbų vertės skaičiavimo ypatumai </vt:lpstr>
      <vt:lpstr>Pirkimo sąlygose privaloma nurodyti pagal PAFT (nepakito): </vt:lpstr>
      <vt:lpstr>PAFT 7 priedas: kas naujo? </vt:lpstr>
      <vt:lpstr>Žaliuosius pirkimus reglamentuoja:</vt:lpstr>
      <vt:lpstr>Žalieji pirkimai</vt:lpstr>
      <vt:lpstr>Žalieji pirkimai (2) </vt:lpstr>
      <vt:lpstr>Žalieji pirkimai (3)</vt:lpstr>
      <vt:lpstr>Problemos: žalieji pirkimai</vt:lpstr>
      <vt:lpstr>Kvalifikacijos reikalavimai</vt:lpstr>
      <vt:lpstr>Kvalifikacijos reikalavimai </vt:lpstr>
      <vt:lpstr>Kvalifikacijos reikalavimai:bendrieji</vt:lpstr>
      <vt:lpstr>Ekonominė ir finansinė būklė </vt:lpstr>
      <vt:lpstr> Techninis ir profesinis pajėgumas</vt:lpstr>
      <vt:lpstr>Techninis ir profesinis pajėgumas</vt:lpstr>
      <vt:lpstr>Kvalifikacijos reikalavimai jungtinės veiklos dalyviams ir subtiekėjams</vt:lpstr>
      <vt:lpstr>   Kvalifikacijos reikalavimai subtiekėjams</vt:lpstr>
      <vt:lpstr>Pasiūlymų vertinimo kriterijai</vt:lpstr>
      <vt:lpstr>Kainos ir kokybės santykis</vt:lpstr>
      <vt:lpstr>Kainos ir kokybės santykis</vt:lpstr>
      <vt:lpstr>Techninė specifikacija</vt:lpstr>
      <vt:lpstr>Techninė specifikacija</vt:lpstr>
      <vt:lpstr>Pagrindinės sutarties sąlygos</vt:lpstr>
      <vt:lpstr>Pagrindinės sutarties sąlygos: rekomendacijos</vt:lpstr>
      <vt:lpstr>Pagrindinės sutarties sąlygos: rekomendacijos</vt:lpstr>
      <vt:lpstr>Pirkimo procedūra</vt:lpstr>
      <vt:lpstr>Kas vykdo NPO pirkimo procedūras? Nepasikeitę nuostatos</vt:lpstr>
      <vt:lpstr>PIRKIMŲ PROCEDŪRA (konkursas arba derybos)</vt:lpstr>
      <vt:lpstr>Pokyčiai pasiūlymų vertinime: Pasikeitusi PO praktika</vt:lpstr>
      <vt:lpstr>   Pasikeitusi praktika: subranga/subtiekimas</vt:lpstr>
      <vt:lpstr>Pasikeitusi praktika Kvalifikacija: Techninis ir profesinis pajėgumas</vt:lpstr>
      <vt:lpstr>Sutarčių pratęsimai</vt:lpstr>
      <vt:lpstr>Interesų konfliktai (nepakito)</vt:lpstr>
      <vt:lpstr>Pirkimo sutarties forma: </vt:lpstr>
      <vt:lpstr>   Neleistinas pirkimo sutarties keitimas: patikslinta</vt:lpstr>
      <vt:lpstr>Pirkimo sutarties keitimas</vt:lpstr>
      <vt:lpstr>Pirkimo užbaigimas</vt:lpstr>
      <vt:lpstr>Dažniausios NPO klaidos</vt:lpstr>
      <vt:lpstr>„PowerPoint“ pateiktis</vt:lpstr>
      <vt:lpstr>Lietuvos verslo konkurencingumo partneris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Vaiva Stankute</dc:creator>
  <cp:lastModifiedBy>Alina Makevičienė</cp:lastModifiedBy>
  <cp:revision>189</cp:revision>
  <dcterms:created xsi:type="dcterms:W3CDTF">2022-02-22T17:04:52Z</dcterms:created>
  <dcterms:modified xsi:type="dcterms:W3CDTF">2024-07-04T14:41:33Z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0x010100E13FBAD155D77C45A03A6066238D8EDB</vt:lpwstr>
  </property>
</Properties>
</file>