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sldIdLst>
    <p:sldId id="267" r:id="rId5"/>
    <p:sldId id="329" r:id="rId6"/>
    <p:sldId id="419" r:id="rId7"/>
    <p:sldId id="418" r:id="rId8"/>
    <p:sldId id="421" r:id="rId9"/>
    <p:sldId id="422" r:id="rId10"/>
    <p:sldId id="423" r:id="rId11"/>
    <p:sldId id="760" r:id="rId12"/>
    <p:sldId id="776" r:id="rId13"/>
    <p:sldId id="774" r:id="rId14"/>
    <p:sldId id="761" r:id="rId15"/>
    <p:sldId id="764" r:id="rId16"/>
    <p:sldId id="765" r:id="rId17"/>
    <p:sldId id="772" r:id="rId18"/>
    <p:sldId id="770" r:id="rId19"/>
    <p:sldId id="771" r:id="rId20"/>
    <p:sldId id="766" r:id="rId21"/>
    <p:sldId id="327" r:id="rId22"/>
    <p:sldId id="278" r:id="rId23"/>
    <p:sldId id="287" r:id="rId24"/>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0C9807-F5A1-A9C5-3671-C0AB829BBD64}" name="Sandra Gylienė" initials="SG" userId="S::S.Gyliene@inovacijuagentura.lt::08cb275c-5084-4af5-888a-cb063b4c3b25" providerId="AD"/>
  <p188:author id="{53ADB509-6186-3896-3D2B-EC55DDA7EE79}" name="Jūratė Jakaitienė" initials="JJ" userId="S::j.jakaitiene@inovacijuagentura.lt::4181e9e4-24fb-47f8-8950-eaa19e1f47c8" providerId="AD"/>
  <p188:author id="{DD91C612-8837-1322-F430-79201D7781FC}" name="Rimantė Laurinavičiūtė" initials="RL" userId="S::R.Laurinaviciute@inovacijuagentura.lt::989a420a-f922-4b33-a22c-2e55f6a15079" providerId="AD"/>
  <p188:author id="{C487AB26-83EB-1407-A973-5E24A921E4F2}" name="Teresa Mateiko" initials="TM" userId="S::t.mateiko@inovacijuagentura.lt::621e56f5-1c1c-4da2-b310-0eaf37c800a9" providerId="AD"/>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5B46A8B7-1FD5-9784-0245-26CDD04D41E0}" name="Teresa Mateiko" initials="TM" userId="S::T.Mateiko@inovacijuagentura.lt::621e56f5-1c1c-4da2-b310-0eaf37c800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957"/>
    <a:srgbClr val="0B0D32"/>
    <a:srgbClr val="EDE731"/>
    <a:srgbClr val="7E9CE9"/>
    <a:srgbClr val="8C5FBE"/>
    <a:srgbClr val="302757"/>
    <a:srgbClr val="EEE730"/>
    <a:srgbClr val="302857"/>
    <a:srgbClr val="0E103D"/>
    <a:srgbClr val="041B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1F46E4-B4A6-345F-C3F1-09767A0623B8}" v="2" dt="2024-05-30T05:29:54.451"/>
    <p1510:client id="{520A3459-FBC1-2871-9E2A-EACFB948BEFF}" v="3" dt="2024-05-29T17:46:55.054"/>
    <p1510:client id="{A665F7C4-3BDF-4FFD-BFE5-102C5F322C50}" v="216" dt="2024-05-30T12:41:27.064"/>
    <p1510:client id="{B8FFD7B1-6853-66E8-9DB1-01C9DFEBE3E7}" v="1" dt="2024-05-30T08:10:57.8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ir partneris </a:t>
          </a:r>
          <a:r>
            <a:rPr lang="lt-LT" sz="1500" b="0" i="1"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(jeigu avansas bus paskirstomas ir partneriams)</a:t>
          </a: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turi pateikti banko sąskaitos, atidarytos projekto lėšų apskaitai, numerį ir dokumentus, pagrindžiančius, kad nurodyta atsiskaitomoji sąskaita atidaryta projekto vykdytojo ir partnerio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sąskaitos, skaičiavimai ir pan.)</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E068A5-7261-4116-B911-412942F344FF}">
      <dgm:prSet custT="1"/>
      <dgm:spPr/>
      <dgm:t>
        <a:bodyPr anchor="ctr"/>
        <a:lstStyle/>
        <a:p>
          <a:pPr algn="ctr"/>
          <a:r>
            <a:rPr lang="lt-LT" sz="1800" dirty="0">
              <a:solidFill>
                <a:schemeClr val="bg1"/>
              </a:solidFill>
              <a:latin typeface="Verdana" panose="020B0604030504040204" pitchFamily="34" charset="0"/>
              <a:ea typeface="Verdana" panose="020B0604030504040204" pitchFamily="34" charset="0"/>
            </a:rPr>
            <a:t>Salės, įrangos nuomos išlaidos už valandas, kurias mokomi asmenys dalyvauja mokyme (netaikoma, kai mokymai vyksta darbo vietoje)</a:t>
          </a:r>
          <a:endParaRPr lang="en-US" sz="2000" kern="1200" dirty="0">
            <a:solidFill>
              <a:schemeClr val="bg1"/>
            </a:solidFill>
            <a:effectLst/>
            <a:latin typeface="Verdana" panose="020B0604030504040204" pitchFamily="34" charset="0"/>
            <a:ea typeface="Verdana" panose="020B0604030504040204" pitchFamily="34" charset="0"/>
            <a:cs typeface="+mn-cs"/>
          </a:endParaRPr>
        </a:p>
      </dgm:t>
    </dgm:pt>
    <dgm:pt modelId="{E9F6203B-0F60-42FC-9539-4D44D35BA1FB}" type="parTrans" cxnId="{843DA584-BF6C-471D-B1A5-FB721708996E}">
      <dgm:prSet/>
      <dgm:spPr/>
      <dgm:t>
        <a:bodyPr/>
        <a:lstStyle/>
        <a:p>
          <a:endParaRPr lang="lt-LT"/>
        </a:p>
      </dgm:t>
    </dgm:pt>
    <dgm:pt modelId="{C940CED6-C663-42D4-97D6-4E0F8C611018}" type="sibTrans" cxnId="{843DA584-BF6C-471D-B1A5-FB721708996E}">
      <dgm:prSet/>
      <dgm:spPr/>
      <dgm:t>
        <a:bodyPr/>
        <a:lstStyle/>
        <a:p>
          <a:endParaRPr lang="lt-LT"/>
        </a:p>
      </dgm:t>
    </dgm:pt>
    <dgm:pt modelId="{06DA76A1-8B02-4B9E-B9BB-749F51E276E1}">
      <dgm:prSet custT="1"/>
      <dgm:spPr/>
      <dgm:t>
        <a:bodyPr/>
        <a:lstStyle/>
        <a:p>
          <a:pPr algn="ctr"/>
          <a:r>
            <a:rPr lang="lt-LT" sz="1800" dirty="0">
              <a:solidFill>
                <a:schemeClr val="bg1"/>
              </a:solidFill>
              <a:latin typeface="Verdana" panose="020B0604030504040204" pitchFamily="34" charset="0"/>
              <a:ea typeface="Verdana" panose="020B0604030504040204" pitchFamily="34" charset="0"/>
            </a:rPr>
            <a:t>Mokomų asmenų maitinimo išlaidos (netaikoma, kai mokymai vyksta darbo vietoje)</a:t>
          </a:r>
        </a:p>
      </dgm:t>
    </dgm:pt>
    <dgm:pt modelId="{4FE1841F-1DC0-4C13-90D5-CBB6B203F576}" type="parTrans" cxnId="{4F2FBE37-5272-4B6E-A7BA-AAA5B2C24910}">
      <dgm:prSet/>
      <dgm:spPr/>
      <dgm:t>
        <a:bodyPr/>
        <a:lstStyle/>
        <a:p>
          <a:endParaRPr lang="lt-LT"/>
        </a:p>
      </dgm:t>
    </dgm:pt>
    <dgm:pt modelId="{E0C5F6BF-6580-4098-9619-055D1767AD59}" type="sibTrans" cxnId="{4F2FBE37-5272-4B6E-A7BA-AAA5B2C24910}">
      <dgm:prSet/>
      <dgm:spPr/>
      <dgm:t>
        <a:bodyPr/>
        <a:lstStyle/>
        <a:p>
          <a:endParaRPr lang="lt-LT"/>
        </a:p>
      </dgm:t>
    </dgm:pt>
    <dgm:pt modelId="{63103EFA-7A09-4C9E-AAF3-1A63AAA0BDEA}">
      <dgm:prSet custT="1"/>
      <dgm:spPr/>
      <dgm:t>
        <a:bodyPr/>
        <a:lstStyle/>
        <a:p>
          <a:pPr algn="ctr"/>
          <a:r>
            <a:rPr lang="lt-LT" sz="1800" dirty="0">
              <a:solidFill>
                <a:schemeClr val="bg1"/>
              </a:solidFill>
              <a:latin typeface="Verdana" panose="020B0604030504040204" pitchFamily="34" charset="0"/>
              <a:ea typeface="Verdana" panose="020B0604030504040204" pitchFamily="34" charset="0"/>
            </a:rPr>
            <a:t>Su mokymo projektu susijusios konsultacinių paslaugų, tai yra mokymo organizavimo ir vykdymo, išlaidos</a:t>
          </a:r>
        </a:p>
      </dgm:t>
    </dgm:pt>
    <dgm:pt modelId="{4402799C-441D-4D96-8548-EE188EE67FCE}" type="parTrans" cxnId="{B1602816-ADFE-43FC-A709-9B54D53213C3}">
      <dgm:prSet/>
      <dgm:spPr/>
      <dgm:t>
        <a:bodyPr/>
        <a:lstStyle/>
        <a:p>
          <a:endParaRPr lang="lt-LT"/>
        </a:p>
      </dgm:t>
    </dgm:pt>
    <dgm:pt modelId="{0B06B514-8A66-4952-934C-31391C0E8258}" type="sibTrans" cxnId="{B1602816-ADFE-43FC-A709-9B54D53213C3}">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9EFEE95-C5AD-4B5B-AE7F-5496C237FD96}" type="pres">
      <dgm:prSet presAssocID="{3BE068A5-7261-4116-B911-412942F344FF}" presName="thickLine" presStyleLbl="alignNode1" presStyleIdx="0" presStyleCnt="3"/>
      <dgm:spPr/>
    </dgm:pt>
    <dgm:pt modelId="{24774C60-7EE6-40E9-81D6-48ABA65225ED}" type="pres">
      <dgm:prSet presAssocID="{3BE068A5-7261-4116-B911-412942F344FF}" presName="horz1" presStyleCnt="0"/>
      <dgm:spPr/>
    </dgm:pt>
    <dgm:pt modelId="{E628AE55-5656-4980-A73A-009AE5938F70}" type="pres">
      <dgm:prSet presAssocID="{3BE068A5-7261-4116-B911-412942F344FF}" presName="tx1" presStyleLbl="revTx" presStyleIdx="0" presStyleCnt="3"/>
      <dgm:spPr/>
    </dgm:pt>
    <dgm:pt modelId="{365382C5-529C-40DC-9449-840B27F36F3C}" type="pres">
      <dgm:prSet presAssocID="{3BE068A5-7261-4116-B911-412942F344FF}" presName="vert1" presStyleCnt="0"/>
      <dgm:spPr/>
    </dgm:pt>
    <dgm:pt modelId="{090193C3-C79F-4ACB-870A-45AF59E47614}" type="pres">
      <dgm:prSet presAssocID="{06DA76A1-8B02-4B9E-B9BB-749F51E276E1}" presName="thickLine" presStyleLbl="alignNode1" presStyleIdx="1" presStyleCnt="3"/>
      <dgm:spPr/>
    </dgm:pt>
    <dgm:pt modelId="{7B12C5E5-950F-4585-95FE-D071278FE178}" type="pres">
      <dgm:prSet presAssocID="{06DA76A1-8B02-4B9E-B9BB-749F51E276E1}" presName="horz1" presStyleCnt="0"/>
      <dgm:spPr/>
    </dgm:pt>
    <dgm:pt modelId="{1854E9DE-4B19-4015-892E-508FCAD2C04F}" type="pres">
      <dgm:prSet presAssocID="{06DA76A1-8B02-4B9E-B9BB-749F51E276E1}" presName="tx1" presStyleLbl="revTx" presStyleIdx="1" presStyleCnt="3"/>
      <dgm:spPr/>
    </dgm:pt>
    <dgm:pt modelId="{1CBA09A2-992D-4209-9451-1681103DFF63}" type="pres">
      <dgm:prSet presAssocID="{06DA76A1-8B02-4B9E-B9BB-749F51E276E1}" presName="vert1" presStyleCnt="0"/>
      <dgm:spPr/>
    </dgm:pt>
    <dgm:pt modelId="{D281485A-7C04-45F8-AEAF-1DF6A7282D10}" type="pres">
      <dgm:prSet presAssocID="{63103EFA-7A09-4C9E-AAF3-1A63AAA0BDEA}" presName="thickLine" presStyleLbl="alignNode1" presStyleIdx="2" presStyleCnt="3"/>
      <dgm:spPr/>
    </dgm:pt>
    <dgm:pt modelId="{B3871A07-7CFA-401C-91DE-E3DBA0B3AE77}" type="pres">
      <dgm:prSet presAssocID="{63103EFA-7A09-4C9E-AAF3-1A63AAA0BDEA}" presName="horz1" presStyleCnt="0"/>
      <dgm:spPr/>
    </dgm:pt>
    <dgm:pt modelId="{72F19C43-A7A1-4369-ADEC-2969B89833F9}" type="pres">
      <dgm:prSet presAssocID="{63103EFA-7A09-4C9E-AAF3-1A63AAA0BDEA}" presName="tx1" presStyleLbl="revTx" presStyleIdx="2" presStyleCnt="3"/>
      <dgm:spPr/>
    </dgm:pt>
    <dgm:pt modelId="{3384AA45-C0F9-4974-8916-C4C7F17E637C}" type="pres">
      <dgm:prSet presAssocID="{63103EFA-7A09-4C9E-AAF3-1A63AAA0BDEA}" presName="vert1" presStyleCnt="0"/>
      <dgm:spPr/>
    </dgm:pt>
  </dgm:ptLst>
  <dgm:cxnLst>
    <dgm:cxn modelId="{B1602816-ADFE-43FC-A709-9B54D53213C3}" srcId="{92B8F7E0-382E-4969-83F5-5EF6A57C7473}" destId="{63103EFA-7A09-4C9E-AAF3-1A63AAA0BDEA}" srcOrd="2" destOrd="0" parTransId="{4402799C-441D-4D96-8548-EE188EE67FCE}" sibTransId="{0B06B514-8A66-4952-934C-31391C0E8258}"/>
    <dgm:cxn modelId="{B3009019-9C50-4829-BA54-053288635547}" type="presOf" srcId="{92B8F7E0-382E-4969-83F5-5EF6A57C7473}" destId="{ECDAF359-4BA8-4DB9-B502-DD286EF50EAC}" srcOrd="0" destOrd="0" presId="urn:microsoft.com/office/officeart/2008/layout/LinedList"/>
    <dgm:cxn modelId="{4F2FBE37-5272-4B6E-A7BA-AAA5B2C24910}" srcId="{92B8F7E0-382E-4969-83F5-5EF6A57C7473}" destId="{06DA76A1-8B02-4B9E-B9BB-749F51E276E1}" srcOrd="1" destOrd="0" parTransId="{4FE1841F-1DC0-4C13-90D5-CBB6B203F576}" sibTransId="{E0C5F6BF-6580-4098-9619-055D1767AD59}"/>
    <dgm:cxn modelId="{00E3B253-1A49-49EB-823F-6E265449AD1C}" type="presOf" srcId="{06DA76A1-8B02-4B9E-B9BB-749F51E276E1}" destId="{1854E9DE-4B19-4015-892E-508FCAD2C04F}" srcOrd="0" destOrd="0" presId="urn:microsoft.com/office/officeart/2008/layout/LinedList"/>
    <dgm:cxn modelId="{81A45C7E-87E0-41FC-8085-6C9C71D6147B}" type="presOf" srcId="{63103EFA-7A09-4C9E-AAF3-1A63AAA0BDEA}" destId="{72F19C43-A7A1-4369-ADEC-2969B89833F9}" srcOrd="0" destOrd="0" presId="urn:microsoft.com/office/officeart/2008/layout/LinedList"/>
    <dgm:cxn modelId="{843DA584-BF6C-471D-B1A5-FB721708996E}" srcId="{92B8F7E0-382E-4969-83F5-5EF6A57C7473}" destId="{3BE068A5-7261-4116-B911-412942F344FF}" srcOrd="0" destOrd="0" parTransId="{E9F6203B-0F60-42FC-9539-4D44D35BA1FB}" sibTransId="{C940CED6-C663-42D4-97D6-4E0F8C611018}"/>
    <dgm:cxn modelId="{CC822E91-5EA9-444B-9765-53170C325818}" type="presOf" srcId="{3BE068A5-7261-4116-B911-412942F344FF}" destId="{E628AE55-5656-4980-A73A-009AE5938F70}" srcOrd="0" destOrd="0" presId="urn:microsoft.com/office/officeart/2008/layout/LinedList"/>
    <dgm:cxn modelId="{EEB74B79-EB59-429E-8253-44F5DDE78B82}" type="presParOf" srcId="{ECDAF359-4BA8-4DB9-B502-DD286EF50EAC}" destId="{D9EFEE95-C5AD-4B5B-AE7F-5496C237FD96}" srcOrd="0" destOrd="0" presId="urn:microsoft.com/office/officeart/2008/layout/LinedList"/>
    <dgm:cxn modelId="{FBA18C71-516E-48AF-8F05-318AF1B3265C}" type="presParOf" srcId="{ECDAF359-4BA8-4DB9-B502-DD286EF50EAC}" destId="{24774C60-7EE6-40E9-81D6-48ABA65225ED}" srcOrd="1" destOrd="0" presId="urn:microsoft.com/office/officeart/2008/layout/LinedList"/>
    <dgm:cxn modelId="{4317F488-FCF4-4B83-8171-86C662112BD5}" type="presParOf" srcId="{24774C60-7EE6-40E9-81D6-48ABA65225ED}" destId="{E628AE55-5656-4980-A73A-009AE5938F70}" srcOrd="0" destOrd="0" presId="urn:microsoft.com/office/officeart/2008/layout/LinedList"/>
    <dgm:cxn modelId="{62872B43-2D97-4EF7-9733-316E79817E7A}" type="presParOf" srcId="{24774C60-7EE6-40E9-81D6-48ABA65225ED}" destId="{365382C5-529C-40DC-9449-840B27F36F3C}" srcOrd="1" destOrd="0" presId="urn:microsoft.com/office/officeart/2008/layout/LinedList"/>
    <dgm:cxn modelId="{444B953F-5683-4D55-B62B-29DAD5177881}" type="presParOf" srcId="{ECDAF359-4BA8-4DB9-B502-DD286EF50EAC}" destId="{090193C3-C79F-4ACB-870A-45AF59E47614}" srcOrd="2" destOrd="0" presId="urn:microsoft.com/office/officeart/2008/layout/LinedList"/>
    <dgm:cxn modelId="{6FA4D68D-2279-4587-96A3-D03D1344898C}" type="presParOf" srcId="{ECDAF359-4BA8-4DB9-B502-DD286EF50EAC}" destId="{7B12C5E5-950F-4585-95FE-D071278FE178}" srcOrd="3" destOrd="0" presId="urn:microsoft.com/office/officeart/2008/layout/LinedList"/>
    <dgm:cxn modelId="{ADFAAA0D-3DF1-48AA-81D6-95998035934E}" type="presParOf" srcId="{7B12C5E5-950F-4585-95FE-D071278FE178}" destId="{1854E9DE-4B19-4015-892E-508FCAD2C04F}" srcOrd="0" destOrd="0" presId="urn:microsoft.com/office/officeart/2008/layout/LinedList"/>
    <dgm:cxn modelId="{D787FF29-7D49-41E0-BEA5-D49057C8A104}" type="presParOf" srcId="{7B12C5E5-950F-4585-95FE-D071278FE178}" destId="{1CBA09A2-992D-4209-9451-1681103DFF63}" srcOrd="1" destOrd="0" presId="urn:microsoft.com/office/officeart/2008/layout/LinedList"/>
    <dgm:cxn modelId="{A83C0218-9802-4919-8BEB-B837543C391E}" type="presParOf" srcId="{ECDAF359-4BA8-4DB9-B502-DD286EF50EAC}" destId="{D281485A-7C04-45F8-AEAF-1DF6A7282D10}" srcOrd="4" destOrd="0" presId="urn:microsoft.com/office/officeart/2008/layout/LinedList"/>
    <dgm:cxn modelId="{D2EA5E5F-193A-4BA4-BE8F-C5C0F0DFF563}" type="presParOf" srcId="{ECDAF359-4BA8-4DB9-B502-DD286EF50EAC}" destId="{B3871A07-7CFA-401C-91DE-E3DBA0B3AE77}" srcOrd="5" destOrd="0" presId="urn:microsoft.com/office/officeart/2008/layout/LinedList"/>
    <dgm:cxn modelId="{46178FF9-5680-40EF-BDD1-5482DFF1669A}" type="presParOf" srcId="{B3871A07-7CFA-401C-91DE-E3DBA0B3AE77}" destId="{72F19C43-A7A1-4369-ADEC-2969B89833F9}" srcOrd="0" destOrd="0" presId="urn:microsoft.com/office/officeart/2008/layout/LinedList"/>
    <dgm:cxn modelId="{E7867F04-17B0-4CAE-896E-687FEEDBE5F9}" type="presParOf" srcId="{B3871A07-7CFA-401C-91DE-E3DBA0B3AE77}" destId="{3384AA45-C0F9-4974-8916-C4C7F17E637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4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45"/>
          <a:ext cx="9157528" cy="156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ir partneris </a:t>
          </a:r>
          <a:r>
            <a:rPr lang="lt-LT" sz="1500" b="0" i="1"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(jeigu avansas bus paskirstomas ir partneriams)</a:t>
          </a: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turi pateikti banko sąskaitos, atidarytos projekto lėšų apskaitai, numerį ir dokumentus, pagrindžiančius, kad nurodyta atsiskaitomoji sąskaita atidaryta projekto vykdytojo ir partnerio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45"/>
        <a:ext cx="9157528" cy="1561229"/>
      </dsp:txXfrm>
    </dsp:sp>
    <dsp:sp modelId="{3DEF8C26-934F-45FF-8027-4F75AEA33416}">
      <dsp:nvSpPr>
        <dsp:cNvPr id="0" name=""/>
        <dsp:cNvSpPr/>
      </dsp:nvSpPr>
      <dsp:spPr>
        <a:xfrm>
          <a:off x="0" y="156147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561474"/>
          <a:ext cx="9157528" cy="1032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sąskaitos, skaičiavimai ir pan.)</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561474"/>
        <a:ext cx="9157528" cy="1032058"/>
      </dsp:txXfrm>
    </dsp:sp>
    <dsp:sp modelId="{515B9C59-7D81-4B17-98DD-ED8B3F226FB2}">
      <dsp:nvSpPr>
        <dsp:cNvPr id="0" name=""/>
        <dsp:cNvSpPr/>
      </dsp:nvSpPr>
      <dsp:spPr>
        <a:xfrm>
          <a:off x="0" y="2593533"/>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593533"/>
          <a:ext cx="9157528" cy="334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593533"/>
        <a:ext cx="9157528" cy="3348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FEE95-C5AD-4B5B-AE7F-5496C237FD96}">
      <dsp:nvSpPr>
        <dsp:cNvPr id="0" name=""/>
        <dsp:cNvSpPr/>
      </dsp:nvSpPr>
      <dsp:spPr>
        <a:xfrm>
          <a:off x="0" y="2156"/>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28AE55-5656-4980-A73A-009AE5938F70}">
      <dsp:nvSpPr>
        <dsp:cNvPr id="0" name=""/>
        <dsp:cNvSpPr/>
      </dsp:nvSpPr>
      <dsp:spPr>
        <a:xfrm>
          <a:off x="0" y="2156"/>
          <a:ext cx="4437403" cy="147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lt-LT" sz="1800" dirty="0">
              <a:solidFill>
                <a:schemeClr val="bg1"/>
              </a:solidFill>
              <a:latin typeface="Verdana" panose="020B0604030504040204" pitchFamily="34" charset="0"/>
              <a:ea typeface="Verdana" panose="020B0604030504040204" pitchFamily="34" charset="0"/>
            </a:rPr>
            <a:t>Salės, įrangos nuomos išlaidos už valandas, kurias mokomi asmenys dalyvauja mokyme (netaikoma, kai mokymai vyksta darbo vietoje)</a:t>
          </a:r>
          <a:endParaRPr lang="en-US" sz="2000" kern="1200" dirty="0">
            <a:solidFill>
              <a:schemeClr val="bg1"/>
            </a:solidFill>
            <a:effectLst/>
            <a:latin typeface="Verdana" panose="020B0604030504040204" pitchFamily="34" charset="0"/>
            <a:ea typeface="Verdana" panose="020B0604030504040204" pitchFamily="34" charset="0"/>
            <a:cs typeface="+mn-cs"/>
          </a:endParaRPr>
        </a:p>
      </dsp:txBody>
      <dsp:txXfrm>
        <a:off x="0" y="2156"/>
        <a:ext cx="4437403" cy="1470962"/>
      </dsp:txXfrm>
    </dsp:sp>
    <dsp:sp modelId="{090193C3-C79F-4ACB-870A-45AF59E47614}">
      <dsp:nvSpPr>
        <dsp:cNvPr id="0" name=""/>
        <dsp:cNvSpPr/>
      </dsp:nvSpPr>
      <dsp:spPr>
        <a:xfrm>
          <a:off x="0" y="1473119"/>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54E9DE-4B19-4015-892E-508FCAD2C04F}">
      <dsp:nvSpPr>
        <dsp:cNvPr id="0" name=""/>
        <dsp:cNvSpPr/>
      </dsp:nvSpPr>
      <dsp:spPr>
        <a:xfrm>
          <a:off x="0" y="1473119"/>
          <a:ext cx="4437403" cy="147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lt-LT" sz="1800" kern="1200" dirty="0">
              <a:solidFill>
                <a:schemeClr val="bg1"/>
              </a:solidFill>
              <a:latin typeface="Verdana" panose="020B0604030504040204" pitchFamily="34" charset="0"/>
              <a:ea typeface="Verdana" panose="020B0604030504040204" pitchFamily="34" charset="0"/>
            </a:rPr>
            <a:t>Mokomų asmenų maitinimo išlaidos (netaikoma, kai mokymai vyksta darbo vietoje)</a:t>
          </a:r>
        </a:p>
      </dsp:txBody>
      <dsp:txXfrm>
        <a:off x="0" y="1473119"/>
        <a:ext cx="4437403" cy="1470962"/>
      </dsp:txXfrm>
    </dsp:sp>
    <dsp:sp modelId="{D281485A-7C04-45F8-AEAF-1DF6A7282D10}">
      <dsp:nvSpPr>
        <dsp:cNvPr id="0" name=""/>
        <dsp:cNvSpPr/>
      </dsp:nvSpPr>
      <dsp:spPr>
        <a:xfrm>
          <a:off x="0" y="2944082"/>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F19C43-A7A1-4369-ADEC-2969B89833F9}">
      <dsp:nvSpPr>
        <dsp:cNvPr id="0" name=""/>
        <dsp:cNvSpPr/>
      </dsp:nvSpPr>
      <dsp:spPr>
        <a:xfrm>
          <a:off x="0" y="2944082"/>
          <a:ext cx="4437403" cy="147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lt-LT" sz="1800" kern="1200" dirty="0">
              <a:solidFill>
                <a:schemeClr val="bg1"/>
              </a:solidFill>
              <a:latin typeface="Verdana" panose="020B0604030504040204" pitchFamily="34" charset="0"/>
              <a:ea typeface="Verdana" panose="020B0604030504040204" pitchFamily="34" charset="0"/>
            </a:rPr>
            <a:t>Su mokymo projektu susijusios konsultacinių paslaugų, tai yra mokymo organizavimo ir vykdymo, išlaidos</a:t>
          </a:r>
        </a:p>
      </dsp:txBody>
      <dsp:txXfrm>
        <a:off x="0" y="2944082"/>
        <a:ext cx="4437403" cy="147096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07/04/2024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11</a:t>
            </a:fld>
            <a:endParaRPr lang="en-LT"/>
          </a:p>
        </p:txBody>
      </p:sp>
    </p:spTree>
    <p:extLst>
      <p:ext uri="{BB962C8B-B14F-4D97-AF65-F5344CB8AC3E}">
        <p14:creationId xmlns:p14="http://schemas.microsoft.com/office/powerpoint/2010/main" val="3276512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18</a:t>
            </a:fld>
            <a:endParaRPr lang="en-LT"/>
          </a:p>
        </p:txBody>
      </p:sp>
    </p:spTree>
    <p:extLst>
      <p:ext uri="{BB962C8B-B14F-4D97-AF65-F5344CB8AC3E}">
        <p14:creationId xmlns:p14="http://schemas.microsoft.com/office/powerpoint/2010/main" val="2007777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dirty="0"/>
              <a:t>Įgyvendinant projektus rekomenduojame ir prašome labai glaudžiai bendradarbiauti su Inovacijų agentūra, tai yra pasirašius sutartį Jums bus paskirtais projektų vadovas ir projektų finansininkais, su kuriais galėsite konsultuotis projekto įgyvendinimo klausimais. Jums paskirto projektų vadovo ir finansininko kontaktus rasite DMS, tad tikrai kviečiame drąsiai jei kyla kažkokių klausimų – skambinti, klausti. Visus dokumentus prašysime teikti per DMS, na o jei jau nutiktų taip, kad dėl kažkokių DMS trikdžių negalėtumėte pateikti dokumentų per DMS, tuomet galite arba luktelti kol problemos bus išspręstos, žinoma informuoti savo projektų vadovą apie trikdžius, arba galite pateikti pasirašytus dokumentus elektroniniu paštu dokumentai</a:t>
            </a:r>
            <a:r>
              <a:rPr lang="en-US" dirty="0"/>
              <a:t>@inovacijuagentura.lt </a:t>
            </a:r>
            <a:r>
              <a:rPr lang="en-US" dirty="0" err="1"/>
              <a:t>su</a:t>
            </a:r>
            <a:r>
              <a:rPr lang="en-US" dirty="0"/>
              <a:t> </a:t>
            </a:r>
            <a:r>
              <a:rPr lang="en-US" dirty="0" err="1"/>
              <a:t>kopija</a:t>
            </a:r>
            <a:r>
              <a:rPr lang="en-US" dirty="0"/>
              <a:t> </a:t>
            </a:r>
            <a:r>
              <a:rPr lang="en-US" dirty="0" err="1"/>
              <a:t>priskirtam</a:t>
            </a:r>
            <a:r>
              <a:rPr lang="en-US" dirty="0"/>
              <a:t> </a:t>
            </a:r>
            <a:r>
              <a:rPr lang="en-US" dirty="0" err="1"/>
              <a:t>projekto</a:t>
            </a:r>
            <a:r>
              <a:rPr lang="en-US" dirty="0"/>
              <a:t> </a:t>
            </a:r>
            <a:r>
              <a:rPr lang="en-US" dirty="0" err="1"/>
              <a:t>vadovui</a:t>
            </a:r>
            <a:r>
              <a:rPr lang="en-US" dirty="0"/>
              <a:t> </a:t>
            </a:r>
            <a:r>
              <a:rPr lang="en-US" dirty="0" err="1"/>
              <a:t>bei</a:t>
            </a:r>
            <a:r>
              <a:rPr lang="en-US" dirty="0"/>
              <a:t> </a:t>
            </a:r>
            <a:r>
              <a:rPr lang="en-US" dirty="0" err="1"/>
              <a:t>projekto</a:t>
            </a:r>
            <a:r>
              <a:rPr lang="en-US" dirty="0"/>
              <a:t> </a:t>
            </a:r>
            <a:r>
              <a:rPr lang="en-US" dirty="0" err="1"/>
              <a:t>finans</a:t>
            </a:r>
            <a:r>
              <a:rPr lang="lt-LT" dirty="0"/>
              <a:t>ų vadovui. Tik atkreipiu dėmesį, kad per DMS teikiami dokumentai iškart yra pasirašomi, kadangi prisijungdami prie DMS jūs save autentifikuojate, na o jei dokumentus teiktumėte elektroniniu paštu juos turėsite atskirai pasirašyti ir pateikti </a:t>
            </a:r>
            <a:r>
              <a:rPr lang="lt-LT" dirty="0" err="1"/>
              <a:t>adoc</a:t>
            </a:r>
            <a:r>
              <a:rPr lang="lt-LT" dirty="0"/>
              <a:t> formatu. </a:t>
            </a:r>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19</a:t>
            </a:fld>
            <a:endParaRPr lang="en-LT"/>
          </a:p>
        </p:txBody>
      </p:sp>
    </p:spTree>
    <p:extLst>
      <p:ext uri="{BB962C8B-B14F-4D97-AF65-F5344CB8AC3E}">
        <p14:creationId xmlns:p14="http://schemas.microsoft.com/office/powerpoint/2010/main" val="2462537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endParaRPr lang="en-GB"/>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Lentelių</a:t>
            </a:r>
            <a:br>
              <a:rPr lang="en-GB"/>
            </a:br>
            <a:r>
              <a:rPr lang="en-GB" err="1"/>
              <a:t>dizainas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err="1"/>
              <a:t>Pavadinimas</a:t>
            </a:r>
            <a:br>
              <a:rPr lang="en-GB"/>
            </a:br>
            <a:r>
              <a:rPr lang="en-GB"/>
              <a:t>per dvi </a:t>
            </a:r>
            <a:r>
              <a:rPr lang="en-GB" err="1"/>
              <a:t>eilutes</a:t>
            </a:r>
            <a:endParaRPr lang="en-LT"/>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78%</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33%</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82%</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54%</a:t>
            </a:r>
            <a:endParaRPr lang="en-LT"/>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78%</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33%</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82%</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54%</a:t>
            </a:r>
            <a:endParaRPr lang="en-LT">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10%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40%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10%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40%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a:t>About our</a:t>
            </a:r>
            <a:br>
              <a:rPr lang="en-GB"/>
            </a:br>
            <a:r>
              <a:rPr lang="en-GB"/>
              <a:t>Lorem ipsum</a:t>
            </a:r>
            <a:br>
              <a:rPr lang="en-GB"/>
            </a:br>
            <a:r>
              <a:rPr lang="en-GB" err="1"/>
              <a:t>dolor</a:t>
            </a:r>
            <a:r>
              <a:rPr lang="en-GB"/>
              <a:t> sit</a:t>
            </a:r>
            <a:endParaRPr lang="en-LT"/>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endParaRPr lang="en-GB"/>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a:t>The </a:t>
            </a:r>
            <a:r>
              <a:rPr lang="en-GB" err="1"/>
              <a:t>Amenties</a:t>
            </a:r>
            <a:endParaRPr lang="en-GB"/>
          </a:p>
          <a:p>
            <a:pPr lvl="0"/>
            <a:r>
              <a:rPr lang="en-GB"/>
              <a:t>Will you get</a:t>
            </a: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https://inovacijuagentura.lt/finansavimo-kvietimai/uzsienio-ir-vietos-investuotoju-su-dideliu-darbo-vietu-kurimo-potencialu-pritraukimas-akmenes-raj.-sav.-jonavos-raj.-sav.-ir-mazeikiu-raj.-sav.html?lang=l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dms.investis.lt/" TargetMode="External"/><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image" Target="../media/image15.png"/><Relationship Id="rId5" Type="http://schemas.openxmlformats.org/officeDocument/2006/relationships/hyperlink" Target="http://lvpa.lt/lt/informacija-dms-naudotojams-219" TargetMode="External"/><Relationship Id="rId4" Type="http://schemas.openxmlformats.org/officeDocument/2006/relationships/hyperlink" Target="mailto:dokumentai@inovacijuagentura.lt" TargetMode="External"/><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emf"/><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e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619639" y="294350"/>
            <a:ext cx="9701407" cy="2254297"/>
          </a:xfrm>
        </p:spPr>
        <p:txBody>
          <a:bodyPr/>
          <a:lstStyle/>
          <a:p>
            <a:r>
              <a:rPr lang="lt-LT" sz="3600" dirty="0"/>
              <a:t>Kvietimų  „Vietos ir užsienio investuotojų pritraukimas “ Nr. 02-064-K projektų sutarčių įgyvendinimas (veiklos ataskaitų mokėjimo prašymų teikimas)</a:t>
            </a:r>
            <a:endParaRPr lang="en-LT" sz="3600" dirty="0"/>
          </a:p>
        </p:txBody>
      </p:sp>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967150" y="3820826"/>
            <a:ext cx="4377848" cy="1341927"/>
          </a:xfrm>
        </p:spPr>
        <p:txBody>
          <a:bodyPr vert="horz" lIns="91440" tIns="45720" rIns="91440" bIns="45720" rtlCol="0" anchor="t">
            <a:normAutofit/>
          </a:bodyPr>
          <a:lstStyle/>
          <a:p>
            <a:pPr>
              <a:lnSpc>
                <a:spcPct val="100000"/>
              </a:lnSpc>
            </a:pPr>
            <a:r>
              <a:rPr lang="lt-LT" sz="1800">
                <a:latin typeface="Verdana"/>
                <a:ea typeface="Verdana"/>
              </a:rPr>
              <a:t>Sandra Gylienė</a:t>
            </a:r>
          </a:p>
          <a:p>
            <a:pPr>
              <a:lnSpc>
                <a:spcPct val="100000"/>
              </a:lnSpc>
            </a:pPr>
            <a:r>
              <a:rPr lang="lt-LT" sz="1800">
                <a:latin typeface="Verdana"/>
                <a:ea typeface="Verdana"/>
              </a:rPr>
              <a:t>Projektų finansų skyriaus</a:t>
            </a:r>
          </a:p>
          <a:p>
            <a:pPr>
              <a:lnSpc>
                <a:spcPct val="100000"/>
              </a:lnSpc>
            </a:pPr>
            <a:r>
              <a:rPr lang="lt-LT" sz="1800">
                <a:latin typeface="Verdana"/>
                <a:ea typeface="Verdana"/>
              </a:rPr>
              <a:t>srities vadovas</a:t>
            </a:r>
            <a:endParaRPr lang="en-LT" sz="1800">
              <a:latin typeface="Verdana"/>
              <a:ea typeface="Verdana"/>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6D2525-EEC3-EF00-41CD-B8058395CF44}"/>
              </a:ext>
            </a:extLst>
          </p:cNvPr>
          <p:cNvSpPr txBox="1"/>
          <p:nvPr/>
        </p:nvSpPr>
        <p:spPr>
          <a:xfrm>
            <a:off x="843898" y="186723"/>
            <a:ext cx="10089991" cy="584775"/>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3" name="Rounded Rectangle 35">
            <a:extLst>
              <a:ext uri="{FF2B5EF4-FFF2-40B4-BE49-F238E27FC236}">
                <a16:creationId xmlns:a16="http://schemas.microsoft.com/office/drawing/2014/main" id="{E2FB30FF-0AC0-DB6F-A2AB-07677320B49B}"/>
              </a:ext>
            </a:extLst>
          </p:cNvPr>
          <p:cNvSpPr/>
          <p:nvPr/>
        </p:nvSpPr>
        <p:spPr>
          <a:xfrm>
            <a:off x="708719" y="822474"/>
            <a:ext cx="5250582" cy="5753419"/>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4" name="TextBox 3">
            <a:extLst>
              <a:ext uri="{FF2B5EF4-FFF2-40B4-BE49-F238E27FC236}">
                <a16:creationId xmlns:a16="http://schemas.microsoft.com/office/drawing/2014/main" id="{D0196740-A3D9-3563-E3C4-6C8C5965D873}"/>
              </a:ext>
            </a:extLst>
          </p:cNvPr>
          <p:cNvSpPr txBox="1"/>
          <p:nvPr/>
        </p:nvSpPr>
        <p:spPr>
          <a:xfrm>
            <a:off x="792941" y="889843"/>
            <a:ext cx="5082138" cy="5262979"/>
          </a:xfrm>
          <a:prstGeom prst="rect">
            <a:avLst/>
          </a:prstGeom>
          <a:noFill/>
        </p:spPr>
        <p:txBody>
          <a:bodyPr wrap="square">
            <a:spAutoFit/>
          </a:bodyPr>
          <a:lstStyle/>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pirkimo ir pirkimo procedūrų dokumentai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sutartys su tiekėjais, sutarčių pakeitimai ir papildomi susitarimai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nuomos ar finansinės nuomos (lizingo) sutartys</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sąskaitos faktūros ar lygiaverčiai įrodomieji dokumentai </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prekių perdavimo–priėmimo aktai (jei numatyti sutartyje su tiekėju)</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prekių vežimo dokumentai (CMR) (jeigu taikoma)</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įrangos naujumą įrodantys dokumentai (tiekėjo deklaracija ar pan.)</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įvedimo į eksploataciją aktai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įsigyto turto draudimo nuo visų rizikų dokumentai ir draudimo apmokėjimo dokumentai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patentai, licencijos, sertifikatai, nuosavybės teisės įrodymo dokumentai</a:t>
            </a:r>
            <a:r>
              <a:rPr lang="lt-LT" sz="1600" baseline="30000" dirty="0">
                <a:solidFill>
                  <a:srgbClr val="302857"/>
                </a:solidFill>
                <a:latin typeface="Verdana" panose="020B0604030504040204" pitchFamily="34" charset="0"/>
                <a:ea typeface="Verdana" panose="020B0604030504040204" pitchFamily="34" charset="0"/>
              </a:rPr>
              <a:t>2</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nurašymo aktai</a:t>
            </a:r>
            <a:r>
              <a:rPr lang="lt-LT" sz="1600" baseline="30000" dirty="0">
                <a:solidFill>
                  <a:srgbClr val="302857"/>
                </a:solidFill>
                <a:latin typeface="Verdana" panose="020B0604030504040204" pitchFamily="34" charset="0"/>
                <a:ea typeface="Verdana" panose="020B0604030504040204" pitchFamily="34" charset="0"/>
              </a:rPr>
              <a:t>3</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išlaidų apmokėjimo įrodymo dokumentai</a:t>
            </a:r>
          </a:p>
        </p:txBody>
      </p:sp>
      <p:sp>
        <p:nvSpPr>
          <p:cNvPr id="10" name="TextBox 9">
            <a:extLst>
              <a:ext uri="{FF2B5EF4-FFF2-40B4-BE49-F238E27FC236}">
                <a16:creationId xmlns:a16="http://schemas.microsoft.com/office/drawing/2014/main" id="{5313E498-6202-82CD-AE17-3EE685B7EC1F}"/>
              </a:ext>
            </a:extLst>
          </p:cNvPr>
          <p:cNvSpPr txBox="1"/>
          <p:nvPr/>
        </p:nvSpPr>
        <p:spPr>
          <a:xfrm>
            <a:off x="6179417" y="889843"/>
            <a:ext cx="5901891" cy="3093154"/>
          </a:xfrm>
          <a:prstGeom prst="rect">
            <a:avLst/>
          </a:prstGeom>
          <a:noFill/>
        </p:spPr>
        <p:txBody>
          <a:bodyPr wrap="square">
            <a:spAutoFit/>
          </a:bodyPr>
          <a:lstStyle/>
          <a:p>
            <a:pPr lvl="0"/>
            <a:r>
              <a:rPr lang="lt-LT" sz="1500" dirty="0">
                <a:solidFill>
                  <a:srgbClr val="302857"/>
                </a:solidFill>
                <a:latin typeface="Verdana" panose="020B0604030504040204" pitchFamily="34" charset="0"/>
                <a:ea typeface="Verdana" panose="020B0604030504040204" pitchFamily="34" charset="0"/>
              </a:rPr>
              <a:t>Įrangos, mašinų, baldų, kompiuterinės technikos, kitos įrangos, įrenginių ir kito ilgalaikio materialaus turto įsigijimo ir įrangos lizingo (finansinės nuomos) išlaidos </a:t>
            </a:r>
            <a:r>
              <a:rPr lang="lt-LT" sz="1000" dirty="0">
                <a:solidFill>
                  <a:srgbClr val="302857"/>
                </a:solidFill>
                <a:latin typeface="Verdana" panose="020B0604030504040204" pitchFamily="34" charset="0"/>
                <a:ea typeface="Verdana" panose="020B0604030504040204" pitchFamily="34" charset="0"/>
              </a:rPr>
              <a:t>(įskaitant jų transportavimo, projektavimo, sumontavimo, vietos (aikštelės) paruošimo, instaliavimo, paruošimo naudoti, išbandymo, apmokymo naudotis, saugos instruktažo, techninės priežiūros (kol vyksta montavimas, instaliavimas, paruošimas naudoti, išbandymas) ir susijusias išlaidas)</a:t>
            </a:r>
            <a:r>
              <a:rPr lang="lt-LT" sz="1500" dirty="0">
                <a:solidFill>
                  <a:srgbClr val="302857"/>
                </a:solidFill>
                <a:latin typeface="Verdana" panose="020B0604030504040204" pitchFamily="34" charset="0"/>
                <a:ea typeface="Verdana" panose="020B0604030504040204" pitchFamily="34" charset="0"/>
              </a:rPr>
              <a:t>. Išlaidos tinkamos finansuoti tiek, kiek jos susijusios su projekto įgyvendinimu. Įsigyjama įranga, mašinos, įrenginiai ir prietaisai turi būti nauji. Lizingo (finansinės nuomos) laikotarpis negali būti ilgesnis už projekto įgyvendinimo trukmę, tai yra lizingo (finansinės nuomos) būdu įsigytas materialusis turtas iki projekto įgyvendinimo pabaigos turi tapti projekto vykdytojo nuosavybe. </a:t>
            </a:r>
          </a:p>
        </p:txBody>
      </p:sp>
      <p:cxnSp>
        <p:nvCxnSpPr>
          <p:cNvPr id="16" name="Tiesioji jungtis 15">
            <a:extLst>
              <a:ext uri="{FF2B5EF4-FFF2-40B4-BE49-F238E27FC236}">
                <a16:creationId xmlns:a16="http://schemas.microsoft.com/office/drawing/2014/main" id="{76B2E87F-61E0-9154-E762-9284760683AC}"/>
              </a:ext>
            </a:extLst>
          </p:cNvPr>
          <p:cNvCxnSpPr>
            <a:cxnSpLocks/>
          </p:cNvCxnSpPr>
          <p:nvPr/>
        </p:nvCxnSpPr>
        <p:spPr>
          <a:xfrm>
            <a:off x="6179418" y="827826"/>
            <a:ext cx="569334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Tiesioji jungtis 16">
            <a:extLst>
              <a:ext uri="{FF2B5EF4-FFF2-40B4-BE49-F238E27FC236}">
                <a16:creationId xmlns:a16="http://schemas.microsoft.com/office/drawing/2014/main" id="{BFB0F2D0-5D3D-71A6-ABC4-404CA9B2EDE5}"/>
              </a:ext>
            </a:extLst>
          </p:cNvPr>
          <p:cNvCxnSpPr>
            <a:cxnSpLocks/>
          </p:cNvCxnSpPr>
          <p:nvPr/>
        </p:nvCxnSpPr>
        <p:spPr>
          <a:xfrm>
            <a:off x="6161141" y="5301034"/>
            <a:ext cx="569334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Tiesioji jungtis 17">
            <a:extLst>
              <a:ext uri="{FF2B5EF4-FFF2-40B4-BE49-F238E27FC236}">
                <a16:creationId xmlns:a16="http://schemas.microsoft.com/office/drawing/2014/main" id="{883A7FFA-B544-CC83-CC66-809B335C9E1D}"/>
              </a:ext>
            </a:extLst>
          </p:cNvPr>
          <p:cNvCxnSpPr>
            <a:cxnSpLocks/>
          </p:cNvCxnSpPr>
          <p:nvPr/>
        </p:nvCxnSpPr>
        <p:spPr>
          <a:xfrm>
            <a:off x="6179418" y="3978385"/>
            <a:ext cx="5693343" cy="46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8E35411-EC04-2B70-4620-AB7E77DFADD7}"/>
              </a:ext>
            </a:extLst>
          </p:cNvPr>
          <p:cNvSpPr txBox="1"/>
          <p:nvPr/>
        </p:nvSpPr>
        <p:spPr>
          <a:xfrm>
            <a:off x="6179416" y="4044597"/>
            <a:ext cx="5901891" cy="1477328"/>
          </a:xfrm>
          <a:prstGeom prst="rect">
            <a:avLst/>
          </a:prstGeom>
          <a:noFill/>
        </p:spPr>
        <p:txBody>
          <a:bodyPr wrap="square" rtlCol="0">
            <a:spAutoFit/>
          </a:bodyPr>
          <a:lstStyle/>
          <a:p>
            <a:r>
              <a:rPr lang="lt-LT" sz="1500" dirty="0">
                <a:solidFill>
                  <a:srgbClr val="302857"/>
                </a:solidFill>
                <a:latin typeface="Verdana" panose="020B0604030504040204" pitchFamily="34" charset="0"/>
                <a:ea typeface="Verdana" panose="020B0604030504040204" pitchFamily="34" charset="0"/>
              </a:rPr>
              <a:t>Patentų ir licencijų išlaidos, atitinkančios šias sąlygas:</a:t>
            </a:r>
          </a:p>
          <a:p>
            <a:r>
              <a:rPr lang="lt-LT" sz="1500" dirty="0">
                <a:solidFill>
                  <a:srgbClr val="302857"/>
                </a:solidFill>
                <a:latin typeface="Verdana" panose="020B0604030504040204" pitchFamily="34" charset="0"/>
                <a:ea typeface="Verdana" panose="020B0604030504040204" pitchFamily="34" charset="0"/>
              </a:rPr>
              <a:t>Išlaidos patirtos rinkos sąlygomis, įgyjant patentus ir licencijas iš trečiųjų šalių, nesusijusių su pirkėju.</a:t>
            </a:r>
          </a:p>
          <a:p>
            <a:r>
              <a:rPr lang="lt-LT" sz="1500" dirty="0">
                <a:solidFill>
                  <a:srgbClr val="302857"/>
                </a:solidFill>
                <a:latin typeface="Verdana" panose="020B0604030504040204" pitchFamily="34" charset="0"/>
                <a:ea typeface="Verdana" panose="020B0604030504040204" pitchFamily="34" charset="0"/>
              </a:rPr>
              <a:t>Patentus ir licencijas naudoja tik pareiškėjas, gaunantis valstybės pagalbą</a:t>
            </a:r>
            <a:r>
              <a:rPr lang="lt-LT" sz="1400" baseline="30000" dirty="0">
                <a:solidFill>
                  <a:srgbClr val="302857"/>
                </a:solidFill>
                <a:latin typeface="Verdana" panose="020B0604030504040204" pitchFamily="34" charset="0"/>
                <a:ea typeface="Verdana" panose="020B0604030504040204" pitchFamily="34" charset="0"/>
              </a:rPr>
              <a:t>2</a:t>
            </a:r>
          </a:p>
          <a:p>
            <a:endParaRPr lang="lt-LT" sz="1500" dirty="0">
              <a:solidFill>
                <a:srgbClr val="302857"/>
              </a:solidFill>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8182A2B5-4EF6-B173-C206-017BE01CBC8E}"/>
              </a:ext>
            </a:extLst>
          </p:cNvPr>
          <p:cNvSpPr txBox="1"/>
          <p:nvPr/>
        </p:nvSpPr>
        <p:spPr>
          <a:xfrm>
            <a:off x="6232701" y="5352692"/>
            <a:ext cx="5848606" cy="1754326"/>
          </a:xfrm>
          <a:prstGeom prst="rect">
            <a:avLst/>
          </a:prstGeom>
          <a:noFill/>
        </p:spPr>
        <p:txBody>
          <a:bodyPr wrap="square" rtlCol="0">
            <a:spAutoFit/>
          </a:bodyPr>
          <a:lstStyle/>
          <a:p>
            <a:r>
              <a:rPr lang="lt-LT" sz="1500" dirty="0">
                <a:solidFill>
                  <a:srgbClr val="302857"/>
                </a:solidFill>
                <a:latin typeface="Verdana" panose="020B0604030504040204" pitchFamily="34" charset="0"/>
                <a:ea typeface="Verdana" panose="020B0604030504040204" pitchFamily="34" charset="0"/>
              </a:rPr>
              <a:t>Išlaidos tiesiogiai su projektu susijusioms medžiagoms ir reikmenims, kurie priskiriami trumpalaikiam turtui, įsigyti. Šios išlaidos yra tinkamos finansuoti, jei pareiškėjas pats vykdo PĮP nurodytų ir atitinkamai suplanuotų projekto mokymo veiklų dalį, nepirkdamas paslaugų</a:t>
            </a:r>
            <a:r>
              <a:rPr lang="lt-LT" sz="1400" baseline="30000" dirty="0">
                <a:solidFill>
                  <a:srgbClr val="302857"/>
                </a:solidFill>
                <a:latin typeface="Verdana" panose="020B0604030504040204" pitchFamily="34" charset="0"/>
                <a:ea typeface="Verdana" panose="020B0604030504040204" pitchFamily="34" charset="0"/>
              </a:rPr>
              <a:t>3</a:t>
            </a:r>
          </a:p>
          <a:p>
            <a:endParaRPr lang="en-US" sz="1500" dirty="0">
              <a:solidFill>
                <a:srgbClr val="302857"/>
              </a:solidFill>
              <a:latin typeface="Verdana" panose="020B0604030504040204" pitchFamily="34" charset="0"/>
              <a:ea typeface="Verdana" panose="020B0604030504040204" pitchFamily="34" charset="0"/>
            </a:endParaRPr>
          </a:p>
          <a:p>
            <a:endParaRPr lang="lt-LT" dirty="0"/>
          </a:p>
        </p:txBody>
      </p:sp>
    </p:spTree>
    <p:extLst>
      <p:ext uri="{BB962C8B-B14F-4D97-AF65-F5344CB8AC3E}">
        <p14:creationId xmlns:p14="http://schemas.microsoft.com/office/powerpoint/2010/main" val="1888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1816664" y="138168"/>
            <a:ext cx="9691157" cy="584775"/>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a:t>
            </a:r>
            <a:r>
              <a:rPr lang="lt-LT" sz="3200" dirty="0">
                <a:solidFill>
                  <a:schemeClr val="bg1"/>
                </a:solidFill>
                <a:latin typeface="Verdana" panose="020B0604030504040204" pitchFamily="34" charset="0"/>
                <a:ea typeface="Verdana" panose="020B0604030504040204" pitchFamily="34" charset="0"/>
              </a:rPr>
              <a:t>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816468"/>
            <a:ext cx="6412480" cy="5973437"/>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7" name="TextBox 6">
            <a:extLst>
              <a:ext uri="{FF2B5EF4-FFF2-40B4-BE49-F238E27FC236}">
                <a16:creationId xmlns:a16="http://schemas.microsoft.com/office/drawing/2014/main" id="{DD0F1919-B6E8-33E6-0742-A178EFB2DAE1}"/>
              </a:ext>
            </a:extLst>
          </p:cNvPr>
          <p:cNvSpPr txBox="1"/>
          <p:nvPr/>
        </p:nvSpPr>
        <p:spPr>
          <a:xfrm>
            <a:off x="747077" y="974745"/>
            <a:ext cx="6179017" cy="5170646"/>
          </a:xfrm>
          <a:prstGeom prst="rect">
            <a:avLst/>
          </a:prstGeom>
          <a:noFill/>
        </p:spPr>
        <p:txBody>
          <a:bodyPr wrap="square">
            <a:spAutoFit/>
          </a:bodyPr>
          <a:lstStyle/>
          <a:p>
            <a:pPr marL="342900" indent="-342900">
              <a:buFont typeface="Wingdings" panose="05000000000000000000" pitchFamily="2" charset="2"/>
              <a:buChar char="§"/>
            </a:pPr>
            <a:r>
              <a:rPr lang="lt-LT" sz="1500" dirty="0">
                <a:solidFill>
                  <a:srgbClr val="302857"/>
                </a:solidFill>
                <a:latin typeface="Verdana" panose="020B0604030504040204" pitchFamily="34" charset="0"/>
                <a:ea typeface="Verdana" panose="020B0604030504040204" pitchFamily="34" charset="0"/>
              </a:rPr>
              <a:t>pirkimo ir pirkimo procedūrų dokumentai</a:t>
            </a:r>
          </a:p>
          <a:p>
            <a:pPr marL="342900" indent="-342900">
              <a:buFont typeface="Wingdings" panose="05000000000000000000" pitchFamily="2" charset="2"/>
              <a:buChar char="§"/>
            </a:pPr>
            <a:r>
              <a:rPr lang="lt-LT" sz="1500" dirty="0">
                <a:solidFill>
                  <a:srgbClr val="302857"/>
                </a:solidFill>
                <a:latin typeface="Verdana" panose="020B0604030504040204" pitchFamily="34" charset="0"/>
                <a:ea typeface="Verdana" panose="020B0604030504040204" pitchFamily="34" charset="0"/>
              </a:rPr>
              <a:t>sutartys su paslaugų teikėjais (įskaitant autorines sutartis, paslaugų(civilines) sutartis su mažųjų bendrijų vadovais)</a:t>
            </a:r>
          </a:p>
          <a:p>
            <a:pPr marL="342900" indent="-342900">
              <a:buFont typeface="Wingdings" panose="05000000000000000000" pitchFamily="2" charset="2"/>
              <a:buChar char="§"/>
            </a:pPr>
            <a:r>
              <a:rPr lang="lt-LT" sz="1500" dirty="0">
                <a:solidFill>
                  <a:srgbClr val="302857"/>
                </a:solidFill>
                <a:latin typeface="Verdana" panose="020B0604030504040204" pitchFamily="34" charset="0"/>
                <a:ea typeface="Verdana" panose="020B0604030504040204" pitchFamily="34" charset="0"/>
              </a:rPr>
              <a:t>paslaugų ar autorinių kūrinių perdavimo–priėmimo aktai ar kiti dokumentai, jei sutartyje nurodyta kita perdavimo–priėmimo forma</a:t>
            </a:r>
          </a:p>
          <a:p>
            <a:pPr marL="342900" indent="-342900">
              <a:buFont typeface="Wingdings" panose="05000000000000000000" pitchFamily="2" charset="2"/>
              <a:buChar char="§"/>
            </a:pPr>
            <a:r>
              <a:rPr lang="lt-LT" sz="1500" dirty="0">
                <a:solidFill>
                  <a:srgbClr val="302857"/>
                </a:solidFill>
                <a:latin typeface="Verdana" panose="020B0604030504040204" pitchFamily="34" charset="0"/>
                <a:ea typeface="Verdana" panose="020B0604030504040204" pitchFamily="34" charset="0"/>
              </a:rPr>
              <a:t>sąskaitos faktūros ar lygiaverčiai įrodomieji dokumentai</a:t>
            </a:r>
          </a:p>
          <a:p>
            <a:pPr marL="342900" indent="-342900" algn="just">
              <a:buFont typeface="Wingdings" panose="05000000000000000000" pitchFamily="2" charset="2"/>
              <a:buChar char="§"/>
            </a:pPr>
            <a:r>
              <a:rPr lang="lt-LT" sz="1500" dirty="0">
                <a:solidFill>
                  <a:srgbClr val="302857"/>
                </a:solidFill>
                <a:latin typeface="Verdana" panose="020B0604030504040204" pitchFamily="34" charset="0"/>
                <a:ea typeface="Verdana" panose="020B0604030504040204" pitchFamily="34" charset="0"/>
              </a:rPr>
              <a:t>kiti projekto veiklų įvykdymo pagrindimo dokumentai (pavyzdžiui, mokymų (renginių) išlaidoms pagrįsti: mokymų grafikas, mokymų (renginio) dalyvių sąrašas su parašais kiekvieną renginio dieną, nuotolinių mokymų (renginių) dalyvių dalyvavimą patvirtinantys dokumentai, mokymų baigimo pažymėjimai (arba pažymėjimų išdavimo žurnalo kopija ir baigimo pažymėjimo pavyzdys, kai projekto vykdytojas pats organizuoja mokymus ir turi leidimą išduoti pažymėjimus), mokymų dalijamoji medžiaga, mokymų darbotvarkė, nedalyvavimo mokymuose pateisinimo dokumentai, projekto vykdymo pažyma, kurioje detalizuojamos renginių organizavimo išlaidos) (teikiama, jei šie dokumentai nebuvo pateikti deklaruojant kitas išlaidas) </a:t>
            </a:r>
          </a:p>
          <a:p>
            <a:endParaRPr lang="lt-LT" sz="1500" dirty="0">
              <a:solidFill>
                <a:srgbClr val="302857"/>
              </a:solidFill>
              <a:latin typeface="Verdana" panose="020B0604030504040204" pitchFamily="34" charset="0"/>
              <a:ea typeface="Verdana" panose="020B0604030504040204" pitchFamily="34" charset="0"/>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2233271891"/>
              </p:ext>
            </p:extLst>
          </p:nvPr>
        </p:nvGraphicFramePr>
        <p:xfrm>
          <a:off x="7609530" y="1353579"/>
          <a:ext cx="4437403" cy="44172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7151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(1)</a:t>
            </a:r>
            <a:endParaRPr lang="lt-LT" dirty="0"/>
          </a:p>
        </p:txBody>
      </p:sp>
      <p:sp>
        <p:nvSpPr>
          <p:cNvPr id="7" name="TextBox 6">
            <a:extLst>
              <a:ext uri="{FF2B5EF4-FFF2-40B4-BE49-F238E27FC236}">
                <a16:creationId xmlns:a16="http://schemas.microsoft.com/office/drawing/2014/main" id="{1029A3B7-30A7-EAA7-0041-52FDC2AA1D4B}"/>
              </a:ext>
            </a:extLst>
          </p:cNvPr>
          <p:cNvSpPr txBox="1"/>
          <p:nvPr/>
        </p:nvSpPr>
        <p:spPr>
          <a:xfrm>
            <a:off x="754144" y="1781666"/>
            <a:ext cx="10963374" cy="3724096"/>
          </a:xfrm>
          <a:prstGeom prst="rect">
            <a:avLst/>
          </a:prstGeom>
          <a:noFill/>
        </p:spPr>
        <p:txBody>
          <a:bodyPr wrap="square" rtlCol="0">
            <a:spAutoFit/>
          </a:bodyPr>
          <a:lstStyle/>
          <a:p>
            <a:pPr lvl="0">
              <a:spcAft>
                <a:spcPts val="600"/>
              </a:spcAft>
            </a:pPr>
            <a:r>
              <a:rPr lang="lt-LT" u="sng" dirty="0">
                <a:solidFill>
                  <a:schemeClr val="bg1"/>
                </a:solidFill>
              </a:rPr>
              <a:t>DARBO SUTARTYS IR JŲ AKTUALŪS PAKEITIMAI</a:t>
            </a:r>
          </a:p>
          <a:p>
            <a:pPr lvl="0">
              <a:spcAft>
                <a:spcPts val="600"/>
              </a:spcAft>
            </a:pP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darbo sutartis darbui projekte nėra sudaroma:</a:t>
            </a:r>
          </a:p>
          <a:p>
            <a:pPr marL="457200" indent="457200">
              <a:spcAft>
                <a:spcPts val="600"/>
              </a:spcAft>
            </a:pP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projekto vykdytojo ar partnerio vadovo įsakymas ar potvarkis dėl darbuotojų paskyrimo dirbti įgyvendinant projektą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taikoma organizacijoje, kuriame turėtų būti nurodytos darbuotojo pareigos įgyvendinant projektą, projekto numeris ir (arba) pavadinimas, darbo užmokestis arba jo apskaičiavimo tvarka, įsakymai dėl priedų ar priemokų skyrimo)</a:t>
            </a:r>
          </a:p>
          <a:p>
            <a:pPr marL="457200" indent="457200">
              <a:spcAft>
                <a:spcPts val="600"/>
              </a:spcAft>
            </a:pP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jei deklaruojamas mažosios bendrijos nario darbo užmokestis – mažosios bendrijos steigimo sutartis, jei deklaruojamas mažosios bendrijos vadovo darbo užmokestis – civilinė (paslaugų) sutartis, sudaroma su mažosios bendrijos vadovu, jeigu šios sutartys nebuvo pateiktos PĮP vertinimo metu;</a:t>
            </a:r>
          </a:p>
          <a:p>
            <a:pPr lvl="0"/>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dokumentai, kuriais pagrindžiamas darbuotojo darbo funkcijų atlikimas: pareigybių aprašymai, kuriuose nurodytas darbas įgyvendinant projektą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(kai pirmą kartą deklaruojamas asmens darbo užmokestis)</a:t>
            </a:r>
            <a:endParaRPr lang="lt-LT" sz="1200" dirty="0">
              <a:solidFill>
                <a:schemeClr val="bg1"/>
              </a:solidFill>
              <a:effectLst/>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73256ADB-1F51-4B4B-0E16-C1D9768DF2F9}"/>
              </a:ext>
            </a:extLst>
          </p:cNvPr>
          <p:cNvSpPr txBox="1"/>
          <p:nvPr/>
        </p:nvSpPr>
        <p:spPr>
          <a:xfrm>
            <a:off x="754144" y="5505762"/>
            <a:ext cx="9653048" cy="923330"/>
          </a:xfrm>
          <a:prstGeom prst="rect">
            <a:avLst/>
          </a:prstGeom>
          <a:noFill/>
        </p:spPr>
        <p:txBody>
          <a:bodyPr wrap="square" rtlCol="0">
            <a:spAutoFit/>
          </a:bodyPr>
          <a:lstStyle/>
          <a:p>
            <a:r>
              <a:rPr lang="lt-LT" u="sng" dirty="0">
                <a:solidFill>
                  <a:schemeClr val="bg1"/>
                </a:solidFill>
              </a:rPr>
              <a:t>ĮSAKYMAI:</a:t>
            </a: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priedų, priemokų, premijų skyrimo</a:t>
            </a:r>
            <a:endParaRPr lang="lt-LT" sz="1800" dirty="0">
              <a:solidFill>
                <a:schemeClr val="bg1"/>
              </a:solidFill>
              <a:effectLs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apmokėjimo būdo už darbą poilsio/švenčių dienomis; viršvalandinį darbą</a:t>
            </a:r>
            <a:endParaRPr lang="lt-LT" dirty="0">
              <a:solidFill>
                <a:schemeClr val="bg1"/>
              </a:solidFill>
            </a:endParaRPr>
          </a:p>
        </p:txBody>
      </p:sp>
    </p:spTree>
    <p:extLst>
      <p:ext uri="{BB962C8B-B14F-4D97-AF65-F5344CB8AC3E}">
        <p14:creationId xmlns:p14="http://schemas.microsoft.com/office/powerpoint/2010/main" val="2388596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(2)</a:t>
            </a:r>
            <a:endParaRPr lang="lt-LT" dirty="0"/>
          </a:p>
        </p:txBody>
      </p:sp>
      <p:sp>
        <p:nvSpPr>
          <p:cNvPr id="5" name="TextBox 4">
            <a:extLst>
              <a:ext uri="{FF2B5EF4-FFF2-40B4-BE49-F238E27FC236}">
                <a16:creationId xmlns:a16="http://schemas.microsoft.com/office/drawing/2014/main" id="{0EB5AC0A-0C20-192F-BA51-3C9C44CA3B6B}"/>
              </a:ext>
            </a:extLst>
          </p:cNvPr>
          <p:cNvSpPr txBox="1"/>
          <p:nvPr/>
        </p:nvSpPr>
        <p:spPr>
          <a:xfrm>
            <a:off x="754144" y="1938373"/>
            <a:ext cx="11293312" cy="4755148"/>
          </a:xfrm>
          <a:prstGeom prst="rect">
            <a:avLst/>
          </a:prstGeom>
          <a:noFill/>
        </p:spPr>
        <p:txBody>
          <a:bodyPr wrap="square" rtlCol="0">
            <a:spAutoFit/>
          </a:bodyPr>
          <a:lstStyle/>
          <a:p>
            <a:r>
              <a:rPr lang="lt-LT" u="sng" dirty="0">
                <a:solidFill>
                  <a:schemeClr val="bg1"/>
                </a:solidFill>
              </a:rPr>
              <a:t>PAŽYMOS IR PAN.:</a:t>
            </a: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p</a:t>
            </a: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ažyma dėl darbo užmokesčio priskaitymo, išmokėjimo ir priskyrimo projektui, taikant kasmetinių atostogų išmokų fiksuotąsias normas </a:t>
            </a:r>
            <a:r>
              <a:rPr lang="lt-LT"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(FN-05-01,FN-05-02, FN-05-03,FN-05-04, FN-05-05, FN-05-06, FN-05-07) - teikiama pasirašyta ir Excel formatu</a:t>
            </a: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buFont typeface="Wingdings" panose="05000000000000000000" pitchFamily="2" charset="2"/>
              <a:buChar char="§"/>
            </a:pPr>
            <a:endParaRPr lang="lt-LT" dirty="0">
              <a:solidFill>
                <a:schemeClr val="bg1"/>
              </a:solidFill>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rPr>
              <a:t>ligos pašalpų apskaičiavimo pažymos;</a:t>
            </a:r>
          </a:p>
          <a:p>
            <a:pPr marL="342900" lvl="0" indent="-342900">
              <a:buFont typeface="Wingdings" panose="05000000000000000000" pitchFamily="2" charset="2"/>
              <a:buChar char="§"/>
            </a:pPr>
            <a:endParaRPr lang="lt-LT" sz="1200" b="1" dirty="0">
              <a:solidFill>
                <a:schemeClr val="accent6"/>
              </a:solidFill>
              <a:effectLst/>
              <a:highlight>
                <a:srgbClr val="FFFF00"/>
              </a:highligh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rPr>
              <a:t>darbo užmokesčio priskaitymo žiniaraščiai;</a:t>
            </a:r>
          </a:p>
          <a:p>
            <a:pPr marL="342900" lvl="0" indent="-342900">
              <a:buFont typeface="Wingdings" panose="05000000000000000000" pitchFamily="2" charset="2"/>
              <a:buChar char="§"/>
            </a:pPr>
            <a:endParaRPr lang="lt-LT" sz="1800" dirty="0">
              <a:solidFill>
                <a:schemeClr val="bg1"/>
              </a:solidFill>
              <a:latin typeface="Verdana" panose="020B0604030504040204" pitchFamily="34" charset="0"/>
              <a:ea typeface="Verdana" panose="020B0604030504040204" pitchFamily="34" charset="0"/>
            </a:endParaRPr>
          </a:p>
          <a:p>
            <a:pPr marL="342900" lvl="0" indent="-342900">
              <a:spcAft>
                <a:spcPts val="600"/>
              </a:spcAft>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atsakingų asmenų pasirašyti darbo laiko apskaitos žiniaraščiai, kuriuose būtų išskirtas, tiek bendras dirbtas laikas, tiek darbo laikas projekte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(jeigu pagal atitinkamą darbo sutartį atliekami ne tik su projektu susiję darbai);</a:t>
            </a:r>
          </a:p>
          <a:p>
            <a:pPr marL="342900" lvl="0" indent="-342900">
              <a:spcAft>
                <a:spcPts val="600"/>
              </a:spcAft>
              <a:buFont typeface="Wingdings" panose="05000000000000000000" pitchFamily="2" charset="2"/>
              <a:buChar char="§"/>
            </a:pPr>
            <a:endPar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spcAft>
                <a:spcPts val="600"/>
              </a:spcAft>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Deklaruojant MB narių darbo užmokesčio išlaidas gali būti teikiami lygiaverčiai įrodomieji dokumentai (aktai/sąskaitos), kuriuose nurodomas per mėnesį dirbtų valandų/dienų skaičius, darbo užmokesčio pažyma, kiti darbą projekte pagrindžiantys dokumentai;</a:t>
            </a:r>
          </a:p>
          <a:p>
            <a:pPr marL="342900" lvl="0" indent="-342900">
              <a:spcAft>
                <a:spcPts val="600"/>
              </a:spcAft>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3097027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(3)</a:t>
            </a:r>
            <a:endParaRPr lang="lt-LT" dirty="0"/>
          </a:p>
        </p:txBody>
      </p:sp>
      <p:sp>
        <p:nvSpPr>
          <p:cNvPr id="4" name="TextBox 3">
            <a:extLst>
              <a:ext uri="{FF2B5EF4-FFF2-40B4-BE49-F238E27FC236}">
                <a16:creationId xmlns:a16="http://schemas.microsoft.com/office/drawing/2014/main" id="{0CD84331-E2ED-1AD9-B83B-A435C74F368A}"/>
              </a:ext>
            </a:extLst>
          </p:cNvPr>
          <p:cNvSpPr txBox="1"/>
          <p:nvPr/>
        </p:nvSpPr>
        <p:spPr>
          <a:xfrm>
            <a:off x="754144" y="2335020"/>
            <a:ext cx="9653048" cy="3323987"/>
          </a:xfrm>
          <a:prstGeom prst="rect">
            <a:avLst/>
          </a:prstGeom>
          <a:noFill/>
        </p:spPr>
        <p:txBody>
          <a:bodyPr wrap="square" rtlCol="0">
            <a:spAutoFit/>
          </a:bodyPr>
          <a:lstStyle/>
          <a:p>
            <a:pPr lvl="0"/>
            <a:r>
              <a:rPr lang="lt-LT" sz="1800" u="sng"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KITA:</a:t>
            </a: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vidinės tvarkos, kuriomis pagrindžiama, kad priedai/ priemokos ir premijos yra skiriamos darbuotojams (jeigu nėra aiškiai nurodyta darbo sutartyje)</a:t>
            </a:r>
          </a:p>
          <a:p>
            <a:pPr marL="342900" lvl="0" indent="-342900">
              <a:buFont typeface="Wingdings" panose="05000000000000000000" pitchFamily="2" charset="2"/>
              <a:buChar char="§"/>
            </a:pPr>
            <a:endPar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jai deklaruojamos darbo užmokesčio išlaidos, skirtos sumokėti už galutinių produktų sukūrimą, – galutiniai produktai, jų elektroninės versijos, gali būti prašomi kokybės patvirtinimo dokumentai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(pagal nustatytą organizacijos vidaus tvarką parengti arba išorinių institucijų (ekspertų) pateikti dokumentai)</a:t>
            </a:r>
          </a:p>
          <a:p>
            <a:pPr marL="342900" lvl="0" indent="-342900">
              <a:buFont typeface="Wingdings" panose="05000000000000000000" pitchFamily="2" charset="2"/>
              <a:buChar char="§"/>
            </a:pPr>
            <a:endPar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darbo užmokesčio bei mokesčių (SODRA GPM) apmokėjimo įrodymo dokumentai</a:t>
            </a:r>
          </a:p>
          <a:p>
            <a:pPr marL="342900" lvl="0" indent="-342900">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2936779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A0836F1-EF5A-FA8A-DE9C-6993E5C69B60}"/>
              </a:ext>
            </a:extLst>
          </p:cNvPr>
          <p:cNvSpPr>
            <a:spLocks noGrp="1"/>
          </p:cNvSpPr>
          <p:nvPr>
            <p:ph type="ctrTitle"/>
          </p:nvPr>
        </p:nvSpPr>
        <p:spPr>
          <a:xfrm>
            <a:off x="982494" y="260210"/>
            <a:ext cx="8620078" cy="1188684"/>
          </a:xfrm>
        </p:spPr>
        <p:txBody>
          <a:bodyPr/>
          <a:lstStyle/>
          <a:p>
            <a:r>
              <a:rPr lang="lt-LT" sz="3600" kern="100" dirty="0">
                <a:cs typeface="Times New Roman" panose="02020603050405020304" pitchFamily="18" charset="0"/>
              </a:rPr>
              <a:t>Projektą vykdančio personalo </a:t>
            </a:r>
            <a:br>
              <a:rPr lang="lt-LT" sz="3600" kern="100" dirty="0">
                <a:cs typeface="Times New Roman" panose="02020603050405020304" pitchFamily="18" charset="0"/>
              </a:rPr>
            </a:br>
            <a:r>
              <a:rPr lang="lt-LT" sz="3600" kern="100" dirty="0">
                <a:cs typeface="Times New Roman" panose="02020603050405020304" pitchFamily="18" charset="0"/>
              </a:rPr>
              <a:t>darbo (projektinės) sutartys</a:t>
            </a:r>
            <a:endParaRPr lang="lt-LT" sz="3600" dirty="0"/>
          </a:p>
        </p:txBody>
      </p:sp>
      <p:sp>
        <p:nvSpPr>
          <p:cNvPr id="3" name="Teksto vietos rezervavimo ženklas 2">
            <a:extLst>
              <a:ext uri="{FF2B5EF4-FFF2-40B4-BE49-F238E27FC236}">
                <a16:creationId xmlns:a16="http://schemas.microsoft.com/office/drawing/2014/main" id="{5179A845-EE65-E108-2FDE-B61480C18FC6}"/>
              </a:ext>
            </a:extLst>
          </p:cNvPr>
          <p:cNvSpPr>
            <a:spLocks noGrp="1"/>
          </p:cNvSpPr>
          <p:nvPr>
            <p:ph type="body" sz="half" idx="10"/>
          </p:nvPr>
        </p:nvSpPr>
        <p:spPr>
          <a:xfrm>
            <a:off x="428018" y="1796201"/>
            <a:ext cx="11651851" cy="1377835"/>
          </a:xfrm>
        </p:spPr>
        <p:txBody>
          <a:bodyPr>
            <a:noAutofit/>
          </a:bodyPr>
          <a:lstStyle/>
          <a:p>
            <a:pPr marL="342900" indent="-342900">
              <a:lnSpc>
                <a:spcPct val="100000"/>
              </a:lnSpc>
              <a:buFont typeface="Wingdings" panose="05000000000000000000" pitchFamily="2" charset="2"/>
              <a:buChar char="§"/>
            </a:pPr>
            <a:r>
              <a:rPr lang="lt-LT" sz="1900" dirty="0"/>
              <a:t>Atskira darbo sutartis (dėl papildomo darbo) toje pačioje darbovietėje su darbuotoju nesudaroma, kai šalia pagrindinių pareigų sulygstama dėl papildomų pareigų ar papildomos darbo funkcijos atlikimo toje pačioje darbovietėje</a:t>
            </a:r>
          </a:p>
        </p:txBody>
      </p:sp>
      <p:sp>
        <p:nvSpPr>
          <p:cNvPr id="4" name="Teksto vietos rezervavimo ženklas 3">
            <a:extLst>
              <a:ext uri="{FF2B5EF4-FFF2-40B4-BE49-F238E27FC236}">
                <a16:creationId xmlns:a16="http://schemas.microsoft.com/office/drawing/2014/main" id="{137B0B8C-AAFE-18FF-62DF-73FD6DCF3164}"/>
              </a:ext>
            </a:extLst>
          </p:cNvPr>
          <p:cNvSpPr>
            <a:spLocks noGrp="1"/>
          </p:cNvSpPr>
          <p:nvPr>
            <p:ph type="body" sz="half" idx="11"/>
          </p:nvPr>
        </p:nvSpPr>
        <p:spPr>
          <a:xfrm>
            <a:off x="525293" y="2991352"/>
            <a:ext cx="10807430" cy="1444341"/>
          </a:xfrm>
        </p:spPr>
        <p:txBody>
          <a:bodyPr>
            <a:noAutofit/>
          </a:bodyPr>
          <a:lstStyle/>
          <a:p>
            <a:pPr marL="342900" indent="-342900">
              <a:lnSpc>
                <a:spcPct val="100000"/>
              </a:lnSpc>
              <a:buFont typeface="Wingdings" panose="05000000000000000000" pitchFamily="2" charset="2"/>
              <a:buChar char="§"/>
            </a:pPr>
            <a:r>
              <a:rPr lang="lt-LT" sz="1900" dirty="0">
                <a:effectLst/>
                <a:cs typeface="Times New Roman" panose="02020603050405020304" pitchFamily="18" charset="0"/>
              </a:rPr>
              <a:t>Jeigu darbuotojas greta pagrindinių pareigų ar pagrindinio darbo toje pačioje darbovietėje eina papildomas pareigas ar dirba papildomą darbą už papildomą užmokestį, toks susitarimas turi būti išreiškiamas ne sudarant naują darbo sutartį, o aptariant tai galiojančioje darbo sutartyje</a:t>
            </a:r>
            <a:endParaRPr lang="lt-LT" sz="1900" dirty="0"/>
          </a:p>
          <a:p>
            <a:pPr>
              <a:lnSpc>
                <a:spcPct val="100000"/>
              </a:lnSpc>
            </a:pPr>
            <a:endParaRPr lang="lt-LT" sz="1900" dirty="0"/>
          </a:p>
        </p:txBody>
      </p:sp>
      <p:sp>
        <p:nvSpPr>
          <p:cNvPr id="5" name="Teksto vietos rezervavimo ženklas 4">
            <a:extLst>
              <a:ext uri="{FF2B5EF4-FFF2-40B4-BE49-F238E27FC236}">
                <a16:creationId xmlns:a16="http://schemas.microsoft.com/office/drawing/2014/main" id="{1157E5AE-92B6-08A9-D30D-7D4A1ADEB6CD}"/>
              </a:ext>
            </a:extLst>
          </p:cNvPr>
          <p:cNvSpPr>
            <a:spLocks noGrp="1"/>
          </p:cNvSpPr>
          <p:nvPr>
            <p:ph type="body" sz="half" idx="12"/>
          </p:nvPr>
        </p:nvSpPr>
        <p:spPr>
          <a:xfrm>
            <a:off x="525292" y="4462390"/>
            <a:ext cx="10807430" cy="1444341"/>
          </a:xfrm>
        </p:spPr>
        <p:txBody>
          <a:bodyPr>
            <a:noAutofit/>
          </a:bodyPr>
          <a:lstStyle/>
          <a:p>
            <a:pPr marL="457200" indent="-457200">
              <a:lnSpc>
                <a:spcPct val="100000"/>
              </a:lnSpc>
              <a:buFont typeface="Wingdings" panose="05000000000000000000" pitchFamily="2" charset="2"/>
              <a:buChar char="§"/>
            </a:pPr>
            <a:r>
              <a:rPr lang="lt-LT" sz="1900" kern="100" dirty="0">
                <a:effectLst/>
                <a:cs typeface="Times New Roman" panose="02020603050405020304" pitchFamily="18" charset="0"/>
              </a:rPr>
              <a:t>Susitarime dėl papildomo darbo turi būti nurodyta, kuriuo metu bus atliekama papildomo darbo funkcija, jos apimtis darbo valandomis, darbo užmokestis ar priedas ir (ar) priemoka</a:t>
            </a:r>
            <a:endParaRPr lang="lt-LT" sz="1900" dirty="0"/>
          </a:p>
        </p:txBody>
      </p:sp>
      <p:sp>
        <p:nvSpPr>
          <p:cNvPr id="6" name="Teksto vietos rezervavimo ženklas 5">
            <a:extLst>
              <a:ext uri="{FF2B5EF4-FFF2-40B4-BE49-F238E27FC236}">
                <a16:creationId xmlns:a16="http://schemas.microsoft.com/office/drawing/2014/main" id="{53B687D3-DE6C-5B79-8470-AF2386002121}"/>
              </a:ext>
            </a:extLst>
          </p:cNvPr>
          <p:cNvSpPr>
            <a:spLocks noGrp="1"/>
          </p:cNvSpPr>
          <p:nvPr>
            <p:ph type="body" sz="half" idx="13"/>
          </p:nvPr>
        </p:nvSpPr>
        <p:spPr>
          <a:xfrm>
            <a:off x="428018" y="5721905"/>
            <a:ext cx="10904704" cy="691059"/>
          </a:xfrm>
        </p:spPr>
        <p:txBody>
          <a:bodyPr>
            <a:noAutofit/>
          </a:bodyPr>
          <a:lstStyle/>
          <a:p>
            <a:pPr marL="342900" indent="-342900">
              <a:lnSpc>
                <a:spcPct val="100000"/>
              </a:lnSpc>
              <a:buFont typeface="Wingdings" panose="05000000000000000000" pitchFamily="2" charset="2"/>
              <a:buChar char="§"/>
            </a:pPr>
            <a:r>
              <a:rPr lang="lt-LT" sz="1900" kern="100" dirty="0">
                <a:effectLst/>
                <a:cs typeface="Times New Roman" panose="02020603050405020304" pitchFamily="18" charset="0"/>
              </a:rPr>
              <a:t>Vykdant susitarimus dėl papildomo darbo, neturi būti pažeisti LR DK 114 straipsnyje nustatyti maksimaliojo darbo laiko reikalavimai.</a:t>
            </a:r>
            <a:endParaRPr lang="lt-LT" sz="1900" dirty="0"/>
          </a:p>
        </p:txBody>
      </p:sp>
    </p:spTree>
    <p:extLst>
      <p:ext uri="{BB962C8B-B14F-4D97-AF65-F5344CB8AC3E}">
        <p14:creationId xmlns:p14="http://schemas.microsoft.com/office/powerpoint/2010/main" val="1042900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C642053-1AE5-E71B-C1BC-A4348FC7CE61}"/>
              </a:ext>
            </a:extLst>
          </p:cNvPr>
          <p:cNvSpPr>
            <a:spLocks noGrp="1"/>
          </p:cNvSpPr>
          <p:nvPr>
            <p:ph type="ctrTitle"/>
          </p:nvPr>
        </p:nvSpPr>
        <p:spPr>
          <a:xfrm>
            <a:off x="857838" y="358014"/>
            <a:ext cx="10951541" cy="1341926"/>
          </a:xfrm>
        </p:spPr>
        <p:txBody>
          <a:bodyPr/>
          <a:lstStyle/>
          <a:p>
            <a:r>
              <a:rPr lang="lt-LT" dirty="0"/>
              <a:t>Netinkamos finansuoti darbo užmokesčio išlaidos</a:t>
            </a:r>
          </a:p>
        </p:txBody>
      </p:sp>
      <p:sp>
        <p:nvSpPr>
          <p:cNvPr id="3" name="Teksto vietos rezervavimo ženklas 2">
            <a:extLst>
              <a:ext uri="{FF2B5EF4-FFF2-40B4-BE49-F238E27FC236}">
                <a16:creationId xmlns:a16="http://schemas.microsoft.com/office/drawing/2014/main" id="{0E5EB594-B8D4-CB03-4717-33C20863EB9F}"/>
              </a:ext>
            </a:extLst>
          </p:cNvPr>
          <p:cNvSpPr>
            <a:spLocks noGrp="1"/>
          </p:cNvSpPr>
          <p:nvPr>
            <p:ph type="body" sz="half" idx="10"/>
          </p:nvPr>
        </p:nvSpPr>
        <p:spPr>
          <a:xfrm>
            <a:off x="857838" y="1699940"/>
            <a:ext cx="10444899" cy="4845377"/>
          </a:xfrm>
        </p:spPr>
        <p:txBody>
          <a:bodyPr>
            <a:noAutofit/>
          </a:bodyPr>
          <a:lstStyle/>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piniginės išmokos (premijos), mokamos LR DK nustatytų švenčių dienų progomis, gyvenimo ir tarnybos metų jubiliejinių sukakčių progomis, įgijus teisę gauti socialinio draudimo senatvės pensiją</a:t>
            </a:r>
          </a:p>
          <a:p>
            <a:pPr marL="342900" indent="-342900">
              <a:lnSpc>
                <a:spcPct val="107000"/>
              </a:lnSpc>
              <a:buFont typeface="Wingdings" panose="05000000000000000000" pitchFamily="2" charset="2"/>
              <a:buChar char="§"/>
            </a:pPr>
            <a:r>
              <a:rPr lang="lt-LT" sz="1500" kern="100" dirty="0">
                <a:cs typeface="Times New Roman" panose="02020603050405020304" pitchFamily="18" charset="0"/>
              </a:rPr>
              <a:t>piniginės išmokos, jeigu jos nėra skirtos už atliktą darbą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kompensacijos savo noru nutraukiant darbo sutartį, </a:t>
            </a:r>
            <a:r>
              <a:rPr lang="lt-LT" sz="1500" kern="100" dirty="0">
                <a:cs typeface="Times New Roman" panose="02020603050405020304" pitchFamily="18" charset="0"/>
              </a:rPr>
              <a:t>atsistatydinant</a:t>
            </a:r>
            <a:r>
              <a:rPr lang="lt-LT" sz="1500" kern="100" dirty="0">
                <a:effectLst/>
                <a:cs typeface="Times New Roman" panose="02020603050405020304" pitchFamily="18" charset="0"/>
              </a:rPr>
              <a:t> iš pareigų arba atleidžiant iš pareigų dėl amžiaus, arba negalėjimo dirbti pagal įgytą specialybę</a:t>
            </a:r>
          </a:p>
          <a:p>
            <a:pPr marL="342900" lvl="0" indent="-342900">
              <a:lnSpc>
                <a:spcPct val="107000"/>
              </a:lnSpc>
              <a:buFont typeface="Wingdings" panose="05000000000000000000" pitchFamily="2" charset="2"/>
              <a:buChar char="§"/>
            </a:pPr>
            <a:r>
              <a:rPr lang="lt-LT" sz="1500" b="1" kern="100" dirty="0">
                <a:effectLst/>
                <a:cs typeface="Times New Roman" panose="02020603050405020304" pitchFamily="18" charset="0"/>
              </a:rPr>
              <a:t>skatinamosios išmokos, </a:t>
            </a:r>
            <a:r>
              <a:rPr lang="lt-LT" sz="1500" kern="100" dirty="0">
                <a:effectLst/>
                <a:cs typeface="Times New Roman" panose="02020603050405020304" pitchFamily="18" charset="0"/>
              </a:rPr>
              <a:t>darbdavio iniciatyva skiriamos paskatinti darbuotoją už gerai atliktą darbą, mokamos pagal LR DK 139 straipsnio 2 dalies 6 punktą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išmokos už tikslines atostogas, pašalpos</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įmokos į pensijų ir kitus fondus, išskyrus privalomas pensijų įmokas ir pagal Pensijų kaupimo įstatymo 8 straipsnio 4 dalį darbuotojo į pensijos sąskaitą mokamą pasirinkto dydžio papildomą pensijų įmoką</a:t>
            </a:r>
          </a:p>
          <a:p>
            <a:pPr marL="342900" lvl="0" indent="-342900">
              <a:lnSpc>
                <a:spcPct val="107000"/>
              </a:lnSpc>
              <a:spcAft>
                <a:spcPts val="800"/>
              </a:spcAft>
              <a:buFont typeface="Wingdings" panose="05000000000000000000" pitchFamily="2" charset="2"/>
              <a:buChar char="§"/>
            </a:pPr>
            <a:r>
              <a:rPr lang="lt-LT" sz="1500" kern="100" dirty="0">
                <a:effectLst/>
                <a:cs typeface="Times New Roman" panose="02020603050405020304" pitchFamily="18" charset="0"/>
              </a:rPr>
              <a:t>projekto vykdytojo darbuotojui suteikiama </a:t>
            </a:r>
            <a:r>
              <a:rPr lang="lt-LT" sz="1500" b="1" kern="100" dirty="0">
                <a:effectLst/>
                <a:cs typeface="Times New Roman" panose="02020603050405020304" pitchFamily="18" charset="0"/>
              </a:rPr>
              <a:t>nauda natūra </a:t>
            </a:r>
            <a:r>
              <a:rPr lang="lt-LT" sz="1500" kern="100" dirty="0">
                <a:effectLst/>
                <a:cs typeface="Times New Roman" panose="02020603050405020304" pitchFamily="18" charset="0"/>
              </a:rPr>
              <a:t>(įvertinta piniginiu ekvivalentu) ir susijusių darbdavio įsipareigojimų išlaidos</a:t>
            </a:r>
          </a:p>
          <a:p>
            <a:pPr marL="342900" indent="-342900">
              <a:lnSpc>
                <a:spcPct val="107000"/>
              </a:lnSpc>
              <a:spcAft>
                <a:spcPts val="800"/>
              </a:spcAft>
              <a:buFont typeface="Wingdings" panose="05000000000000000000" pitchFamily="2" charset="2"/>
              <a:buChar char="§"/>
            </a:pPr>
            <a:r>
              <a:rPr lang="lt-LT" sz="1500" kern="100" dirty="0">
                <a:cs typeface="Times New Roman" panose="02020603050405020304" pitchFamily="18" charset="0"/>
              </a:rPr>
              <a:t>išeitinės išmokos, išskyrus atvejus, kai tokios išlaidos konsoliduojamų įstaigų darbuotojams numatytos pagal Planą „Naujos kartos Lietuva“ arba suderintos su EK. </a:t>
            </a:r>
            <a:endParaRPr lang="lt-LT" sz="1500" dirty="0"/>
          </a:p>
        </p:txBody>
      </p:sp>
    </p:spTree>
    <p:extLst>
      <p:ext uri="{BB962C8B-B14F-4D97-AF65-F5344CB8AC3E}">
        <p14:creationId xmlns:p14="http://schemas.microsoft.com/office/powerpoint/2010/main" val="2470987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44E7759-E159-557D-D769-CD4158795CA6}"/>
              </a:ext>
            </a:extLst>
          </p:cNvPr>
          <p:cNvSpPr>
            <a:spLocks noGrp="1"/>
          </p:cNvSpPr>
          <p:nvPr>
            <p:ph type="ctrTitle"/>
          </p:nvPr>
        </p:nvSpPr>
        <p:spPr>
          <a:xfrm>
            <a:off x="954737" y="131821"/>
            <a:ext cx="10727704" cy="1341926"/>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komandiruočių išlaidos</a:t>
            </a:r>
            <a:endParaRPr lang="lt-LT" dirty="0"/>
          </a:p>
        </p:txBody>
      </p:sp>
      <p:sp>
        <p:nvSpPr>
          <p:cNvPr id="3" name="Teksto vietos rezervavimo ženklas 2">
            <a:extLst>
              <a:ext uri="{FF2B5EF4-FFF2-40B4-BE49-F238E27FC236}">
                <a16:creationId xmlns:a16="http://schemas.microsoft.com/office/drawing/2014/main" id="{428C2CF8-A6C0-94C6-898E-622162BC81F1}"/>
              </a:ext>
            </a:extLst>
          </p:cNvPr>
          <p:cNvSpPr>
            <a:spLocks noGrp="1"/>
          </p:cNvSpPr>
          <p:nvPr>
            <p:ph type="body" sz="half" idx="10"/>
          </p:nvPr>
        </p:nvSpPr>
        <p:spPr>
          <a:xfrm>
            <a:off x="320511" y="1635756"/>
            <a:ext cx="7447176" cy="5222244"/>
          </a:xfrm>
        </p:spPr>
        <p:txBody>
          <a:bodyPr>
            <a:noAutofit/>
          </a:bodyPr>
          <a:lstStyle/>
          <a:p>
            <a:pPr lvl="0">
              <a:lnSpc>
                <a:spcPct val="100000"/>
              </a:lnSpc>
              <a:spcAft>
                <a:spcPts val="600"/>
              </a:spcAft>
            </a:pPr>
            <a:r>
              <a:rPr lang="lt-LT" sz="1500" u="sng" dirty="0">
                <a:ea typeface="Times New Roman" panose="02020603050405020304" pitchFamily="18" charset="0"/>
                <a:cs typeface="Times New Roman" panose="02020603050405020304" pitchFamily="18" charset="0"/>
              </a:rPr>
              <a:t>PAGRINDINIAI</a:t>
            </a:r>
            <a:r>
              <a:rPr lang="lt-LT" sz="1500" dirty="0">
                <a:ea typeface="Times New Roman" panose="02020603050405020304" pitchFamily="18" charset="0"/>
                <a:cs typeface="Times New Roman" panose="02020603050405020304" pitchFamily="18" charset="0"/>
              </a:rPr>
              <a:t>: </a:t>
            </a:r>
            <a:endParaRPr lang="lt-LT" sz="15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projekto vykdytojo ar partnerio vadovo įsakymas ar potvarkis dėl darbuotojų komandiruočių, </a:t>
            </a:r>
            <a:r>
              <a:rPr lang="lt-LT" dirty="0">
                <a:effectLst/>
                <a:cs typeface="Times New Roman" panose="02020603050405020304" pitchFamily="18" charset="0"/>
              </a:rPr>
              <a:t>kuriame turėtų būti nurodytas komandiruojamas asmuo, komandiruotės tikslas, trukmė, vieta, numatomos apmokėti išlaidos</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komandiruočių į užsienį: kelionės rezultato pagrindimo dokumentas – kelionės ataskaita (asmeninė arba bendra visai grupei), seminaro išklausymo (dalyvio) pažymėjimas, seminaro (renginio) programa ar kt., priklausomai nuo kelionės tikslo</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pirkimo ir pirkimo procedūrų dokumentai</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avanso apyskaitos arba lygiaverčiai įrodomieji dokumentai</a:t>
            </a:r>
            <a:endParaRPr lang="lt-LT" sz="1500" dirty="0">
              <a:effectLst/>
            </a:endParaRP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sąskaitos faktūros ar lygiaverčiai įrodomieji dokumentai</a:t>
            </a:r>
          </a:p>
          <a:p>
            <a:pPr marL="342900" lvl="0" indent="-342900">
              <a:lnSpc>
                <a:spcPct val="100000"/>
              </a:lnSpc>
              <a:buFont typeface="Wingdings" panose="05000000000000000000" pitchFamily="2" charset="2"/>
              <a:buChar char="§"/>
            </a:pPr>
            <a:r>
              <a:rPr lang="lt-LT" sz="1500" dirty="0"/>
              <a:t>v</a:t>
            </a:r>
            <a:r>
              <a:rPr lang="lt-LT" sz="1500" dirty="0">
                <a:effectLst/>
              </a:rPr>
              <a:t>ykstančiųjų į užsienį kelionės draudimo dokumentai, vizos</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jeigu komandiruotės išlaidos buvo patirtos pačio darbuotojo, turi būti pateikiami įmonės atsiskaitymo su darbuotoju įrodymo dokumentai,</a:t>
            </a:r>
          </a:p>
          <a:p>
            <a:pPr marL="342900" indent="-342900">
              <a:lnSpc>
                <a:spcPct val="100000"/>
              </a:lnSpc>
              <a:buFont typeface="Wingdings" panose="05000000000000000000" pitchFamily="2" charset="2"/>
              <a:buChar char="§"/>
            </a:pPr>
            <a:r>
              <a:rPr lang="lt-LT" sz="1500" dirty="0">
                <a:effectLst/>
                <a:cs typeface="Times New Roman" panose="02020603050405020304" pitchFamily="18" charset="0"/>
              </a:rPr>
              <a:t>išlaidų apmokėjimo įrodymo dokumentai</a:t>
            </a:r>
            <a:endParaRPr lang="lt-LT" sz="1500" dirty="0"/>
          </a:p>
          <a:p>
            <a:pPr marL="342900" lvl="0" indent="-342900">
              <a:lnSpc>
                <a:spcPct val="100000"/>
              </a:lnSpc>
              <a:buFont typeface="Symbol" panose="05050102010706020507" pitchFamily="18" charset="2"/>
              <a:buChar char=""/>
            </a:pPr>
            <a:endParaRPr lang="lt-LT" sz="1500" dirty="0"/>
          </a:p>
        </p:txBody>
      </p:sp>
      <p:sp>
        <p:nvSpPr>
          <p:cNvPr id="4" name="Teksto vietos rezervavimo ženklas 3">
            <a:extLst>
              <a:ext uri="{FF2B5EF4-FFF2-40B4-BE49-F238E27FC236}">
                <a16:creationId xmlns:a16="http://schemas.microsoft.com/office/drawing/2014/main" id="{A60D3E86-B482-08A2-8EB2-C51D1BD6B7E7}"/>
              </a:ext>
            </a:extLst>
          </p:cNvPr>
          <p:cNvSpPr>
            <a:spLocks noGrp="1"/>
          </p:cNvSpPr>
          <p:nvPr>
            <p:ph type="body" sz="half" idx="11"/>
          </p:nvPr>
        </p:nvSpPr>
        <p:spPr>
          <a:xfrm>
            <a:off x="7767687" y="1885361"/>
            <a:ext cx="4242062" cy="4279769"/>
          </a:xfrm>
        </p:spPr>
        <p:txBody>
          <a:bodyPr>
            <a:noAutofit/>
          </a:bodyPr>
          <a:lstStyle/>
          <a:p>
            <a:pPr>
              <a:lnSpc>
                <a:spcPct val="100000"/>
              </a:lnSpc>
            </a:pPr>
            <a:r>
              <a:rPr lang="lt-LT" sz="1400" u="sng" dirty="0">
                <a:effectLst/>
                <a:cs typeface="Times New Roman" panose="02020603050405020304" pitchFamily="18" charset="0"/>
              </a:rPr>
              <a:t>PAPILDOMI</a:t>
            </a:r>
            <a:r>
              <a:rPr lang="lt-LT" sz="1400" dirty="0">
                <a:effectLst/>
                <a:cs typeface="Times New Roman" panose="02020603050405020304" pitchFamily="18" charset="0"/>
              </a:rPr>
              <a:t>: </a:t>
            </a:r>
            <a:endParaRPr lang="lt-LT" sz="1400" dirty="0">
              <a:effectLst/>
            </a:endParaRPr>
          </a:p>
          <a:p>
            <a:pPr marL="228600">
              <a:lnSpc>
                <a:spcPct val="100000"/>
              </a:lnSpc>
            </a:pPr>
            <a:r>
              <a:rPr lang="lt-LT" sz="1400" u="sng" dirty="0">
                <a:effectLst/>
                <a:cs typeface="Times New Roman" panose="02020603050405020304" pitchFamily="18" charset="0"/>
              </a:rPr>
              <a:t>keliaujant viešuoju transportu: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kelionės bilietai (elektroniniai kelionės bilietai)</a:t>
            </a:r>
            <a:endParaRPr lang="lt-LT" sz="1400" dirty="0">
              <a:effectLst/>
            </a:endParaRPr>
          </a:p>
          <a:p>
            <a:pPr>
              <a:lnSpc>
                <a:spcPct val="100000"/>
              </a:lnSpc>
            </a:pPr>
            <a:r>
              <a:rPr lang="lt-LT" sz="1400" dirty="0">
                <a:effectLst/>
                <a:cs typeface="Times New Roman" panose="02020603050405020304" pitchFamily="18" charset="0"/>
              </a:rPr>
              <a:t>    </a:t>
            </a:r>
            <a:r>
              <a:rPr lang="lt-LT" sz="1400" u="sng" dirty="0">
                <a:effectLst/>
                <a:cs typeface="Times New Roman" panose="02020603050405020304" pitchFamily="18" charset="0"/>
              </a:rPr>
              <a:t> keliaujant automobiliu: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automobilio nuomos (panaudos) sutartis</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projekto vykdytojo ar partnerio vadovo įsakymas ar potvarkis dėl degalų sunaudojimo normų patvirtinimo</a:t>
            </a:r>
            <a:endParaRPr lang="lt-LT" sz="1400" dirty="0">
              <a:effectLst/>
            </a:endParaRPr>
          </a:p>
          <a:p>
            <a:pPr marL="342900" lvl="0" indent="-342900">
              <a:lnSpc>
                <a:spcPct val="100000"/>
              </a:lnSpc>
              <a:spcAft>
                <a:spcPts val="600"/>
              </a:spcAft>
              <a:buFont typeface="Wingdings" panose="05000000000000000000" pitchFamily="2" charset="2"/>
              <a:buChar char="§"/>
            </a:pPr>
            <a:r>
              <a:rPr lang="lt-LT" sz="1400" dirty="0">
                <a:effectLst/>
                <a:cs typeface="Times New Roman" panose="02020603050405020304" pitchFamily="18" charset="0"/>
              </a:rPr>
              <a:t>automobilio kelionės lapai arba kiti lygiaverčiai įrodomieji dokumentai</a:t>
            </a:r>
          </a:p>
          <a:p>
            <a:endParaRPr lang="lt-LT" sz="1400" dirty="0"/>
          </a:p>
        </p:txBody>
      </p:sp>
    </p:spTree>
    <p:extLst>
      <p:ext uri="{BB962C8B-B14F-4D97-AF65-F5344CB8AC3E}">
        <p14:creationId xmlns:p14="http://schemas.microsoft.com/office/powerpoint/2010/main" val="1845024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DBA42AC-416E-48F7-B8AD-1520555DF712}"/>
              </a:ext>
            </a:extLst>
          </p:cNvPr>
          <p:cNvSpPr>
            <a:spLocks noGrp="1"/>
          </p:cNvSpPr>
          <p:nvPr>
            <p:ph type="title"/>
          </p:nvPr>
        </p:nvSpPr>
        <p:spPr>
          <a:xfrm>
            <a:off x="6682902" y="1650794"/>
            <a:ext cx="5680953" cy="3660508"/>
          </a:xfrm>
        </p:spPr>
        <p:txBody>
          <a:bodyPr>
            <a:normAutofit/>
          </a:bodyPr>
          <a:lstStyle/>
          <a:p>
            <a:r>
              <a:rPr lang="lt-LT" sz="2200" b="1" dirty="0">
                <a:solidFill>
                  <a:srgbClr val="302757"/>
                </a:solidFill>
              </a:rPr>
              <a:t>Pavyzdinę v</a:t>
            </a:r>
            <a:r>
              <a:rPr lang="pt-BR" sz="2200" b="1" dirty="0">
                <a:solidFill>
                  <a:srgbClr val="302757"/>
                </a:solidFill>
              </a:rPr>
              <a:t>eiklos ataskaitos formą galite</a:t>
            </a:r>
            <a:r>
              <a:rPr lang="lt-LT" sz="2200" b="1" dirty="0">
                <a:solidFill>
                  <a:srgbClr val="302757"/>
                </a:solidFill>
              </a:rPr>
              <a:t> </a:t>
            </a:r>
            <a:r>
              <a:rPr lang="pt-BR" sz="2200" b="1" dirty="0">
                <a:solidFill>
                  <a:srgbClr val="302757"/>
                </a:solidFill>
              </a:rPr>
              <a:t>rasti:</a:t>
            </a:r>
            <a:br>
              <a:rPr lang="pt-BR" sz="2400" b="1" dirty="0">
                <a:solidFill>
                  <a:srgbClr val="0E103D"/>
                </a:solidFill>
              </a:rPr>
            </a:br>
            <a:r>
              <a:rPr lang="pt-BR" sz="1800" b="1" dirty="0">
                <a:solidFill>
                  <a:srgbClr val="302757"/>
                </a:solidFill>
                <a:hlinkClick r:id="rId3">
                  <a:extLst>
                    <a:ext uri="{A12FA001-AC4F-418D-AE19-62706E023703}">
                      <ahyp:hlinkClr xmlns:ahyp="http://schemas.microsoft.com/office/drawing/2018/hyperlinkcolor" val="tx"/>
                    </a:ext>
                  </a:extLst>
                </a:hlinkClick>
              </a:rPr>
              <a:t>https://inovacijuagentura.lt/finansavimo-kvietimai/uzsienio-ir-vietos-investuotoju-su-dideliu-darbo-vietu-kurimo-potencialu-pritraukimas-akmenes-raj.-sav.-jonavos-raj.-sav.-ir-mazeikiu-raj.-sav.html?lang=lt</a:t>
            </a:r>
            <a:r>
              <a:rPr lang="lt-LT" sz="1800" b="1" dirty="0">
                <a:solidFill>
                  <a:srgbClr val="302757"/>
                </a:solidFill>
              </a:rPr>
              <a:t> </a:t>
            </a:r>
          </a:p>
        </p:txBody>
      </p:sp>
      <p:sp>
        <p:nvSpPr>
          <p:cNvPr id="4" name="Teksto vietos rezervavimo ženklas 3">
            <a:extLst>
              <a:ext uri="{FF2B5EF4-FFF2-40B4-BE49-F238E27FC236}">
                <a16:creationId xmlns:a16="http://schemas.microsoft.com/office/drawing/2014/main" id="{90D23271-31B9-9623-5EAD-66ECFF30FA71}"/>
              </a:ext>
            </a:extLst>
          </p:cNvPr>
          <p:cNvSpPr>
            <a:spLocks noGrp="1"/>
          </p:cNvSpPr>
          <p:nvPr>
            <p:ph type="body" sz="half" idx="2"/>
          </p:nvPr>
        </p:nvSpPr>
        <p:spPr>
          <a:xfrm>
            <a:off x="0" y="2508235"/>
            <a:ext cx="7292991" cy="2483556"/>
          </a:xfrm>
        </p:spPr>
        <p:txBody>
          <a:bodyPr>
            <a:normAutofit/>
          </a:bodyPr>
          <a:lstStyle/>
          <a:p>
            <a:pPr>
              <a:buClr>
                <a:schemeClr val="accent2"/>
              </a:buClr>
            </a:pPr>
            <a:r>
              <a:rPr lang="lt-LT" sz="2800" b="1" dirty="0"/>
              <a:t>Veiklos ataskaita ir jos pildymas</a:t>
            </a:r>
          </a:p>
          <a:p>
            <a:pPr>
              <a:buClr>
                <a:schemeClr val="accent2"/>
              </a:buClr>
            </a:pPr>
            <a:endParaRPr lang="en-US" sz="2400" dirty="0">
              <a:solidFill>
                <a:srgbClr val="0E103D"/>
              </a:solidFill>
            </a:endParaRPr>
          </a:p>
          <a:p>
            <a:pPr marL="285750" indent="-285750" algn="just">
              <a:buClr>
                <a:schemeClr val="accent1"/>
              </a:buClr>
              <a:buFont typeface="Wingdings" panose="05000000000000000000" pitchFamily="2" charset="2"/>
              <a:buChar char="ü"/>
            </a:pPr>
            <a:endParaRPr lang="lt-LT" sz="2400" dirty="0">
              <a:solidFill>
                <a:srgbClr val="0E103D"/>
              </a:solidFill>
            </a:endParaRPr>
          </a:p>
        </p:txBody>
      </p:sp>
    </p:spTree>
    <p:extLst>
      <p:ext uri="{BB962C8B-B14F-4D97-AF65-F5344CB8AC3E}">
        <p14:creationId xmlns:p14="http://schemas.microsoft.com/office/powerpoint/2010/main" val="3383613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C92D9-5AFE-EB3D-2551-D353A8F00A5A}"/>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dirty="0"/>
              <a:t>Bendradarbiavimas su Inovacijų agentūra</a:t>
            </a:r>
          </a:p>
          <a:p>
            <a:endParaRPr lang="en-LT" sz="3200" i="1" dirty="0">
              <a:effectLst>
                <a:outerShdw blurRad="38100" dist="38100" dir="2700000" algn="tl">
                  <a:srgbClr val="000000">
                    <a:alpha val="43137"/>
                  </a:srgbClr>
                </a:outerShdw>
              </a:effectLst>
            </a:endParaRPr>
          </a:p>
        </p:txBody>
      </p:sp>
      <p:grpSp>
        <p:nvGrpSpPr>
          <p:cNvPr id="6" name="Group 9">
            <a:extLst>
              <a:ext uri="{FF2B5EF4-FFF2-40B4-BE49-F238E27FC236}">
                <a16:creationId xmlns:a16="http://schemas.microsoft.com/office/drawing/2014/main" id="{21E75D46-25F7-B22F-E721-304A3EAEB668}"/>
              </a:ext>
            </a:extLst>
          </p:cNvPr>
          <p:cNvGrpSpPr/>
          <p:nvPr/>
        </p:nvGrpSpPr>
        <p:grpSpPr>
          <a:xfrm>
            <a:off x="4664975" y="1336058"/>
            <a:ext cx="2908806" cy="2048845"/>
            <a:chOff x="2676526" y="2041913"/>
            <a:chExt cx="3486148" cy="2833560"/>
          </a:xfrm>
          <a:solidFill>
            <a:srgbClr val="7D9CE8"/>
          </a:solidFill>
          <a:effectLst>
            <a:outerShdw blurRad="50800" dist="38100" dir="16200000" rotWithShape="0">
              <a:prstClr val="black">
                <a:alpha val="40000"/>
              </a:prstClr>
            </a:outerShdw>
          </a:effectLst>
        </p:grpSpPr>
        <p:grpSp>
          <p:nvGrpSpPr>
            <p:cNvPr id="7" name="Group 10">
              <a:extLst>
                <a:ext uri="{FF2B5EF4-FFF2-40B4-BE49-F238E27FC236}">
                  <a16:creationId xmlns:a16="http://schemas.microsoft.com/office/drawing/2014/main" id="{4ED4978E-9BDB-06BC-9B55-D52F7A23F4F5}"/>
                </a:ext>
              </a:extLst>
            </p:cNvPr>
            <p:cNvGrpSpPr/>
            <p:nvPr/>
          </p:nvGrpSpPr>
          <p:grpSpPr>
            <a:xfrm>
              <a:off x="2745022" y="2041913"/>
              <a:ext cx="3417652" cy="2755290"/>
              <a:chOff x="2745022" y="2041913"/>
              <a:chExt cx="3417652" cy="2755290"/>
            </a:xfrm>
            <a:grpFill/>
          </p:grpSpPr>
          <p:sp>
            <p:nvSpPr>
              <p:cNvPr id="9" name="Freeform 3">
                <a:extLst>
                  <a:ext uri="{FF2B5EF4-FFF2-40B4-BE49-F238E27FC236}">
                    <a16:creationId xmlns:a16="http://schemas.microsoft.com/office/drawing/2014/main" id="{2DC33A8A-CC86-4510-880B-4232C3271F32}"/>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0" name="Rounded Rectangle 4">
                <a:extLst>
                  <a:ext uri="{FF2B5EF4-FFF2-40B4-BE49-F238E27FC236}">
                    <a16:creationId xmlns:a16="http://schemas.microsoft.com/office/drawing/2014/main" id="{F3B20365-0184-E0AE-ED62-8B60FEECDB35}"/>
                  </a:ext>
                </a:extLst>
              </p:cNvPr>
              <p:cNvSpPr/>
              <p:nvPr/>
            </p:nvSpPr>
            <p:spPr>
              <a:xfrm rot="2002203">
                <a:off x="2745022" y="3807001"/>
                <a:ext cx="339508" cy="612148"/>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1" name="Rounded Rectangle 11">
                <a:extLst>
                  <a:ext uri="{FF2B5EF4-FFF2-40B4-BE49-F238E27FC236}">
                    <a16:creationId xmlns:a16="http://schemas.microsoft.com/office/drawing/2014/main" id="{01ABF6C3-A127-CDB2-754F-DEDF343EE1D7}"/>
                  </a:ext>
                </a:extLst>
              </p:cNvPr>
              <p:cNvSpPr/>
              <p:nvPr/>
            </p:nvSpPr>
            <p:spPr>
              <a:xfrm rot="2002203">
                <a:off x="3276558" y="3627997"/>
                <a:ext cx="339508" cy="934693"/>
              </a:xfrm>
              <a:prstGeom prst="roundRect">
                <a:avLst>
                  <a:gd name="adj" fmla="val 50000"/>
                </a:avLst>
              </a:prstGeom>
              <a:solidFill>
                <a:srgbClr val="7D9CE8"/>
              </a:solid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2" name="Rounded Rectangle 12">
                <a:extLst>
                  <a:ext uri="{FF2B5EF4-FFF2-40B4-BE49-F238E27FC236}">
                    <a16:creationId xmlns:a16="http://schemas.microsoft.com/office/drawing/2014/main" id="{358FCEC3-8FAF-DF34-8D10-C221E545B4DD}"/>
                  </a:ext>
                </a:extLst>
              </p:cNvPr>
              <p:cNvSpPr/>
              <p:nvPr/>
            </p:nvSpPr>
            <p:spPr>
              <a:xfrm rot="2002203">
                <a:off x="3656813" y="3935485"/>
                <a:ext cx="339508" cy="724313"/>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3" name="Rounded Rectangle 13">
                <a:extLst>
                  <a:ext uri="{FF2B5EF4-FFF2-40B4-BE49-F238E27FC236}">
                    <a16:creationId xmlns:a16="http://schemas.microsoft.com/office/drawing/2014/main" id="{0D8C35F9-C633-039A-BCAB-B6B4A24D02FB}"/>
                  </a:ext>
                </a:extLst>
              </p:cNvPr>
              <p:cNvSpPr/>
              <p:nvPr/>
            </p:nvSpPr>
            <p:spPr>
              <a:xfrm rot="2002203">
                <a:off x="4082895" y="4229792"/>
                <a:ext cx="339508" cy="567411"/>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8" name="Freeform 14">
              <a:extLst>
                <a:ext uri="{FF2B5EF4-FFF2-40B4-BE49-F238E27FC236}">
                  <a16:creationId xmlns:a16="http://schemas.microsoft.com/office/drawing/2014/main" id="{324C04E5-1A59-26B6-4E0E-CA80A8DBD611}"/>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rgbClr val="EDE731"/>
            </a:solidFill>
            <a:ln w="12700" cap="flat" cmpd="sng" algn="ctr">
              <a:solidFill>
                <a:srgbClr val="9BBB59">
                  <a:lumMod val="75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14" name="Rectangle 17">
            <a:extLst>
              <a:ext uri="{FF2B5EF4-FFF2-40B4-BE49-F238E27FC236}">
                <a16:creationId xmlns:a16="http://schemas.microsoft.com/office/drawing/2014/main" id="{E4BBCE44-1F3E-B1AA-6B4C-D9B37BA25318}"/>
              </a:ext>
            </a:extLst>
          </p:cNvPr>
          <p:cNvSpPr/>
          <p:nvPr/>
        </p:nvSpPr>
        <p:spPr>
          <a:xfrm>
            <a:off x="173541" y="1749576"/>
            <a:ext cx="4320000" cy="1221815"/>
          </a:xfrm>
          <a:prstGeom prst="rect">
            <a:avLst/>
          </a:prstGeom>
          <a:solidFill>
            <a:srgbClr val="EDE731"/>
          </a:solidFill>
          <a:ln w="9525" cap="flat" cmpd="sng" algn="ctr">
            <a:noFill/>
            <a:prstDash val="solid"/>
          </a:ln>
          <a:effectLst/>
        </p:spPr>
        <p:txBody>
          <a:bodyPr rtlCol="0" anchor="ctr"/>
          <a:lstStyle/>
          <a:p>
            <a:pPr marL="1074738" marR="0" lvl="0"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rPr>
              <a:t>Projektų vykdytojai tiesiogiai bendrauja su </a:t>
            </a:r>
            <a:r>
              <a:rPr lang="en-US" sz="20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Inovacijų</a:t>
            </a:r>
            <a:r>
              <a:rPr lang="en-US" sz="2000" kern="0" dirty="0">
                <a:solidFill>
                  <a:srgbClr val="302757"/>
                </a:solidFill>
                <a:latin typeface="Verdana" panose="020B0604030504040204" pitchFamily="34" charset="0"/>
                <a:ea typeface="Verdana" panose="020B0604030504040204" pitchFamily="34" charset="0"/>
                <a:cs typeface="Times New Roman" panose="02020603050405020304" pitchFamily="18" charset="0"/>
              </a:rPr>
              <a:t> </a:t>
            </a:r>
            <a:r>
              <a:rPr lang="en-US" sz="20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agentūra</a:t>
            </a:r>
            <a:endParaRPr kumimoji="0" lang="lt-LT" sz="20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15" name="Rectangle 18">
            <a:extLst>
              <a:ext uri="{FF2B5EF4-FFF2-40B4-BE49-F238E27FC236}">
                <a16:creationId xmlns:a16="http://schemas.microsoft.com/office/drawing/2014/main" id="{89C08541-18A3-5199-E2A4-1332F0E300F3}"/>
              </a:ext>
            </a:extLst>
          </p:cNvPr>
          <p:cNvSpPr/>
          <p:nvPr/>
        </p:nvSpPr>
        <p:spPr>
          <a:xfrm>
            <a:off x="7725027" y="1749574"/>
            <a:ext cx="4320000" cy="1221815"/>
          </a:xfrm>
          <a:prstGeom prst="rect">
            <a:avLst/>
          </a:prstGeom>
          <a:solidFill>
            <a:srgbClr val="7D9CE8"/>
          </a:solidFill>
          <a:ln w="12700" cap="flat" cmpd="sng" algn="ctr">
            <a:noFill/>
            <a:prstDash val="solid"/>
          </a:ln>
          <a:effectLst/>
        </p:spPr>
        <p:txBody>
          <a:bodyPr rtlCol="0" anchor="ctr"/>
          <a:lstStyle/>
          <a:p>
            <a:pPr marL="720725" marR="0" lvl="0" defTabSz="521437" eaLnBrk="1" fontAlgn="auto" latinLnBrk="0" hangingPunct="1">
              <a:lnSpc>
                <a:spcPct val="100000"/>
              </a:lnSpc>
              <a:spcBef>
                <a:spcPts val="0"/>
              </a:spcBef>
              <a:spcAft>
                <a:spcPts val="0"/>
              </a:spcAft>
              <a:buClrTx/>
              <a:buSzTx/>
              <a:buFontTx/>
              <a:buNone/>
              <a:tabLst/>
              <a:defRPr/>
            </a:pPr>
            <a:endParaRPr kumimoji="0" lang="lt-LT" sz="2000" b="0"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D8A5D177-2803-3975-8BAE-B0374C27369A}"/>
              </a:ext>
            </a:extLst>
          </p:cNvPr>
          <p:cNvSpPr txBox="1"/>
          <p:nvPr/>
        </p:nvSpPr>
        <p:spPr>
          <a:xfrm>
            <a:off x="904780" y="3585535"/>
            <a:ext cx="10391381" cy="646331"/>
          </a:xfrm>
          <a:prstGeom prst="rect">
            <a:avLst/>
          </a:prstGeom>
          <a:noFill/>
        </p:spPr>
        <p:txBody>
          <a:bodyPr wrap="square">
            <a:spAutoFit/>
          </a:bodyPr>
          <a:lstStyle/>
          <a:p>
            <a:pPr algn="ctr"/>
            <a:r>
              <a:rPr lang="lt-LT" dirty="0">
                <a:solidFill>
                  <a:srgbClr val="302757"/>
                </a:solidFill>
                <a:latin typeface="Verdana" panose="020B0604030504040204" pitchFamily="34" charset="0"/>
                <a:ea typeface="Verdana" panose="020B0604030504040204" pitchFamily="34" charset="0"/>
              </a:rPr>
              <a:t>Projekto įgyvendinimo klausimais kviečiame konsultuotis el. paštu ir/ ar telefonu su paskirtu projekto vadovu ir/ar projekto finansininku. </a:t>
            </a:r>
          </a:p>
        </p:txBody>
      </p:sp>
      <p:sp>
        <p:nvSpPr>
          <p:cNvPr id="21" name="Stačiakampis 20">
            <a:extLst>
              <a:ext uri="{FF2B5EF4-FFF2-40B4-BE49-F238E27FC236}">
                <a16:creationId xmlns:a16="http://schemas.microsoft.com/office/drawing/2014/main" id="{F12CBC28-7860-BE51-5FA1-0BCD2817DBE2}"/>
              </a:ext>
            </a:extLst>
          </p:cNvPr>
          <p:cNvSpPr/>
          <p:nvPr/>
        </p:nvSpPr>
        <p:spPr>
          <a:xfrm>
            <a:off x="1126239" y="4506556"/>
            <a:ext cx="10918788" cy="1384995"/>
          </a:xfrm>
          <a:prstGeom prst="rect">
            <a:avLst/>
          </a:prstGeom>
        </p:spPr>
        <p:txBody>
          <a:bodyPr wrap="square">
            <a:spAutoFit/>
          </a:bodyPr>
          <a:lstStyle/>
          <a:p>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rPr>
              <a:t>Dokumentai teikiami per </a:t>
            </a:r>
            <a:r>
              <a:rPr lang="lt-LT" b="1" dirty="0">
                <a:solidFill>
                  <a:srgbClr val="302757"/>
                </a:solidFill>
                <a:latin typeface="Verdana" panose="020B0604030504040204" pitchFamily="34" charset="0"/>
                <a:ea typeface="Verdana" panose="020B0604030504040204" pitchFamily="34" charset="0"/>
                <a:cs typeface="Times New Roman" panose="02020603050405020304" pitchFamily="18" charset="0"/>
              </a:rPr>
              <a:t>DMS(INVESTIS) </a:t>
            </a:r>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3"/>
              </a:rPr>
              <a:t>https://dms.investis.lt/</a:t>
            </a:r>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pPr algn="ctr"/>
            <a:r>
              <a:rPr lang="lt-LT" sz="1600" dirty="0">
                <a:solidFill>
                  <a:srgbClr val="302757"/>
                </a:solidFill>
                <a:latin typeface="Verdana" panose="020B0604030504040204" pitchFamily="34" charset="0"/>
                <a:ea typeface="Verdana" panose="020B0604030504040204" pitchFamily="34" charset="0"/>
                <a:cs typeface="Times New Roman" panose="02020603050405020304" pitchFamily="18" charset="0"/>
              </a:rPr>
              <a:t>Nesant galimybės pateikti dokumentų per DMS(INVESTIS), dokumentai teikiami elektroniniu paštu </a:t>
            </a:r>
            <a:r>
              <a:rPr lang="lt-LT" sz="1600" dirty="0" err="1">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4"/>
              </a:rPr>
              <a:t>dokumentai@inovacijuagentura.lt</a:t>
            </a:r>
            <a:r>
              <a:rPr lang="lt-LT" sz="1600" dirty="0">
                <a:solidFill>
                  <a:srgbClr val="302757"/>
                </a:solidFill>
                <a:latin typeface="Verdana" panose="020B0604030504040204" pitchFamily="34" charset="0"/>
                <a:ea typeface="Verdana" panose="020B0604030504040204" pitchFamily="34" charset="0"/>
                <a:cs typeface="Times New Roman" panose="02020603050405020304" pitchFamily="18" charset="0"/>
              </a:rPr>
              <a:t> su kopija paskirtam projekto vadovui bei projekto finansininkui. </a:t>
            </a:r>
            <a:r>
              <a:rPr lang="lt-LT" sz="1600" u="sng" dirty="0">
                <a:solidFill>
                  <a:srgbClr val="302757"/>
                </a:solidFill>
                <a:latin typeface="Verdana" panose="020B0604030504040204" pitchFamily="34" charset="0"/>
                <a:ea typeface="Verdana" panose="020B0604030504040204" pitchFamily="34" charset="0"/>
                <a:cs typeface="Times New Roman" panose="02020603050405020304" pitchFamily="18" charset="0"/>
              </a:rPr>
              <a:t>Teikiami dokumentai turi būti pasirašyti el. parašu (</a:t>
            </a:r>
            <a:r>
              <a:rPr lang="lt-LT" sz="1600" u="sng"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adoc</a:t>
            </a:r>
            <a:r>
              <a:rPr lang="lt-LT" sz="1600" u="sng" dirty="0">
                <a:solidFill>
                  <a:srgbClr val="302757"/>
                </a:solidFill>
                <a:latin typeface="Verdana" panose="020B0604030504040204" pitchFamily="34" charset="0"/>
                <a:ea typeface="Verdana" panose="020B0604030504040204" pitchFamily="34" charset="0"/>
                <a:cs typeface="Times New Roman" panose="02020603050405020304" pitchFamily="18" charset="0"/>
              </a:rPr>
              <a:t> formatu).</a:t>
            </a:r>
            <a:endParaRPr lang="lt-LT" sz="1600" u="sng" dirty="0">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endParaRPr>
          </a:p>
        </p:txBody>
      </p:sp>
      <p:pic>
        <p:nvPicPr>
          <p:cNvPr id="4" name="Paveikslėlis 3">
            <a:extLst>
              <a:ext uri="{FF2B5EF4-FFF2-40B4-BE49-F238E27FC236}">
                <a16:creationId xmlns:a16="http://schemas.microsoft.com/office/drawing/2014/main" id="{AC1364FC-1A04-FEEF-AE55-A0C81D771826}"/>
              </a:ext>
            </a:extLst>
          </p:cNvPr>
          <p:cNvPicPr>
            <a:picLocks noChangeAspect="1"/>
          </p:cNvPicPr>
          <p:nvPr/>
        </p:nvPicPr>
        <p:blipFill>
          <a:blip r:embed="rId6"/>
          <a:stretch>
            <a:fillRect/>
          </a:stretch>
        </p:blipFill>
        <p:spPr>
          <a:xfrm>
            <a:off x="18947" y="4128937"/>
            <a:ext cx="1117614" cy="1035671"/>
          </a:xfrm>
          <a:prstGeom prst="rect">
            <a:avLst/>
          </a:prstGeom>
        </p:spPr>
      </p:pic>
      <p:pic>
        <p:nvPicPr>
          <p:cNvPr id="23" name="Paveikslėlis 22">
            <a:extLst>
              <a:ext uri="{FF2B5EF4-FFF2-40B4-BE49-F238E27FC236}">
                <a16:creationId xmlns:a16="http://schemas.microsoft.com/office/drawing/2014/main" id="{8AD47E0D-40FE-E540-F1BD-AA4456F9E7B6}"/>
              </a:ext>
            </a:extLst>
          </p:cNvPr>
          <p:cNvPicPr>
            <a:picLocks noChangeAspect="1"/>
          </p:cNvPicPr>
          <p:nvPr/>
        </p:nvPicPr>
        <p:blipFill>
          <a:blip r:embed="rId7"/>
          <a:stretch>
            <a:fillRect/>
          </a:stretch>
        </p:blipFill>
        <p:spPr>
          <a:xfrm>
            <a:off x="88854" y="3294271"/>
            <a:ext cx="977801" cy="906109"/>
          </a:xfrm>
          <a:prstGeom prst="rect">
            <a:avLst/>
          </a:prstGeom>
        </p:spPr>
      </p:pic>
      <p:sp>
        <p:nvSpPr>
          <p:cNvPr id="26" name="Stačiakampis 25">
            <a:extLst>
              <a:ext uri="{FF2B5EF4-FFF2-40B4-BE49-F238E27FC236}">
                <a16:creationId xmlns:a16="http://schemas.microsoft.com/office/drawing/2014/main" id="{4426CFC0-DCDC-85C7-FD40-12BFEB06043D}"/>
              </a:ext>
            </a:extLst>
          </p:cNvPr>
          <p:cNvSpPr/>
          <p:nvPr/>
        </p:nvSpPr>
        <p:spPr>
          <a:xfrm>
            <a:off x="308008" y="1872114"/>
            <a:ext cx="935447" cy="93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25" name="Paveikslėlis 24">
            <a:extLst>
              <a:ext uri="{FF2B5EF4-FFF2-40B4-BE49-F238E27FC236}">
                <a16:creationId xmlns:a16="http://schemas.microsoft.com/office/drawing/2014/main" id="{72E853B4-D22E-B403-4FDC-EBC41D25D30D}"/>
              </a:ext>
            </a:extLst>
          </p:cNvPr>
          <p:cNvPicPr>
            <a:picLocks noChangeAspect="1"/>
          </p:cNvPicPr>
          <p:nvPr/>
        </p:nvPicPr>
        <p:blipFill>
          <a:blip r:embed="rId8"/>
          <a:stretch>
            <a:fillRect/>
          </a:stretch>
        </p:blipFill>
        <p:spPr>
          <a:xfrm>
            <a:off x="308008" y="1927050"/>
            <a:ext cx="935448" cy="866861"/>
          </a:xfrm>
          <a:prstGeom prst="rect">
            <a:avLst/>
          </a:prstGeom>
        </p:spPr>
      </p:pic>
      <p:sp>
        <p:nvSpPr>
          <p:cNvPr id="27" name="Stačiakampis 26">
            <a:extLst>
              <a:ext uri="{FF2B5EF4-FFF2-40B4-BE49-F238E27FC236}">
                <a16:creationId xmlns:a16="http://schemas.microsoft.com/office/drawing/2014/main" id="{85590642-A1D9-E25C-0906-20D372B52E44}"/>
              </a:ext>
            </a:extLst>
          </p:cNvPr>
          <p:cNvSpPr/>
          <p:nvPr/>
        </p:nvSpPr>
        <p:spPr>
          <a:xfrm>
            <a:off x="7859222" y="1897641"/>
            <a:ext cx="935447" cy="93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8" name="TextBox 27">
            <a:extLst>
              <a:ext uri="{FF2B5EF4-FFF2-40B4-BE49-F238E27FC236}">
                <a16:creationId xmlns:a16="http://schemas.microsoft.com/office/drawing/2014/main" id="{93F2DEE7-23B3-EA4A-DC8A-B583C32F0001}"/>
              </a:ext>
            </a:extLst>
          </p:cNvPr>
          <p:cNvSpPr txBox="1"/>
          <p:nvPr/>
        </p:nvSpPr>
        <p:spPr>
          <a:xfrm>
            <a:off x="8850429" y="1732938"/>
            <a:ext cx="3168030" cy="1200329"/>
          </a:xfrm>
          <a:prstGeom prst="rect">
            <a:avLst/>
          </a:prstGeom>
          <a:noFill/>
        </p:spPr>
        <p:txBody>
          <a:bodyPr wrap="square" rtlCol="0">
            <a:spAutoFit/>
          </a:bodyPr>
          <a:lstStyle/>
          <a:p>
            <a:r>
              <a:rPr kumimoji="0" lang="lt-LT"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Kiekvienam projektui </a:t>
            </a:r>
            <a:br>
              <a:rPr kumimoji="0" lang="lt-LT"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br>
            <a:r>
              <a:rPr kumimoji="0" lang="lt-LT"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priskirtas </a:t>
            </a:r>
            <a:r>
              <a:rPr kumimoji="0" lang="lt-LT"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projekto vadovas</a:t>
            </a:r>
            <a:r>
              <a:rPr kumimoji="0" lang="en-US"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a:t>
            </a:r>
            <a:r>
              <a:rPr kumimoji="0" lang="lt-LT" sz="1800" b="1"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ir finansininkas</a:t>
            </a:r>
            <a:endParaRPr lang="lt-LT" dirty="0"/>
          </a:p>
        </p:txBody>
      </p:sp>
      <p:pic>
        <p:nvPicPr>
          <p:cNvPr id="30" name="Paveikslėlis 29">
            <a:extLst>
              <a:ext uri="{FF2B5EF4-FFF2-40B4-BE49-F238E27FC236}">
                <a16:creationId xmlns:a16="http://schemas.microsoft.com/office/drawing/2014/main" id="{FF71AB1F-958D-B33A-782F-168925AA2841}"/>
              </a:ext>
            </a:extLst>
          </p:cNvPr>
          <p:cNvPicPr>
            <a:picLocks noChangeAspect="1"/>
          </p:cNvPicPr>
          <p:nvPr/>
        </p:nvPicPr>
        <p:blipFill>
          <a:blip r:embed="rId9"/>
          <a:stretch>
            <a:fillRect/>
          </a:stretch>
        </p:blipFill>
        <p:spPr>
          <a:xfrm>
            <a:off x="7887275" y="1813190"/>
            <a:ext cx="849709" cy="1111897"/>
          </a:xfrm>
          <a:prstGeom prst="rect">
            <a:avLst/>
          </a:prstGeom>
        </p:spPr>
      </p:pic>
    </p:spTree>
    <p:extLst>
      <p:ext uri="{BB962C8B-B14F-4D97-AF65-F5344CB8AC3E}">
        <p14:creationId xmlns:p14="http://schemas.microsoft.com/office/powerpoint/2010/main" val="97384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61955" y="2273929"/>
            <a:ext cx="3539093" cy="2533453"/>
          </a:xfrm>
        </p:spPr>
        <p:txBody>
          <a:bodyPr>
            <a:normAutofit/>
          </a:bodyPr>
          <a:lstStyle/>
          <a:p>
            <a:pPr algn="ctr"/>
            <a:r>
              <a:rPr lang="lt-LT" sz="4800" kern="1200">
                <a:cs typeface="+mj-cs"/>
              </a:rPr>
              <a:t>Turinys</a:t>
            </a:r>
            <a:endParaRPr lang="lt-LT" sz="480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pPr marL="457200" indent="-457200">
              <a:buFont typeface="Wingdings" panose="05000000000000000000" pitchFamily="2" charset="2"/>
              <a:buChar char="§"/>
            </a:pPr>
            <a:r>
              <a:rPr lang="lt-LT" sz="3200" dirty="0"/>
              <a:t>Bendroji išlaidų tinkamumo finansuoti informacija</a:t>
            </a:r>
          </a:p>
          <a:p>
            <a:endParaRPr lang="lt-LT" sz="3200" dirty="0"/>
          </a:p>
          <a:p>
            <a:pPr marL="457200" indent="-457200">
              <a:buFont typeface="Wingdings" panose="05000000000000000000" pitchFamily="2" charset="2"/>
              <a:buChar char="§"/>
            </a:pPr>
            <a:r>
              <a:rPr lang="lt-LT" sz="3200" dirty="0"/>
              <a:t>Projekto avansas</a:t>
            </a:r>
            <a:endParaRPr lang="en-US" sz="3200" dirty="0"/>
          </a:p>
          <a:p>
            <a:pPr marL="457200" indent="-457200">
              <a:buFont typeface="Wingdings" panose="05000000000000000000" pitchFamily="2" charset="2"/>
              <a:buChar char="§"/>
            </a:pPr>
            <a:endParaRPr lang="en-US" sz="3200" dirty="0"/>
          </a:p>
          <a:p>
            <a:pPr marL="457200" indent="-457200">
              <a:buFont typeface="Wingdings" panose="05000000000000000000" pitchFamily="2" charset="2"/>
              <a:buChar char="§"/>
            </a:pPr>
            <a:r>
              <a:rPr lang="lt-LT" sz="3200" dirty="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a:solidFill>
                  <a:schemeClr val="bg1"/>
                </a:solidFill>
                <a:latin typeface="Verdana   "/>
              </a:rPr>
              <a:t>www.inovacijuagentura.lt </a:t>
            </a:r>
            <a:endParaRPr lang="en-US">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168507" y="1089316"/>
            <a:ext cx="4184189" cy="2791506"/>
          </a:xfrm>
        </p:spPr>
        <p:txBody>
          <a:bodyPr/>
          <a:lstStyle/>
          <a:p>
            <a:r>
              <a:rPr lang="lt-LT"/>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679933" y="1089316"/>
            <a:ext cx="5282571" cy="5558909"/>
          </a:xfrm>
        </p:spPr>
        <p:txBody>
          <a:bodyPr>
            <a:normAutofit fontScale="77500" lnSpcReduction="20000"/>
          </a:bodyPr>
          <a:lstStyle/>
          <a:p>
            <a:pPr marL="171450" indent="-171450">
              <a:buFont typeface="Arial" panose="020B0604020202020204" pitchFamily="34" charset="0"/>
              <a:buChar char="•"/>
            </a:pPr>
            <a:endParaRPr lang="lt-LT" sz="1800" dirty="0"/>
          </a:p>
          <a:p>
            <a:pPr marL="285750" indent="-285750">
              <a:buFont typeface="Wingdings" panose="05000000000000000000" pitchFamily="2" charset="2"/>
              <a:buChar char="§"/>
            </a:pPr>
            <a:r>
              <a:rPr lang="lt-LT" sz="1800" dirty="0"/>
              <a:t>Išlaidos turi būti būtinos ir patirtos bei apmokėtos tinkamu finansuoti laikotarpiu (PAFT 294.1 -294.2 p.) </a:t>
            </a:r>
          </a:p>
          <a:p>
            <a:pPr marL="742950" lvl="1" indent="-285750">
              <a:buFont typeface="Wingdings" panose="05000000000000000000" pitchFamily="2" charset="2"/>
              <a:buChar char="§"/>
            </a:pPr>
            <a:r>
              <a:rPr lang="lt-LT" dirty="0"/>
              <a:t>Tinkamumo finansuoti laikotarpis yra sutartyje numatytas laikotarpis nuo projekto veiklų vykdymo pradžios iki galutinės veiklos ataskaitos pateikimo termino (</a:t>
            </a:r>
            <a:r>
              <a:rPr lang="lt-LT" i="1" dirty="0"/>
              <a:t>PAFT 3.32. p</a:t>
            </a:r>
            <a:r>
              <a:rPr lang="lt-LT" dirty="0"/>
              <a:t>.)</a:t>
            </a:r>
            <a:r>
              <a:rPr lang="en-US" dirty="0"/>
              <a:t>.</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Projekto vykdytojas ir partneris projekto įgyvendinimo metu privalo užtikrinti tinkamą projekto finansinės apskaitos atskyrimą nuo bendros projekto vykdytojo ir partnerio finansinės apskaitos.</a:t>
            </a:r>
            <a:r>
              <a:rPr lang="lt-LT" sz="1500" dirty="0">
                <a:solidFill>
                  <a:srgbClr val="302857"/>
                </a:solidFill>
              </a:rPr>
              <a:t> </a:t>
            </a:r>
            <a:r>
              <a:rPr lang="lt-LT" sz="1500" dirty="0"/>
              <a:t>(PAFT 151 p.)</a:t>
            </a:r>
            <a:endParaRPr lang="en-US" sz="1500" dirty="0"/>
          </a:p>
          <a:p>
            <a:pPr marL="742950" lvl="1" indent="-285750">
              <a:buFont typeface="Wingdings" panose="05000000000000000000" pitchFamily="2" charset="2"/>
              <a:buChar char="§"/>
            </a:pPr>
            <a:r>
              <a:rPr lang="lt-LT" dirty="0"/>
              <a:t>Su projektu susiję finansinės apskaitos įrašai turi būti lengvai atskiriami nuo kitų projekto vykdytojo ir partnerio operacijų arba kitų projekto vykdytojo ir partnerio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2247680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(1)</a:t>
            </a:r>
            <a:endParaRPr lang="en-LT" sz="320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78196" y="4219143"/>
            <a:ext cx="1892836" cy="422701"/>
          </a:xfrm>
        </p:spPr>
        <p:txBody>
          <a:bodyPr/>
          <a:lstStyle/>
          <a:p>
            <a:r>
              <a:rPr lang="lt-LT" dirty="0"/>
              <a:t>Iki 30 proc. finansavimo sumos</a:t>
            </a:r>
            <a:endParaRPr lang="en-LT"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2226438"/>
            <a:ext cx="1892836" cy="723568"/>
          </a:xfrm>
        </p:spPr>
        <p:txBody>
          <a:bodyPr/>
          <a:lstStyle/>
          <a:p>
            <a:r>
              <a:rPr lang="lt-LT"/>
              <a:t>Gali būti išmokamas bet kuriame projekto įgyvendinimo etape</a:t>
            </a:r>
            <a:endParaRPr lang="en-LT"/>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534673" y="3301108"/>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390289"/>
            <a:ext cx="685015" cy="792770"/>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487981687"/>
              </p:ext>
            </p:extLst>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741307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(2)</a:t>
            </a:r>
            <a:endParaRPr lang="en-LT" sz="320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2181596046"/>
              </p:ext>
            </p:extLst>
          </p:nvPr>
        </p:nvGraphicFramePr>
        <p:xfrm>
          <a:off x="848635" y="916099"/>
          <a:ext cx="9157528" cy="5941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10783922" y="2620218"/>
            <a:ext cx="634476" cy="808782"/>
          </a:xfrm>
          <a:prstGeom prst="rect">
            <a:avLst/>
          </a:prstGeom>
        </p:spPr>
      </p:pic>
      <p:sp>
        <p:nvSpPr>
          <p:cNvPr id="6" name="Text Placeholder 5">
            <a:extLst>
              <a:ext uri="{FF2B5EF4-FFF2-40B4-BE49-F238E27FC236}">
                <a16:creationId xmlns:a16="http://schemas.microsoft.com/office/drawing/2014/main" id="{DA6E0762-2CA1-A845-9341-7E9BACD8C0BD}"/>
              </a:ext>
            </a:extLst>
          </p:cNvPr>
          <p:cNvSpPr txBox="1">
            <a:spLocks/>
          </p:cNvSpPr>
          <p:nvPr/>
        </p:nvSpPr>
        <p:spPr>
          <a:xfrm>
            <a:off x="10016424" y="3431923"/>
            <a:ext cx="2175576" cy="910252"/>
          </a:xfrm>
          <a:prstGeom prst="rect">
            <a:avLst/>
          </a:prstGeom>
        </p:spPr>
        <p:txBody>
          <a:bodyPr vert="horz" lIns="91440" tIns="45720" rIns="91440" bIns="45720" rtlCol="0">
            <a:normAutofit/>
          </a:bodyPr>
          <a:lstStyle>
            <a:lvl1pPr marL="0" indent="0" algn="ctr" defTabSz="914400" rtl="0" eaLnBrk="1" latinLnBrk="0" hangingPunct="1">
              <a:lnSpc>
                <a:spcPts val="1140"/>
              </a:lnSpc>
              <a:spcBef>
                <a:spcPts val="1000"/>
              </a:spcBef>
              <a:buFont typeface="Arial" panose="020B0604020202020204" pitchFamily="34" charset="0"/>
              <a:buNone/>
              <a:defRPr sz="12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lt-LT"/>
              <a:t>Projekto vykdytojas turi turėti </a:t>
            </a:r>
            <a:r>
              <a:rPr lang="lt-LT" b="1"/>
              <a:t>KREDITO</a:t>
            </a:r>
            <a:r>
              <a:rPr lang="lt-LT"/>
              <a:t> įstaigoje specialiai projektui atidarytą sąskaitą</a:t>
            </a:r>
            <a:endParaRPr lang="en-LT" dirty="0"/>
          </a:p>
        </p:txBody>
      </p:sp>
    </p:spTree>
    <p:extLst>
      <p:ext uri="{BB962C8B-B14F-4D97-AF65-F5344CB8AC3E}">
        <p14:creationId xmlns:p14="http://schemas.microsoft.com/office/powerpoint/2010/main" val="2050453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1329872" y="637495"/>
            <a:ext cx="4184189" cy="4278750"/>
          </a:xfrm>
        </p:spPr>
        <p:txBody>
          <a:bodyPr>
            <a:normAutofit/>
          </a:bodyPr>
          <a:lstStyle/>
          <a:p>
            <a:r>
              <a:rPr lang="lt-LT" dirty="0"/>
              <a:t>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3286" y="2923426"/>
            <a:ext cx="5157926" cy="3790195"/>
          </a:xfrm>
        </p:spPr>
        <p:txBody>
          <a:bodyPr>
            <a:noAutofit/>
          </a:bodyPr>
          <a:lstStyle/>
          <a:p>
            <a:pPr marL="342900" indent="-342900">
              <a:buFont typeface="Wingdings" panose="05000000000000000000" pitchFamily="2" charset="2"/>
              <a:buChar char="§"/>
            </a:pPr>
            <a:r>
              <a:rPr lang="lt-LT" sz="2000" dirty="0"/>
              <a:t>Veiklos ataskaitą</a:t>
            </a:r>
          </a:p>
          <a:p>
            <a:pPr marL="342900" indent="-342900">
              <a:buFont typeface="Wingdings" panose="05000000000000000000" pitchFamily="2" charset="2"/>
              <a:buChar char="§"/>
            </a:pPr>
            <a:r>
              <a:rPr lang="lt-LT" sz="2000" dirty="0"/>
              <a:t>Sutartį(-</a:t>
            </a:r>
            <a:r>
              <a:rPr lang="lt-LT" sz="2000" dirty="0" err="1"/>
              <a:t>is</a:t>
            </a:r>
            <a:r>
              <a:rPr lang="lt-LT" sz="2000" dirty="0"/>
              <a:t>) su tiekėju(-</a:t>
            </a:r>
            <a:r>
              <a:rPr lang="lt-LT" sz="2000" dirty="0" err="1"/>
              <a:t>ais</a:t>
            </a:r>
            <a:r>
              <a:rPr lang="lt-LT" sz="2000" dirty="0"/>
              <a:t>)</a:t>
            </a:r>
          </a:p>
          <a:p>
            <a:pPr marL="342900" indent="-342900">
              <a:buFont typeface="Wingdings" panose="05000000000000000000" pitchFamily="2" charset="2"/>
              <a:buChar char="§"/>
            </a:pPr>
            <a:r>
              <a:rPr lang="lt-LT" sz="2000" dirty="0"/>
              <a:t>PVM sąskaitas faktūras</a:t>
            </a:r>
          </a:p>
          <a:p>
            <a:pPr marL="342900" indent="-342900">
              <a:buFont typeface="Wingdings" panose="05000000000000000000" pitchFamily="2" charset="2"/>
              <a:buChar char="§"/>
            </a:pPr>
            <a:r>
              <a:rPr lang="lt-LT" sz="2000" dirty="0"/>
              <a:t>PVM sąskaitų faktūrų apmokėjimo dokumentus</a:t>
            </a:r>
          </a:p>
          <a:p>
            <a:pPr marL="342900" indent="-342900">
              <a:buFont typeface="Wingdings" panose="05000000000000000000" pitchFamily="2" charset="2"/>
              <a:buChar char="§"/>
            </a:pPr>
            <a:r>
              <a:rPr lang="lt-LT" sz="2000" dirty="0"/>
              <a:t>Darbo užmokesčio patyrimą pagrindžiančius dokumentus (darbo užmokesčio priskaitymo žiniaraščiai)</a:t>
            </a:r>
          </a:p>
          <a:p>
            <a:pPr marL="342900" indent="-342900">
              <a:buFont typeface="Wingdings" panose="05000000000000000000" pitchFamily="2" charset="2"/>
              <a:buChar char="§"/>
            </a:pPr>
            <a:r>
              <a:rPr lang="lt-LT" sz="2000" dirty="0"/>
              <a:t>Kitus avanso panaudojimą pagrindžiančius dokumentus.</a:t>
            </a:r>
            <a:endParaRPr lang="lt-LT" sz="1400" dirty="0"/>
          </a:p>
          <a:p>
            <a:pPr algn="r"/>
            <a:r>
              <a:rPr lang="lt-LT" sz="1400" dirty="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3286" y="1277417"/>
            <a:ext cx="5157926" cy="1353388"/>
          </a:xfrm>
        </p:spPr>
        <p:txBody>
          <a:bodyPr>
            <a:noAutofit/>
          </a:bodyPr>
          <a:lstStyle/>
          <a:p>
            <a:r>
              <a:rPr lang="lt-LT" sz="2400" dirty="0"/>
              <a:t>Per </a:t>
            </a:r>
            <a:r>
              <a:rPr lang="lt-LT" sz="2400" b="1" dirty="0"/>
              <a:t>120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403820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a:br>
            <a:r>
              <a:rPr lang="lt-LT"/>
              <a:t>Veiklos ataskaita su išlaidomis avansui padengti</a:t>
            </a:r>
            <a:br>
              <a:rPr lang="lt-LT"/>
            </a:br>
            <a:endParaRPr lang="lt-LT"/>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569258" y="2407298"/>
            <a:ext cx="5738236" cy="3909525"/>
          </a:xfrm>
        </p:spPr>
        <p:txBody>
          <a:bodyPr>
            <a:noAutofit/>
          </a:bodyPr>
          <a:lstStyle/>
          <a:p>
            <a:r>
              <a:rPr lang="lt-LT" sz="2400"/>
              <a:t>Veiklos ataskaitą kartu su mokėjimo prašymu, kuriame </a:t>
            </a:r>
            <a:r>
              <a:rPr lang="lt-LT" sz="2400" u="sng"/>
              <a:t>d</a:t>
            </a:r>
            <a:r>
              <a:rPr lang="lt-LT" sz="2500" u="sng"/>
              <a:t>eklaruojamos</a:t>
            </a:r>
            <a:r>
              <a:rPr lang="lt-LT" sz="2500"/>
              <a:t> išlaidos.</a:t>
            </a:r>
          </a:p>
          <a:p>
            <a:endParaRPr lang="lt-LT" sz="2500"/>
          </a:p>
          <a:p>
            <a:r>
              <a:rPr lang="lt-LT" sz="2500"/>
              <a:t>Deklaruojamų išlaidų dydis turi būti, toks, kad būtų galima padengti avanso dalį, kuri viršija 30 proc. projekto avanso.  </a:t>
            </a:r>
          </a:p>
          <a:p>
            <a:endParaRPr lang="lt-LT" sz="2500"/>
          </a:p>
          <a:p>
            <a:endParaRPr lang="lt-LT" sz="2500"/>
          </a:p>
          <a:p>
            <a:endParaRPr lang="lt-LT" sz="1400"/>
          </a:p>
          <a:p>
            <a:pPr algn="r"/>
            <a:r>
              <a:rPr lang="lt-LT" sz="140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r>
              <a:rPr lang="lt-LT" sz="2400" dirty="0"/>
              <a:t>Per </a:t>
            </a:r>
            <a:r>
              <a:rPr lang="lt-LT" sz="2400" b="1" dirty="0"/>
              <a:t>70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239703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5AE140-48EF-F470-6AE8-6515C953B803}"/>
              </a:ext>
            </a:extLst>
          </p:cNvPr>
          <p:cNvSpPr>
            <a:spLocks noGrp="1"/>
          </p:cNvSpPr>
          <p:nvPr>
            <p:ph type="title"/>
          </p:nvPr>
        </p:nvSpPr>
        <p:spPr>
          <a:xfrm>
            <a:off x="1329872" y="637495"/>
            <a:ext cx="4165955" cy="3029532"/>
          </a:xfrm>
        </p:spPr>
        <p:txBody>
          <a:bodyPr>
            <a:noAutofit/>
          </a:bodyPr>
          <a:lstStyle/>
          <a:p>
            <a:r>
              <a:rPr lang="lt-LT" sz="2000"/>
              <a:t>Administruojančioji institucija, įvertinusi projekto specifiką, gali nustatyti sąrašą išlaidų pagrindimo dokumentų, kuriuos projekto vykdytojas turi pateikti su veiklos ataskaita, jei deklaruojamos išlaidos. (PAFT 147 p.)</a:t>
            </a:r>
          </a:p>
        </p:txBody>
      </p:sp>
      <p:sp>
        <p:nvSpPr>
          <p:cNvPr id="3" name="Teksto vietos rezervavimo ženklas 2">
            <a:extLst>
              <a:ext uri="{FF2B5EF4-FFF2-40B4-BE49-F238E27FC236}">
                <a16:creationId xmlns:a16="http://schemas.microsoft.com/office/drawing/2014/main" id="{A45E2AA4-F5DC-A895-316E-8EA9EB0B17E7}"/>
              </a:ext>
            </a:extLst>
          </p:cNvPr>
          <p:cNvSpPr>
            <a:spLocks noGrp="1"/>
          </p:cNvSpPr>
          <p:nvPr>
            <p:ph type="body" sz="half" idx="10"/>
          </p:nvPr>
        </p:nvSpPr>
        <p:spPr>
          <a:xfrm>
            <a:off x="1329872" y="3814817"/>
            <a:ext cx="3553213" cy="1765852"/>
          </a:xfrm>
        </p:spPr>
        <p:txBody>
          <a:bodyPr/>
          <a:lstStyle/>
          <a:p>
            <a:pPr>
              <a:lnSpc>
                <a:spcPct val="100000"/>
              </a:lnSpc>
            </a:pPr>
            <a:r>
              <a:rPr lang="lt-LT" sz="2000" dirty="0">
                <a:solidFill>
                  <a:srgbClr val="302857"/>
                </a:solidFill>
              </a:rPr>
              <a:t>Išlaidų pagrindimo dokumentų sąrašai projekto vykdytojams siunčiami el. paštu po sutarties pasirašymo</a:t>
            </a:r>
          </a:p>
          <a:p>
            <a:endParaRPr lang="lt-LT" dirty="0"/>
          </a:p>
        </p:txBody>
      </p:sp>
      <p:sp>
        <p:nvSpPr>
          <p:cNvPr id="4" name="TextBox 3">
            <a:extLst>
              <a:ext uri="{FF2B5EF4-FFF2-40B4-BE49-F238E27FC236}">
                <a16:creationId xmlns:a16="http://schemas.microsoft.com/office/drawing/2014/main" id="{E847324E-19E7-4139-75F5-F4C6DA23D9E7}"/>
              </a:ext>
            </a:extLst>
          </p:cNvPr>
          <p:cNvSpPr txBox="1"/>
          <p:nvPr/>
        </p:nvSpPr>
        <p:spPr>
          <a:xfrm>
            <a:off x="7817271" y="1782395"/>
            <a:ext cx="3044857" cy="2893100"/>
          </a:xfrm>
          <a:prstGeom prst="rect">
            <a:avLst/>
          </a:prstGeom>
          <a:noFill/>
        </p:spPr>
        <p:txBody>
          <a:bodyPr wrap="square" rtlCol="0">
            <a:spAutoFit/>
          </a:bodyPr>
          <a:lstStyle/>
          <a:p>
            <a:pPr algn="ct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Su veiklos ataskait</a:t>
            </a:r>
            <a:r>
              <a:rPr lang="lt-LT" sz="2600" dirty="0">
                <a:solidFill>
                  <a:schemeClr val="bg1"/>
                </a:solidFill>
                <a:latin typeface="Verdana" panose="020B0604030504040204" pitchFamily="34" charset="0"/>
                <a:ea typeface="Times New Roman" panose="02020603050405020304" pitchFamily="18" charset="0"/>
                <a:cs typeface="Times New Roman" panose="02020603050405020304" pitchFamily="18" charset="0"/>
              </a:rPr>
              <a:t>os</a:t>
            </a: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 mokėjimo prašymo dalimi teikiamų dokumentų sąrašas</a:t>
            </a:r>
            <a:endParaRPr lang="lt-LT" sz="2600" dirty="0">
              <a:solidFill>
                <a:schemeClr val="bg1"/>
              </a:solidFill>
            </a:endParaRPr>
          </a:p>
        </p:txBody>
      </p:sp>
    </p:spTree>
    <p:extLst>
      <p:ext uri="{BB962C8B-B14F-4D97-AF65-F5344CB8AC3E}">
        <p14:creationId xmlns:p14="http://schemas.microsoft.com/office/powerpoint/2010/main" val="20216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6D2525-EEC3-EF00-41CD-B8058395CF44}"/>
              </a:ext>
            </a:extLst>
          </p:cNvPr>
          <p:cNvSpPr txBox="1"/>
          <p:nvPr/>
        </p:nvSpPr>
        <p:spPr>
          <a:xfrm>
            <a:off x="843898" y="186723"/>
            <a:ext cx="10848749" cy="584775"/>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3" name="Rounded Rectangle 35">
            <a:extLst>
              <a:ext uri="{FF2B5EF4-FFF2-40B4-BE49-F238E27FC236}">
                <a16:creationId xmlns:a16="http://schemas.microsoft.com/office/drawing/2014/main" id="{E2FB30FF-0AC0-DB6F-A2AB-07677320B49B}"/>
              </a:ext>
            </a:extLst>
          </p:cNvPr>
          <p:cNvSpPr/>
          <p:nvPr/>
        </p:nvSpPr>
        <p:spPr>
          <a:xfrm>
            <a:off x="661736" y="809486"/>
            <a:ext cx="5434263" cy="5816973"/>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4" name="TextBox 3">
            <a:extLst>
              <a:ext uri="{FF2B5EF4-FFF2-40B4-BE49-F238E27FC236}">
                <a16:creationId xmlns:a16="http://schemas.microsoft.com/office/drawing/2014/main" id="{D0196740-A3D9-3563-E3C4-6C8C5965D873}"/>
              </a:ext>
            </a:extLst>
          </p:cNvPr>
          <p:cNvSpPr txBox="1"/>
          <p:nvPr/>
        </p:nvSpPr>
        <p:spPr>
          <a:xfrm>
            <a:off x="837798" y="851932"/>
            <a:ext cx="5082138" cy="5816977"/>
          </a:xfrm>
          <a:prstGeom prst="rect">
            <a:avLst/>
          </a:prstGeom>
          <a:noFill/>
        </p:spPr>
        <p:txBody>
          <a:bodyPr wrap="square">
            <a:spAutoFit/>
          </a:bodyPr>
          <a:lstStyle/>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statybą leidžiantys dokumentai </a:t>
            </a:r>
            <a:r>
              <a:rPr lang="lt-LT" sz="1000" dirty="0">
                <a:solidFill>
                  <a:srgbClr val="302857"/>
                </a:solidFill>
                <a:latin typeface="Verdana" panose="020B0604030504040204" pitchFamily="34" charset="0"/>
                <a:ea typeface="Verdana" panose="020B0604030504040204" pitchFamily="34" charset="0"/>
              </a:rPr>
              <a:t>(techniniai projektai (jeigu paprašo Inovacijų agentūra)</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pirkimo ir pirkimo procedūrų dokumentai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rangos sutartys</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atliktų darbų aktai ar jiems prilygstantys dokumentai </a:t>
            </a:r>
            <a:r>
              <a:rPr lang="lt-LT" sz="1000" dirty="0">
                <a:solidFill>
                  <a:srgbClr val="302857"/>
                </a:solidFill>
                <a:latin typeface="Verdana" panose="020B0604030504040204" pitchFamily="34" charset="0"/>
                <a:ea typeface="Verdana" panose="020B0604030504040204" pitchFamily="34" charset="0"/>
              </a:rPr>
              <a:t>(patvirtinti rangovo, užsakovo (arba jo įgalioto asmens)</a:t>
            </a:r>
            <a:r>
              <a:rPr lang="lt-LT" dirty="0">
                <a:solidFill>
                  <a:srgbClr val="302857"/>
                </a:solidFill>
                <a:latin typeface="Verdana" panose="020B0604030504040204" pitchFamily="34" charset="0"/>
                <a:ea typeface="Verdana" panose="020B0604030504040204" pitchFamily="34" charset="0"/>
              </a:rPr>
              <a:t> ir techninės priežiūros atstovo </a:t>
            </a:r>
            <a:r>
              <a:rPr lang="lt-LT" sz="1000" dirty="0">
                <a:solidFill>
                  <a:srgbClr val="302857"/>
                </a:solidFill>
                <a:latin typeface="Verdana" panose="020B0604030504040204" pitchFamily="34" charset="0"/>
                <a:ea typeface="Verdana" panose="020B0604030504040204" pitchFamily="34" charset="0"/>
              </a:rPr>
              <a:t>(kai techninė priežiūra yra privaloma pagal Statybos įstatymo reikalavimus), </a:t>
            </a:r>
            <a:r>
              <a:rPr lang="lt-LT" sz="1600" dirty="0">
                <a:solidFill>
                  <a:srgbClr val="302857"/>
                </a:solidFill>
                <a:latin typeface="Verdana" panose="020B0604030504040204" pitchFamily="34" charset="0"/>
                <a:ea typeface="Verdana" panose="020B0604030504040204" pitchFamily="34" charset="0"/>
              </a:rPr>
              <a:t>prekių perdavimo-priėmimo aktai </a:t>
            </a:r>
            <a:r>
              <a:rPr lang="lt-LT" sz="1000" dirty="0">
                <a:solidFill>
                  <a:srgbClr val="302857"/>
                </a:solidFill>
                <a:latin typeface="Verdana" panose="020B0604030504040204" pitchFamily="34" charset="0"/>
                <a:ea typeface="Verdana" panose="020B0604030504040204" pitchFamily="34" charset="0"/>
              </a:rPr>
              <a:t>(kai darbai vykdomi ūkio būdu)</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rangos sutarties šalių pasirašyti darbų perdavimo-priėmimo aktai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statybos užbaigimo komisijos statybos užbaigimo aktas (</a:t>
            </a:r>
            <a:r>
              <a:rPr lang="lt-LT" sz="1000" dirty="0">
                <a:solidFill>
                  <a:srgbClr val="302857"/>
                </a:solidFill>
                <a:latin typeface="Verdana" panose="020B0604030504040204" pitchFamily="34" charset="0"/>
                <a:ea typeface="Verdana" panose="020B0604030504040204" pitchFamily="34" charset="0"/>
              </a:rPr>
              <a:t>jeigu reikalaujama Lietuvos Respublikos teisės aktuose nustatyta tvarka)</a:t>
            </a:r>
            <a:r>
              <a:rPr lang="lt-LT" dirty="0">
                <a:solidFill>
                  <a:srgbClr val="302857"/>
                </a:solidFill>
                <a:latin typeface="Verdana" panose="020B0604030504040204" pitchFamily="34" charset="0"/>
                <a:ea typeface="Verdana" panose="020B0604030504040204" pitchFamily="34" charset="0"/>
              </a:rPr>
              <a:t> </a:t>
            </a:r>
            <a:r>
              <a:rPr lang="lt-LT" sz="1600" dirty="0">
                <a:solidFill>
                  <a:srgbClr val="302857"/>
                </a:solidFill>
                <a:latin typeface="Verdana" panose="020B0604030504040204" pitchFamily="34" charset="0"/>
                <a:ea typeface="Verdana" panose="020B0604030504040204" pitchFamily="34" charset="0"/>
              </a:rPr>
              <a:t>arba deklaracija apie statybos užbaigimą</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pastato (kito statinio) teisinės registracijos pažyma</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sukurto turto draudimo dokumentai bei draudimo apmokėjimo dokumentai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sąskaitos faktūros ar lygiaverčiai įrodomieji dokumentai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įvedimo į eksploataciją aktai</a:t>
            </a:r>
          </a:p>
          <a:p>
            <a:pPr marL="342900" indent="-342900">
              <a:buFont typeface="Wingdings" panose="05000000000000000000" pitchFamily="2" charset="2"/>
              <a:buChar char="§"/>
            </a:pPr>
            <a:r>
              <a:rPr lang="lt-LT" sz="1600" dirty="0">
                <a:solidFill>
                  <a:srgbClr val="302857"/>
                </a:solidFill>
                <a:latin typeface="Verdana" panose="020B0604030504040204" pitchFamily="34" charset="0"/>
                <a:ea typeface="Verdana" panose="020B0604030504040204" pitchFamily="34" charset="0"/>
              </a:rPr>
              <a:t>išlaidų apmokėjimo įrodymo dokumentai</a:t>
            </a:r>
          </a:p>
        </p:txBody>
      </p:sp>
      <p:sp>
        <p:nvSpPr>
          <p:cNvPr id="10" name="TextBox 9">
            <a:extLst>
              <a:ext uri="{FF2B5EF4-FFF2-40B4-BE49-F238E27FC236}">
                <a16:creationId xmlns:a16="http://schemas.microsoft.com/office/drawing/2014/main" id="{5313E498-6202-82CD-AE17-3EE685B7EC1F}"/>
              </a:ext>
            </a:extLst>
          </p:cNvPr>
          <p:cNvSpPr txBox="1"/>
          <p:nvPr/>
        </p:nvSpPr>
        <p:spPr>
          <a:xfrm>
            <a:off x="6179419" y="2851289"/>
            <a:ext cx="5901891" cy="1569660"/>
          </a:xfrm>
          <a:prstGeom prst="rect">
            <a:avLst/>
          </a:prstGeom>
          <a:noFill/>
        </p:spPr>
        <p:txBody>
          <a:bodyPr wrap="square">
            <a:spAutoFit/>
          </a:bodyPr>
          <a:lstStyle/>
          <a:p>
            <a:pPr lvl="0"/>
            <a:r>
              <a:rPr lang="lt-LT" sz="1600" dirty="0">
                <a:solidFill>
                  <a:srgbClr val="302957"/>
                </a:solidFill>
                <a:latin typeface="Verdana" panose="020B0604030504040204" pitchFamily="34" charset="0"/>
                <a:ea typeface="Verdana" panose="020B0604030504040204" pitchFamily="34" charset="0"/>
              </a:rPr>
              <a:t>Statinių statybos, statinių rekonstravimo ir (arba) kapitalinio remonto, vietinių inžinerinių tinklų, kurių reikia naujoms gamybos technologinėms linijoms diegti ar esamoms modernizuoti, įrengimo darbų išlaidos. Išlaidos tinkamos finansuoti tik tuo atveju, jei nekilnojamasis turtas yra pareiškėjo nuosavybė.</a:t>
            </a:r>
          </a:p>
        </p:txBody>
      </p:sp>
      <p:cxnSp>
        <p:nvCxnSpPr>
          <p:cNvPr id="16" name="Tiesioji jungtis 15">
            <a:extLst>
              <a:ext uri="{FF2B5EF4-FFF2-40B4-BE49-F238E27FC236}">
                <a16:creationId xmlns:a16="http://schemas.microsoft.com/office/drawing/2014/main" id="{76B2E87F-61E0-9154-E762-9284760683AC}"/>
              </a:ext>
            </a:extLst>
          </p:cNvPr>
          <p:cNvCxnSpPr>
            <a:cxnSpLocks/>
          </p:cNvCxnSpPr>
          <p:nvPr/>
        </p:nvCxnSpPr>
        <p:spPr>
          <a:xfrm>
            <a:off x="6096000" y="2614703"/>
            <a:ext cx="569334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Tiesioji jungtis 16">
            <a:extLst>
              <a:ext uri="{FF2B5EF4-FFF2-40B4-BE49-F238E27FC236}">
                <a16:creationId xmlns:a16="http://schemas.microsoft.com/office/drawing/2014/main" id="{BFB0F2D0-5D3D-71A6-ABC4-404CA9B2EDE5}"/>
              </a:ext>
            </a:extLst>
          </p:cNvPr>
          <p:cNvCxnSpPr>
            <a:cxnSpLocks/>
          </p:cNvCxnSpPr>
          <p:nvPr/>
        </p:nvCxnSpPr>
        <p:spPr>
          <a:xfrm>
            <a:off x="6179419" y="4728400"/>
            <a:ext cx="5693343"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2277942"/>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oStartas mokymai pareiškėjmams" id="{F355368B-A911-4DF5-A21E-D5F3A9FAD704}" vid="{014F3C14-08BB-431B-B7F1-2F902B1ECF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ed14601-a767-49df-87ac-319a5ad53ef2" xsi:nil="true"/>
    <lcf76f155ced4ddcb4097134ff3c332f xmlns="8fa2b46d-e0e5-4105-8197-5a0c810b9da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4A11B661-02E3-4B45-B36C-DE383B584210}">
  <ds:schemaRefs>
    <ds:schemaRef ds:uri="7ed14601-a767-49df-87ac-319a5ad53ef2"/>
    <ds:schemaRef ds:uri="8fa2b46d-e0e5-4105-8197-5a0c810b9da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F2BEF71-DC31-4006-B145-99233D81EDDB}">
  <ds:schemaRefs>
    <ds:schemaRef ds:uri="7ed14601-a767-49df-87ac-319a5ad53ef2"/>
    <ds:schemaRef ds:uri="8fa2b46d-e0e5-4105-8197-5a0c810b9d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InoStartas mokymai pareiškėjmams</Template>
  <TotalTime>519</TotalTime>
  <Words>2509</Words>
  <Application>Microsoft Office PowerPoint</Application>
  <PresentationFormat>Plačiaekranė</PresentationFormat>
  <Paragraphs>166</Paragraphs>
  <Slides>20</Slides>
  <Notes>5</Notes>
  <HiddenSlides>0</HiddenSlides>
  <MMClips>0</MMClips>
  <ScaleCrop>false</ScaleCrop>
  <HeadingPairs>
    <vt:vector size="6" baseType="variant">
      <vt:variant>
        <vt:lpstr>Naudojami šriftai</vt:lpstr>
      </vt:variant>
      <vt:variant>
        <vt:i4>7</vt:i4>
      </vt:variant>
      <vt:variant>
        <vt:lpstr>Tema</vt:lpstr>
      </vt:variant>
      <vt:variant>
        <vt:i4>1</vt:i4>
      </vt:variant>
      <vt:variant>
        <vt:lpstr>Skaidrių pavadinimai</vt:lpstr>
      </vt:variant>
      <vt:variant>
        <vt:i4>20</vt:i4>
      </vt:variant>
    </vt:vector>
  </HeadingPairs>
  <TitlesOfParts>
    <vt:vector size="28" baseType="lpstr">
      <vt:lpstr>Arial</vt:lpstr>
      <vt:lpstr>Calibri</vt:lpstr>
      <vt:lpstr>Symbol</vt:lpstr>
      <vt:lpstr>Times New Roman</vt:lpstr>
      <vt:lpstr>Verdana</vt:lpstr>
      <vt:lpstr>Verdana   </vt:lpstr>
      <vt:lpstr>Wingdings</vt:lpstr>
      <vt:lpstr>„Office“ tema</vt:lpstr>
      <vt:lpstr>Kvietimų  „Vietos ir užsienio investuotojų pritraukimas “ Nr. 02-064-K projektų sutarčių įgyvendinimas (veiklos ataskaitų mokėjimo prašymų teikimas)</vt:lpstr>
      <vt:lpstr>„PowerPoint“ pateiktis</vt:lpstr>
      <vt:lpstr>Bendroji išlaidų tinkamumo finansuoti informacija </vt:lpstr>
      <vt:lpstr>Projekto avansas ir jo mokėjimo tvarka (1)</vt:lpstr>
      <vt:lpstr>Projekto avansas ir jo mokėjimo tvarka (2)</vt:lpstr>
      <vt:lpstr>Veiklų vykdymo pradžią pagrindžiantys dokumentai</vt:lpstr>
      <vt:lpstr> Veiklos ataskaita su išlaidomis avansui padengti </vt:lpstr>
      <vt:lpstr>Administruojančioji institucija, įvertinusi projekto specifiką, gali nustatyti sąrašą išlaidų pagrindimo dokumentų, kuriuos projekto vykdytojas turi pateikti su veiklos ataskaita, jei deklaruojamos išlaidos. (PAFT 147 p.)</vt:lpstr>
      <vt:lpstr>„PowerPoint“ pateiktis</vt:lpstr>
      <vt:lpstr>„PowerPoint“ pateiktis</vt:lpstr>
      <vt:lpstr>„PowerPoint“ pateiktis</vt:lpstr>
      <vt:lpstr>Projektą vykdančio personalo  darbo užmokestis (1)</vt:lpstr>
      <vt:lpstr>Projektą vykdančio personalo  darbo užmokestis (2)</vt:lpstr>
      <vt:lpstr>Projektą vykdančio personalo  darbo užmokestis (3)</vt:lpstr>
      <vt:lpstr>Projektą vykdančio personalo  darbo (projektinės) sutartys</vt:lpstr>
      <vt:lpstr>Netinkamos finansuoti darbo užmokesčio išlaidos</vt:lpstr>
      <vt:lpstr>Projektą vykdančio personalo  komandiruočių išlaidos</vt:lpstr>
      <vt:lpstr>Pavyzdinę veiklos ataskaitos formą galite rasti: https://inovacijuagentura.lt/finansavimo-kvietimai/uzsienio-ir-vietos-investuotoju-su-dideliu-darbo-vietu-kurimo-potencialu-pritraukimas-akmenes-raj.-sav.-jonavos-raj.-sav.-ir-mazeikiu-raj.-sav.html?lang=lt </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Inostartas</dc:title>
  <dc:creator>Egidijus Braciška</dc:creator>
  <cp:lastModifiedBy>Sandra Gylienė</cp:lastModifiedBy>
  <cp:revision>14</cp:revision>
  <dcterms:created xsi:type="dcterms:W3CDTF">2022-12-27T12:13:58Z</dcterms:created>
  <dcterms:modified xsi:type="dcterms:W3CDTF">2024-07-04T12:20:34Z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