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5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61" r:id="rId2"/>
    <p:sldId id="262" r:id="rId3"/>
    <p:sldId id="274" r:id="rId4"/>
    <p:sldId id="270" r:id="rId5"/>
    <p:sldId id="257" r:id="rId6"/>
    <p:sldId id="266" r:id="rId7"/>
    <p:sldId id="276" r:id="rId8"/>
    <p:sldId id="278" r:id="rId9"/>
    <p:sldId id="265" r:id="rId10"/>
    <p:sldId id="272" r:id="rId11"/>
    <p:sldId id="273" r:id="rId12"/>
    <p:sldId id="277" r:id="rId13"/>
    <p:sldId id="269" r:id="rId14"/>
    <p:sldId id="275" r:id="rId15"/>
    <p:sldId id="256" r:id="rId16"/>
  </p:sldIdLst>
  <p:sldSz cx="12192000" cy="6858000"/>
  <p:notesSz cx="6858000" cy="9144000"/>
  <p:defaultTextStyle>
    <a:defPPr>
      <a:defRPr lang="lt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69AE9"/>
    <a:srgbClr val="003260"/>
    <a:srgbClr val="0F3162"/>
    <a:srgbClr val="0963B5"/>
    <a:srgbClr val="E7EAED"/>
    <a:srgbClr val="CCD2D8"/>
    <a:srgbClr val="003363"/>
    <a:srgbClr val="FFFFFF"/>
    <a:srgbClr val="0F31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CA74EB4-5DAB-80AD-FABC-40C8294D229A}" v="193" dt="2025-02-17T14:49:32.300"/>
    <p1510:client id="{21A4C364-0179-2763-50DB-78A4B3BD3589}" v="177" dt="2025-02-17T19:23:30.716"/>
    <p1510:client id="{38AE77D9-23CC-1055-5353-799B93D4F698}" v="1140" dt="2025-02-17T21:07:04.720"/>
    <p1510:client id="{438410E1-98F1-6924-C7DD-09EC4DD8A915}" v="849" dt="2025-02-17T23:24:21.687"/>
    <p1510:client id="{65E977F7-7B3E-4BE5-DB14-F33C9F3FBF02}" v="6" dt="2025-02-17T02:16:29.407"/>
    <p1510:client id="{7DB302C5-10A5-4E2B-9E5A-7F262AF0CB18}" v="522" dt="2025-02-17T23:30:28.331"/>
    <p1510:client id="{B43D1E07-3019-EC96-CFB3-5E872D556E0C}" v="121" dt="2025-02-17T02:20:11.37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113" autoAdjust="0"/>
    <p:restoredTop sz="94719"/>
  </p:normalViewPr>
  <p:slideViewPr>
    <p:cSldViewPr snapToGrid="0">
      <p:cViewPr varScale="1">
        <p:scale>
          <a:sx n="105" d="100"/>
          <a:sy n="105" d="100"/>
        </p:scale>
        <p:origin x="134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2A4C21-1563-4C95-BF96-0B2B6901359E}" type="datetimeFigureOut">
              <a:rPr lang="lt-LT" smtClean="0"/>
              <a:t>2025-02-18</a:t>
            </a:fld>
            <a:endParaRPr lang="lt-LT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lt-LT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BA6D48-45EC-4FB1-9018-4062531C1D49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0110378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A6D48-45EC-4FB1-9018-4062531C1D49}" type="slidenum">
              <a:rPr lang="lt-LT" smtClean="0"/>
              <a:t>1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0774285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A6D48-45EC-4FB1-9018-4062531C1D49}" type="slidenum">
              <a:rPr lang="lt-LT" smtClean="0"/>
              <a:t>3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0219553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A6D48-45EC-4FB1-9018-4062531C1D49}" type="slidenum">
              <a:rPr lang="lt-LT" smtClean="0"/>
              <a:t>5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8192147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A6D48-45EC-4FB1-9018-4062531C1D49}" type="slidenum">
              <a:rPr lang="lt-LT" smtClean="0"/>
              <a:t>6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0433231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A6D48-45EC-4FB1-9018-4062531C1D49}" type="slidenum">
              <a:rPr lang="lt-LT" smtClean="0"/>
              <a:t>10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5310077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A6D48-45EC-4FB1-9018-4062531C1D49}" type="slidenum">
              <a:rPr lang="lt-LT" smtClean="0"/>
              <a:t>11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0613502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A6D48-45EC-4FB1-9018-4062531C1D49}" type="slidenum">
              <a:rPr lang="lt-LT" smtClean="0"/>
              <a:t>12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8450586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A6D48-45EC-4FB1-9018-4062531C1D49}" type="slidenum">
              <a:rPr lang="lt-LT" smtClean="0"/>
              <a:t>15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7413700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E2B6D8-39EE-27EE-7A5A-0C2BD542C2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FED256C-44C7-1A45-10AA-02145F7A98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lt-L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D6D3EB-DC18-DA34-1F19-FB1F11A7D1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68736-F11E-4A04-923F-A20747756CC6}" type="datetimeFigureOut">
              <a:rPr lang="lt-LT" smtClean="0"/>
              <a:t>2025-02-18</a:t>
            </a:fld>
            <a:endParaRPr lang="lt-L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1CE165-6AAE-529E-E8A0-4BFF4443F8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D55134-8785-E040-F606-6CF37D06B8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827C1-679A-49D1-9871-C66BFBE23038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897961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771748-917F-F5C7-E30B-1079DD4800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443A6A-1D0C-2CFE-0C33-3947613785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803A12-5406-E9A5-7E5C-1CD29CF6F1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68736-F11E-4A04-923F-A20747756CC6}" type="datetimeFigureOut">
              <a:rPr lang="lt-LT" smtClean="0"/>
              <a:t>2025-02-18</a:t>
            </a:fld>
            <a:endParaRPr lang="lt-L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7BAD0A-B259-ECDE-43F2-8227560F3B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09A1F7-6607-BCA9-BD9B-D7879B0D61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827C1-679A-49D1-9871-C66BFBE23038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399077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E5110E-913B-0D93-68C7-43E2C2959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EF976A-D5FC-0CBB-59DC-C5E932014B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61C97B-CDFE-A39E-3313-27D430F872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68736-F11E-4A04-923F-A20747756CC6}" type="datetimeFigureOut">
              <a:rPr lang="lt-LT" smtClean="0"/>
              <a:t>2025-02-18</a:t>
            </a:fld>
            <a:endParaRPr lang="lt-L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D5D7B5-8A30-7270-40E8-28E6054A6B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98C86C-3FB8-8D5A-E94D-5B1B1B5727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827C1-679A-49D1-9871-C66BFBE23038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916588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FADF34-1C8D-3228-9386-6FA554417E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3FE09-644E-C33E-06D1-893CD89587E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ADEB604-8AD1-BFF5-314D-65A281A361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C27D1F-03E8-2D23-83DE-1B8E5F91F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68736-F11E-4A04-923F-A20747756CC6}" type="datetimeFigureOut">
              <a:rPr lang="lt-LT" smtClean="0"/>
              <a:t>2025-02-18</a:t>
            </a:fld>
            <a:endParaRPr lang="lt-L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883ACE-6555-161E-756C-AF2E51D043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CB1C05-9101-834B-0097-E1D8B1D02E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827C1-679A-49D1-9871-C66BFBE23038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7307356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08A739-CEA4-D8F4-74D4-83CE6BEBD1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6B1B20-C7F7-4F4E-AE4E-810B881D32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42F309C-51E1-1AE6-F79C-403FF81E07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DFD27CC-AC75-F5E0-A06A-C09C1B4A097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FCC58FF-2FAD-9543-8FBC-329B4D04EA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1A3B7FE-C66A-0FFC-1987-4467A10DCC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68736-F11E-4A04-923F-A20747756CC6}" type="datetimeFigureOut">
              <a:rPr lang="lt-LT" smtClean="0"/>
              <a:t>2025-02-18</a:t>
            </a:fld>
            <a:endParaRPr lang="lt-LT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993654-2CF8-0208-AEBD-F1F8050669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DDF8AA1-D610-3BA9-D96C-9442A28A17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827C1-679A-49D1-9871-C66BFBE23038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7640910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B6EDEE-78E4-35FB-E69B-58C62037D0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F59F96F-38E6-203B-2033-6FA821288C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68736-F11E-4A04-923F-A20747756CC6}" type="datetimeFigureOut">
              <a:rPr lang="lt-LT" smtClean="0"/>
              <a:t>2025-02-18</a:t>
            </a:fld>
            <a:endParaRPr lang="lt-LT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F3CCB86-7432-3C63-5964-96F6F323F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BAB423E-5318-9ADC-FFB6-874B49078D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827C1-679A-49D1-9871-C66BFBE23038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40180435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A2EF6F6-B455-7BAF-8C5B-B26EE935DD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68736-F11E-4A04-923F-A20747756CC6}" type="datetimeFigureOut">
              <a:rPr lang="lt-LT" smtClean="0"/>
              <a:t>2025-02-18</a:t>
            </a:fld>
            <a:endParaRPr lang="lt-LT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B1C9A34-E830-C87F-8444-3648956F15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AC3AD0-9957-D66A-F8A3-8459A8B1D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827C1-679A-49D1-9871-C66BFBE23038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951482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8CF4C8-1A29-818B-7475-BAEE70F59D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BE19DF-E984-3704-1D04-6F59F99350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6FC003-F750-2055-7FEB-B7D35714DD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5DE29C-9F31-A962-20DA-6FD4231CCA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68736-F11E-4A04-923F-A20747756CC6}" type="datetimeFigureOut">
              <a:rPr lang="lt-LT" smtClean="0"/>
              <a:t>2025-02-18</a:t>
            </a:fld>
            <a:endParaRPr lang="lt-L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330963-A7D8-BC5F-4BB6-2930E41F7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0962A6-AA1E-91A7-83CB-FB205DFA4D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827C1-679A-49D1-9871-C66BFBE23038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834525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8F6004-3D33-41A8-5174-CA9585676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562CE80-1575-1A51-A762-91E6D4728BB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t-L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0830118-5499-06E2-9C8D-6DEFD59DD6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AED3E1-D650-F3DC-384E-86112E0ACD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68736-F11E-4A04-923F-A20747756CC6}" type="datetimeFigureOut">
              <a:rPr lang="lt-LT" smtClean="0"/>
              <a:t>2025-02-18</a:t>
            </a:fld>
            <a:endParaRPr lang="lt-L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2BDADE-11C0-7D12-743B-F0FED6C0ED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ECBCD3-BC72-9AAF-DA14-EC570BE9FF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827C1-679A-49D1-9871-C66BFBE23038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3427818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1BE69-28D2-0552-79C7-44D425F844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3037110-1D02-C502-E310-6AD22D1B04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1DE209-49A8-0771-B3C6-DBB1B63564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68736-F11E-4A04-923F-A20747756CC6}" type="datetimeFigureOut">
              <a:rPr lang="lt-LT" smtClean="0"/>
              <a:t>2025-02-18</a:t>
            </a:fld>
            <a:endParaRPr lang="lt-L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DD7FFC-07EB-DCE7-CDC6-9212D7AE42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BB00F2-9BDB-D9D7-638F-8B95F9A5E8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827C1-679A-49D1-9871-C66BFBE23038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3250915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9979A03-8E3F-D25F-9C63-062A5AE3C36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8BD8C1-A19E-9B0F-CE62-91B4300975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32A375-FF4B-07C4-FB48-DF155DC352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68736-F11E-4A04-923F-A20747756CC6}" type="datetimeFigureOut">
              <a:rPr lang="lt-LT" smtClean="0"/>
              <a:t>2025-02-18</a:t>
            </a:fld>
            <a:endParaRPr lang="lt-L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4EB8AF-79E0-5A05-A323-EFA5D2A0F8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FE8E86-AB0A-3D7D-A5EF-7FD9882D58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827C1-679A-49D1-9871-C66BFBE23038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845567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49A5EB0-A591-A958-4126-B6F9481D41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21FA6A-A5DA-2BF8-AA86-05C557781C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713DDA-2208-1307-4DAD-6EB7466A3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1D68736-F11E-4A04-923F-A20747756CC6}" type="datetimeFigureOut">
              <a:rPr lang="lt-LT" smtClean="0"/>
              <a:t>2025-02-18</a:t>
            </a:fld>
            <a:endParaRPr lang="lt-L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5F7EAA-5B5F-81A0-B83F-FD17FC9731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lt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2F1C1E-DB13-1197-5279-B11B8F3EA1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15827C1-679A-49D1-9871-C66BFBE23038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511323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1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t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startupgenome.com/ecosystems/boston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emf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emf"/><Relationship Id="rId4" Type="http://schemas.openxmlformats.org/officeDocument/2006/relationships/hyperlink" Target="https://lu.ma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ihg.com/hotelindigo/hotels/us/en/boston/bosfs/hoteldetail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sonesta.com/royal-sonesta/ma/cambridge/royal-sonesta-boston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libertyhotel.com/" TargetMode="External"/><Relationship Id="rId11" Type="http://schemas.openxmlformats.org/officeDocument/2006/relationships/image" Target="../media/image2.emf"/><Relationship Id="rId5" Type="http://schemas.openxmlformats.org/officeDocument/2006/relationships/hyperlink" Target="https://tinyurl.com/33def2p7" TargetMode="External"/><Relationship Id="rId10" Type="http://schemas.openxmlformats.org/officeDocument/2006/relationships/hyperlink" Target="https://www.theboxerboston.com/" TargetMode="External"/><Relationship Id="rId4" Type="http://schemas.openxmlformats.org/officeDocument/2006/relationships/hyperlink" Target="https://www.charleshotel.com/" TargetMode="External"/><Relationship Id="rId9" Type="http://schemas.openxmlformats.org/officeDocument/2006/relationships/hyperlink" Target="http://www.harvardsquarehotel.com/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mbta.com/schedules/bus" TargetMode="External"/><Relationship Id="rId13" Type="http://schemas.openxmlformats.org/officeDocument/2006/relationships/hyperlink" Target="https://www.puckergallery.com/artists#/samuel-bak/" TargetMode="External"/><Relationship Id="rId3" Type="http://schemas.openxmlformats.org/officeDocument/2006/relationships/image" Target="../media/image2.emf"/><Relationship Id="rId7" Type="http://schemas.openxmlformats.org/officeDocument/2006/relationships/hyperlink" Target="https://www.massport.com/logan-airport/getting-to-logan/on-airport-shuttle" TargetMode="External"/><Relationship Id="rId12" Type="http://schemas.openxmlformats.org/officeDocument/2006/relationships/hyperlink" Target="https://sblca.org/about-us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massport.com/logan-airport/getting-to-logan" TargetMode="External"/><Relationship Id="rId11" Type="http://schemas.openxmlformats.org/officeDocument/2006/relationships/hyperlink" Target="https://www.mbta.com/" TargetMode="External"/><Relationship Id="rId5" Type="http://schemas.openxmlformats.org/officeDocument/2006/relationships/hyperlink" Target="https://www.amtrak.com/home.html" TargetMode="External"/><Relationship Id="rId10" Type="http://schemas.openxmlformats.org/officeDocument/2006/relationships/hyperlink" Target="https://www.massport.com/logan-airport/getting-to-logan/ride-apps-uber-lyft" TargetMode="External"/><Relationship Id="rId4" Type="http://schemas.openxmlformats.org/officeDocument/2006/relationships/image" Target="../media/image9.png"/><Relationship Id="rId9" Type="http://schemas.openxmlformats.org/officeDocument/2006/relationships/hyperlink" Target="https://www.uber.com/global/en/r/airports/bos/pickup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emf"/><Relationship Id="rId5" Type="http://schemas.openxmlformats.org/officeDocument/2006/relationships/image" Target="../media/image13.jpeg"/><Relationship Id="rId4" Type="http://schemas.openxmlformats.org/officeDocument/2006/relationships/image" Target="../media/image5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mailto:rn@cdconcierge.com" TargetMode="External"/><Relationship Id="rId3" Type="http://schemas.openxmlformats.org/officeDocument/2006/relationships/image" Target="../media/image2.emf"/><Relationship Id="rId7" Type="http://schemas.openxmlformats.org/officeDocument/2006/relationships/hyperlink" Target="mailto:g.lapyte-zdanavice@inovacijuagentura.lt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linkedin.com/company/north-american-lithuanian-business-forum" TargetMode="External"/><Relationship Id="rId5" Type="http://schemas.openxmlformats.org/officeDocument/2006/relationships/hyperlink" Target="https://www.nalbforum.com/" TargetMode="Externa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hyperlink" Target="https://next.brella.io/join/NALBF25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6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7A17FE65-9A4C-D8F2-8C33-AEF77B1AD2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722" r="23746"/>
          <a:stretch/>
        </p:blipFill>
        <p:spPr>
          <a:xfrm>
            <a:off x="4391428" y="1"/>
            <a:ext cx="7800572" cy="6858000"/>
          </a:xfrm>
          <a:prstGeom prst="rect">
            <a:avLst/>
          </a:prstGeom>
        </p:spPr>
      </p:pic>
      <p:sp>
        <p:nvSpPr>
          <p:cNvPr id="15" name="Freeform 14">
            <a:extLst>
              <a:ext uri="{FF2B5EF4-FFF2-40B4-BE49-F238E27FC236}">
                <a16:creationId xmlns:a16="http://schemas.microsoft.com/office/drawing/2014/main" id="{5CFBC0E8-FAAE-464A-183B-0DA5F1C0A0F5}"/>
              </a:ext>
            </a:extLst>
          </p:cNvPr>
          <p:cNvSpPr/>
          <p:nvPr/>
        </p:nvSpPr>
        <p:spPr>
          <a:xfrm rot="5400000">
            <a:off x="784877" y="-1221639"/>
            <a:ext cx="6858000" cy="9301277"/>
          </a:xfrm>
          <a:custGeom>
            <a:avLst/>
            <a:gdLst>
              <a:gd name="connsiteX0" fmla="*/ 0 w 6858000"/>
              <a:gd name="connsiteY0" fmla="*/ 9301277 h 9301277"/>
              <a:gd name="connsiteX1" fmla="*/ 0 w 6858000"/>
              <a:gd name="connsiteY1" fmla="*/ 2443278 h 9301277"/>
              <a:gd name="connsiteX2" fmla="*/ 0 w 6858000"/>
              <a:gd name="connsiteY2" fmla="*/ 2443277 h 9301277"/>
              <a:gd name="connsiteX3" fmla="*/ 1 w 6858000"/>
              <a:gd name="connsiteY3" fmla="*/ 2443277 h 9301277"/>
              <a:gd name="connsiteX4" fmla="*/ 3429000 w 6858000"/>
              <a:gd name="connsiteY4" fmla="*/ 0 h 9301277"/>
              <a:gd name="connsiteX5" fmla="*/ 6857998 w 6858000"/>
              <a:gd name="connsiteY5" fmla="*/ 2443277 h 9301277"/>
              <a:gd name="connsiteX6" fmla="*/ 6858000 w 6858000"/>
              <a:gd name="connsiteY6" fmla="*/ 2443277 h 9301277"/>
              <a:gd name="connsiteX7" fmla="*/ 6858000 w 6858000"/>
              <a:gd name="connsiteY7" fmla="*/ 2443278 h 9301277"/>
              <a:gd name="connsiteX8" fmla="*/ 6858000 w 6858000"/>
              <a:gd name="connsiteY8" fmla="*/ 9301277 h 9301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858000" h="9301277">
                <a:moveTo>
                  <a:pt x="0" y="9301277"/>
                </a:moveTo>
                <a:lnTo>
                  <a:pt x="0" y="2443278"/>
                </a:lnTo>
                <a:lnTo>
                  <a:pt x="0" y="2443277"/>
                </a:lnTo>
                <a:lnTo>
                  <a:pt x="1" y="2443277"/>
                </a:lnTo>
                <a:lnTo>
                  <a:pt x="3429000" y="0"/>
                </a:lnTo>
                <a:lnTo>
                  <a:pt x="6857998" y="2443277"/>
                </a:lnTo>
                <a:lnTo>
                  <a:pt x="6858000" y="2443277"/>
                </a:lnTo>
                <a:lnTo>
                  <a:pt x="6858000" y="2443278"/>
                </a:lnTo>
                <a:lnTo>
                  <a:pt x="6858000" y="9301277"/>
                </a:lnTo>
                <a:close/>
              </a:path>
            </a:pathLst>
          </a:custGeom>
          <a:solidFill>
            <a:srgbClr val="00326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EDEA986-7F7E-A7EB-EE42-DB3F1D1FE1C5}"/>
              </a:ext>
            </a:extLst>
          </p:cNvPr>
          <p:cNvSpPr txBox="1"/>
          <p:nvPr/>
        </p:nvSpPr>
        <p:spPr>
          <a:xfrm>
            <a:off x="645912" y="3223475"/>
            <a:ext cx="65277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3600" b="1" dirty="0">
                <a:solidFill>
                  <a:srgbClr val="469AE9"/>
                </a:solidFill>
                <a:latin typeface="Aptos ExtraBold" panose="020B0004020202020204" pitchFamily="34" charset="0"/>
                <a:ea typeface="Open Sans ExtraBold" panose="020B0606030504020204" pitchFamily="34" charset="0"/>
                <a:cs typeface="Open Sans ExtraBold" panose="020B0606030504020204" pitchFamily="34" charset="0"/>
              </a:rPr>
              <a:t>ŠIAURĖS AMERIKOS IR LIETUVOS </a:t>
            </a:r>
            <a:r>
              <a:rPr lang="lt-LT" sz="3600" b="1" dirty="0">
                <a:solidFill>
                  <a:schemeClr val="bg1">
                    <a:lumMod val="95000"/>
                  </a:schemeClr>
                </a:solidFill>
                <a:latin typeface="Aptos ExtraBold" panose="020B0004020202020204" pitchFamily="34" charset="0"/>
                <a:ea typeface="Open Sans ExtraBold" panose="020B0606030504020204" pitchFamily="34" charset="0"/>
                <a:cs typeface="Open Sans ExtraBold" panose="020B0606030504020204" pitchFamily="34" charset="0"/>
              </a:rPr>
              <a:t>VERSLO FORUMAS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4AEC91C-D892-62E8-FF3F-FA40417BEAE7}"/>
              </a:ext>
            </a:extLst>
          </p:cNvPr>
          <p:cNvSpPr txBox="1"/>
          <p:nvPr/>
        </p:nvSpPr>
        <p:spPr>
          <a:xfrm>
            <a:off x="645913" y="2950669"/>
            <a:ext cx="46941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1200" b="1" dirty="0">
                <a:solidFill>
                  <a:schemeClr val="bg1">
                    <a:lumMod val="95000"/>
                  </a:schemeClr>
                </a:solidFill>
                <a:latin typeface="Aptos SemiBold" panose="020B0004020202020204" pitchFamily="34" charset="0"/>
                <a:ea typeface="Open Sans ExtraBold" panose="020B0606030504020204" pitchFamily="34" charset="0"/>
                <a:cs typeface="Open Sans ExtraBold" panose="020B0606030504020204" pitchFamily="34" charset="0"/>
              </a:rPr>
              <a:t>Birželio 9-11 d. | 2025 | BOSTONAS, JAV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629DBAE-049C-CDB7-2010-5AF962D7EA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9325" y="608208"/>
            <a:ext cx="3228445" cy="148876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2908B19-5149-8446-5DA5-125D8561FDB2}"/>
              </a:ext>
            </a:extLst>
          </p:cNvPr>
          <p:cNvSpPr txBox="1"/>
          <p:nvPr/>
        </p:nvSpPr>
        <p:spPr>
          <a:xfrm>
            <a:off x="645912" y="5603461"/>
            <a:ext cx="16818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1200" b="1" dirty="0">
                <a:solidFill>
                  <a:schemeClr val="bg1">
                    <a:lumMod val="95000"/>
                  </a:schemeClr>
                </a:solidFill>
                <a:latin typeface="Aptos SemiBold" panose="020B0004020202020204" pitchFamily="34" charset="0"/>
              </a:rPr>
              <a:t>Jūratė </a:t>
            </a:r>
            <a:r>
              <a:rPr lang="lt-LT" sz="1200" b="1" dirty="0" err="1">
                <a:solidFill>
                  <a:schemeClr val="bg1">
                    <a:lumMod val="95000"/>
                  </a:schemeClr>
                </a:solidFill>
                <a:latin typeface="Aptos SemiBold" panose="020B0004020202020204" pitchFamily="34" charset="0"/>
              </a:rPr>
              <a:t>Usevičiūtė</a:t>
            </a:r>
            <a:r>
              <a:rPr lang="lt-LT" sz="1200" b="1" dirty="0">
                <a:solidFill>
                  <a:schemeClr val="bg1">
                    <a:lumMod val="95000"/>
                  </a:schemeClr>
                </a:solidFill>
                <a:latin typeface="Aptos SemiBold" panose="020B0004020202020204" pitchFamily="34" charset="0"/>
              </a:rPr>
              <a:t>,</a:t>
            </a:r>
          </a:p>
          <a:p>
            <a:r>
              <a:rPr lang="lt-LT" sz="1200" dirty="0">
                <a:solidFill>
                  <a:schemeClr val="bg1">
                    <a:lumMod val="95000"/>
                  </a:schemeClr>
                </a:solidFill>
                <a:latin typeface="Aptos Light" panose="020B0004020202020204" pitchFamily="34" charset="0"/>
              </a:rPr>
              <a:t>Lietuvos ambasada JAV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0508F55-5717-1C8B-BD4C-B06592DDBCEE}"/>
              </a:ext>
            </a:extLst>
          </p:cNvPr>
          <p:cNvSpPr txBox="1"/>
          <p:nvPr/>
        </p:nvSpPr>
        <p:spPr>
          <a:xfrm>
            <a:off x="2647265" y="5603461"/>
            <a:ext cx="1681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1200" b="1" dirty="0">
                <a:solidFill>
                  <a:schemeClr val="bg1">
                    <a:lumMod val="95000"/>
                  </a:schemeClr>
                </a:solidFill>
                <a:latin typeface="Aptos SemiBold" panose="020B0004020202020204" pitchFamily="34" charset="0"/>
              </a:rPr>
              <a:t>Giedrius </a:t>
            </a:r>
            <a:r>
              <a:rPr lang="lt-LT" sz="1200" b="1" dirty="0" err="1">
                <a:solidFill>
                  <a:schemeClr val="bg1">
                    <a:lumMod val="95000"/>
                  </a:schemeClr>
                </a:solidFill>
                <a:latin typeface="Aptos SemiBold" panose="020B0004020202020204" pitchFamily="34" charset="0"/>
              </a:rPr>
              <a:t>Galkauskas</a:t>
            </a:r>
            <a:r>
              <a:rPr lang="lt-LT" sz="1200" b="1" dirty="0">
                <a:solidFill>
                  <a:schemeClr val="bg1">
                    <a:lumMod val="95000"/>
                  </a:schemeClr>
                </a:solidFill>
                <a:latin typeface="Aptos SemiBold" panose="020B0004020202020204" pitchFamily="34" charset="0"/>
              </a:rPr>
              <a:t>,</a:t>
            </a:r>
          </a:p>
          <a:p>
            <a:r>
              <a:rPr lang="lt-LT" sz="1200" dirty="0">
                <a:solidFill>
                  <a:schemeClr val="bg1">
                    <a:lumMod val="95000"/>
                  </a:schemeClr>
                </a:solidFill>
                <a:latin typeface="Aptos Light" panose="020B0004020202020204" pitchFamily="34" charset="0"/>
              </a:rPr>
              <a:t>Lietuvos generalinis konsulatas Niujorke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872D018-0079-80BC-9FE8-19D92009D92C}"/>
              </a:ext>
            </a:extLst>
          </p:cNvPr>
          <p:cNvSpPr txBox="1"/>
          <p:nvPr/>
        </p:nvSpPr>
        <p:spPr>
          <a:xfrm>
            <a:off x="4648618" y="5603461"/>
            <a:ext cx="17726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1200" b="1" dirty="0">
                <a:solidFill>
                  <a:schemeClr val="bg1">
                    <a:lumMod val="95000"/>
                  </a:schemeClr>
                </a:solidFill>
                <a:latin typeface="Aptos SemiBold" panose="020B0004020202020204" pitchFamily="34" charset="0"/>
              </a:rPr>
              <a:t>Sergejus </a:t>
            </a:r>
            <a:r>
              <a:rPr lang="lt-LT" sz="1200" b="1" dirty="0" err="1">
                <a:solidFill>
                  <a:schemeClr val="bg1">
                    <a:lumMod val="95000"/>
                  </a:schemeClr>
                </a:solidFill>
                <a:latin typeface="Aptos SemiBold" panose="020B0004020202020204" pitchFamily="34" charset="0"/>
              </a:rPr>
              <a:t>Tichomirovas</a:t>
            </a:r>
            <a:r>
              <a:rPr lang="lt-LT" sz="1200" b="1" dirty="0">
                <a:solidFill>
                  <a:schemeClr val="bg1">
                    <a:lumMod val="95000"/>
                  </a:schemeClr>
                </a:solidFill>
                <a:latin typeface="Aptos SemiBold" panose="020B0004020202020204" pitchFamily="34" charset="0"/>
              </a:rPr>
              <a:t>,</a:t>
            </a:r>
          </a:p>
          <a:p>
            <a:r>
              <a:rPr lang="lt-LT" sz="1200" dirty="0">
                <a:solidFill>
                  <a:schemeClr val="bg1">
                    <a:lumMod val="95000"/>
                  </a:schemeClr>
                </a:solidFill>
                <a:latin typeface="Aptos Light" panose="020B0004020202020204" pitchFamily="34" charset="0"/>
              </a:rPr>
              <a:t>Lietuvos generalinis konsulatas Čikagoje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7666E3E-0E11-CEDB-77D3-A4484C048FEF}"/>
              </a:ext>
            </a:extLst>
          </p:cNvPr>
          <p:cNvSpPr txBox="1"/>
          <p:nvPr/>
        </p:nvSpPr>
        <p:spPr>
          <a:xfrm>
            <a:off x="645912" y="5393837"/>
            <a:ext cx="1681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1200" b="1" dirty="0">
                <a:solidFill>
                  <a:srgbClr val="469AE9"/>
                </a:solidFill>
                <a:latin typeface="Aptos SemiBold" panose="020B0004020202020204" pitchFamily="34" charset="0"/>
              </a:rPr>
              <a:t>Pristato:</a:t>
            </a:r>
            <a:endParaRPr lang="lt-LT" sz="1200" dirty="0">
              <a:solidFill>
                <a:srgbClr val="469AE9"/>
              </a:solidFill>
              <a:latin typeface="Aptos Light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07993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69AE9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2C120BE-3D02-26BC-66EA-E5066453DF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CF6E988-F160-652D-CFF6-B4F48AF0B2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0639" y="0"/>
            <a:ext cx="4171361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A0912C4-5EA9-D654-EF98-812172965992}"/>
              </a:ext>
            </a:extLst>
          </p:cNvPr>
          <p:cNvSpPr txBox="1"/>
          <p:nvPr/>
        </p:nvSpPr>
        <p:spPr>
          <a:xfrm>
            <a:off x="678570" y="2457919"/>
            <a:ext cx="5760720" cy="379187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lnSpc>
                <a:spcPct val="150000"/>
              </a:lnSpc>
              <a:buBlip>
                <a:blip r:embed="rId3"/>
              </a:buBlip>
            </a:pPr>
            <a:r>
              <a:rPr lang="lt-LT" dirty="0">
                <a:solidFill>
                  <a:schemeClr val="bg1"/>
                </a:solidFill>
                <a:latin typeface="Aptos Light" panose="020B0004020202020204" pitchFamily="34" charset="0"/>
              </a:rPr>
              <a:t>Istorija</a:t>
            </a:r>
          </a:p>
          <a:p>
            <a:pPr marL="285750" indent="-285750">
              <a:lnSpc>
                <a:spcPct val="150000"/>
              </a:lnSpc>
              <a:buBlip>
                <a:blip r:embed="rId3"/>
              </a:buBlip>
            </a:pPr>
            <a:r>
              <a:rPr lang="lt-LT" dirty="0">
                <a:solidFill>
                  <a:schemeClr val="bg1"/>
                </a:solidFill>
                <a:latin typeface="Aptos Light" panose="020B0004020202020204" pitchFamily="34" charset="0"/>
              </a:rPr>
              <a:t>Kodėl Bostonas?</a:t>
            </a:r>
          </a:p>
          <a:p>
            <a:pPr marL="285750" indent="-285750">
              <a:lnSpc>
                <a:spcPct val="150000"/>
              </a:lnSpc>
              <a:buBlip>
                <a:blip r:embed="rId3"/>
              </a:buBlip>
            </a:pPr>
            <a:r>
              <a:rPr lang="lt-LT" dirty="0">
                <a:solidFill>
                  <a:schemeClr val="bg1"/>
                </a:solidFill>
                <a:latin typeface="Aptos Light" panose="020B0004020202020204" pitchFamily="34" charset="0"/>
              </a:rPr>
              <a:t>Koncepcija ir tikslinės industrijos</a:t>
            </a:r>
          </a:p>
          <a:p>
            <a:pPr marL="285750" indent="-285750">
              <a:lnSpc>
                <a:spcPct val="150000"/>
              </a:lnSpc>
              <a:buBlip>
                <a:blip r:embed="rId3"/>
              </a:buBlip>
            </a:pPr>
            <a:r>
              <a:rPr lang="lt-LT" dirty="0">
                <a:solidFill>
                  <a:schemeClr val="bg1"/>
                </a:solidFill>
                <a:latin typeface="Aptos Light" panose="020B0004020202020204" pitchFamily="34" charset="0"/>
              </a:rPr>
              <a:t>Kiti renginiai JAV Rytų pakrantėje</a:t>
            </a:r>
          </a:p>
          <a:p>
            <a:pPr marL="285750" indent="-285750">
              <a:lnSpc>
                <a:spcPct val="150000"/>
              </a:lnSpc>
              <a:buBlip>
                <a:blip r:embed="rId3"/>
              </a:buBlip>
            </a:pPr>
            <a:r>
              <a:rPr lang="lt-LT" dirty="0">
                <a:solidFill>
                  <a:schemeClr val="bg1"/>
                </a:solidFill>
                <a:latin typeface="Aptos Light" panose="020B0004020202020204" pitchFamily="34" charset="0"/>
              </a:rPr>
              <a:t>Lokacijos</a:t>
            </a:r>
            <a:endParaRPr lang="en-US" dirty="0">
              <a:solidFill>
                <a:schemeClr val="bg1"/>
              </a:solidFill>
              <a:latin typeface="Aptos Light" panose="020B0004020202020204" pitchFamily="34" charset="0"/>
            </a:endParaRPr>
          </a:p>
          <a:p>
            <a:pPr marL="285750" indent="-285750">
              <a:lnSpc>
                <a:spcPct val="150000"/>
              </a:lnSpc>
              <a:buBlip>
                <a:blip r:embed="rId3"/>
              </a:buBlip>
            </a:pPr>
            <a:r>
              <a:rPr lang="en-US" dirty="0" err="1">
                <a:solidFill>
                  <a:schemeClr val="bg1"/>
                </a:solidFill>
                <a:latin typeface="Aptos Light" panose="020B0004020202020204" pitchFamily="34" charset="0"/>
              </a:rPr>
              <a:t>Transportas</a:t>
            </a:r>
            <a:r>
              <a:rPr lang="en-US" dirty="0">
                <a:solidFill>
                  <a:schemeClr val="bg1"/>
                </a:solidFill>
                <a:latin typeface="Aptos Light" panose="020B0004020202020204" pitchFamily="34" charset="0"/>
              </a:rPr>
              <a:t> ir </a:t>
            </a:r>
            <a:r>
              <a:rPr lang="en-US" dirty="0" err="1">
                <a:solidFill>
                  <a:schemeClr val="bg1"/>
                </a:solidFill>
                <a:latin typeface="Aptos Light" panose="020B0004020202020204" pitchFamily="34" charset="0"/>
              </a:rPr>
              <a:t>apgyvendinimas</a:t>
            </a:r>
            <a:endParaRPr lang="lt-LT" dirty="0">
              <a:solidFill>
                <a:schemeClr val="bg1"/>
              </a:solidFill>
              <a:latin typeface="Aptos Light" panose="020B0004020202020204" pitchFamily="34" charset="0"/>
            </a:endParaRPr>
          </a:p>
          <a:p>
            <a:pPr marL="285750" indent="-285750">
              <a:lnSpc>
                <a:spcPct val="150000"/>
              </a:lnSpc>
              <a:buBlip>
                <a:blip r:embed="rId3"/>
              </a:buBlip>
            </a:pPr>
            <a:r>
              <a:rPr lang="lt-LT" dirty="0">
                <a:solidFill>
                  <a:schemeClr val="bg1"/>
                </a:solidFill>
                <a:latin typeface="Aptos Light" panose="020B0004020202020204" pitchFamily="34" charset="0"/>
              </a:rPr>
              <a:t>Sėkmės istorijos</a:t>
            </a:r>
            <a:endParaRPr lang="en-US" dirty="0">
              <a:solidFill>
                <a:schemeClr val="bg1"/>
              </a:solidFill>
              <a:latin typeface="Aptos Light" panose="020B0004020202020204" pitchFamily="34" charset="0"/>
            </a:endParaRPr>
          </a:p>
          <a:p>
            <a:pPr marL="285750" indent="-285750">
              <a:lnSpc>
                <a:spcPct val="150000"/>
              </a:lnSpc>
              <a:buBlip>
                <a:blip r:embed="rId3"/>
              </a:buBlip>
            </a:pPr>
            <a:r>
              <a:rPr lang="lt-LT" dirty="0">
                <a:solidFill>
                  <a:schemeClr val="bg1"/>
                </a:solidFill>
                <a:latin typeface="Aptos Light" panose="020B0004020202020204" pitchFamily="34" charset="0"/>
              </a:rPr>
              <a:t>Registracija</a:t>
            </a:r>
          </a:p>
          <a:p>
            <a:pPr marL="285750" indent="-285750">
              <a:lnSpc>
                <a:spcPct val="150000"/>
              </a:lnSpc>
              <a:buBlip>
                <a:blip r:embed="rId3"/>
              </a:buBlip>
            </a:pPr>
            <a:r>
              <a:rPr lang="lt-LT" dirty="0">
                <a:solidFill>
                  <a:schemeClr val="bg1"/>
                </a:solidFill>
                <a:latin typeface="Aptos Light" panose="020B0004020202020204" pitchFamily="34" charset="0"/>
              </a:rPr>
              <a:t>Klausimų-atsakymų sesija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05D690-D44D-2DC2-1667-48309C65DE2F}"/>
              </a:ext>
            </a:extLst>
          </p:cNvPr>
          <p:cNvSpPr txBox="1"/>
          <p:nvPr/>
        </p:nvSpPr>
        <p:spPr>
          <a:xfrm>
            <a:off x="645912" y="608209"/>
            <a:ext cx="67237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3600" b="1" dirty="0">
                <a:solidFill>
                  <a:srgbClr val="003260"/>
                </a:solidFill>
                <a:latin typeface="Aptos ExtraBold" panose="020B0004020202020204" pitchFamily="34" charset="0"/>
              </a:rPr>
              <a:t>NALB Forumo </a:t>
            </a:r>
            <a:r>
              <a:rPr lang="lt-LT" sz="3600" b="1" dirty="0">
                <a:solidFill>
                  <a:schemeClr val="bg1"/>
                </a:solidFill>
                <a:latin typeface="Aptos ExtraBold" panose="020B0004020202020204" pitchFamily="34" charset="0"/>
              </a:rPr>
              <a:t>pristatymas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9FF54A51-E62A-E58E-3342-78993A78D0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40796" y="608209"/>
            <a:ext cx="1689204" cy="778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3941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26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78DE11A-ED8E-FD7F-6CF2-6CEC292085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56BB6C4-9BEF-A8DD-3305-3E1CF3AE9C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50388" y="608209"/>
            <a:ext cx="1679612" cy="77453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40607E4-A968-7ACB-FCEE-17AFD47398BB}"/>
              </a:ext>
            </a:extLst>
          </p:cNvPr>
          <p:cNvSpPr txBox="1"/>
          <p:nvPr/>
        </p:nvSpPr>
        <p:spPr>
          <a:xfrm>
            <a:off x="645912" y="608209"/>
            <a:ext cx="67237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3600" b="1" dirty="0">
                <a:solidFill>
                  <a:schemeClr val="bg1"/>
                </a:solidFill>
                <a:latin typeface="Aptos ExtraBold" panose="020B0004020202020204" pitchFamily="34" charset="0"/>
              </a:rPr>
              <a:t>NALB Forumo </a:t>
            </a:r>
            <a:r>
              <a:rPr lang="lt-LT" sz="3600" b="1" dirty="0">
                <a:solidFill>
                  <a:srgbClr val="469AE9"/>
                </a:solidFill>
                <a:latin typeface="Aptos ExtraBold" panose="020B0004020202020204" pitchFamily="34" charset="0"/>
              </a:rPr>
              <a:t>istorija</a:t>
            </a: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FC32CB1B-5F01-005F-08AF-26713C8F72EF}"/>
              </a:ext>
            </a:extLst>
          </p:cNvPr>
          <p:cNvGrpSpPr/>
          <p:nvPr/>
        </p:nvGrpSpPr>
        <p:grpSpPr>
          <a:xfrm>
            <a:off x="758099" y="3268396"/>
            <a:ext cx="10671901" cy="1219200"/>
            <a:chOff x="758099" y="3322825"/>
            <a:chExt cx="10671901" cy="1219200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22DC044B-D0B6-AB9D-4762-3268CE3CEFB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58099" y="3322825"/>
              <a:ext cx="1953382" cy="1219200"/>
            </a:xfrm>
            <a:prstGeom prst="rect">
              <a:avLst/>
            </a:prstGeom>
          </p:spPr>
        </p:pic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CAE8064A-C621-FC20-0C72-B17C413F725B}"/>
                </a:ext>
              </a:extLst>
            </p:cNvPr>
            <p:cNvSpPr txBox="1"/>
            <p:nvPr/>
          </p:nvSpPr>
          <p:spPr>
            <a:xfrm>
              <a:off x="1137530" y="3983662"/>
              <a:ext cx="129936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 err="1">
                  <a:solidFill>
                    <a:schemeClr val="bg1"/>
                  </a:solidFill>
                  <a:latin typeface="Aptos SemiBold" panose="020B0004020202020204" pitchFamily="34" charset="0"/>
                </a:rPr>
                <a:t>Vašingtonas</a:t>
              </a:r>
              <a:endParaRPr lang="en-US" sz="1600" b="1" dirty="0">
                <a:solidFill>
                  <a:schemeClr val="bg1"/>
                </a:solidFill>
                <a:latin typeface="Aptos SemiBold" panose="020B0004020202020204" pitchFamily="34" charset="0"/>
              </a:endParaRPr>
            </a:p>
          </p:txBody>
        </p: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5C3F9F65-8836-DAEF-869C-6C55EFBB65F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501803" y="3322825"/>
              <a:ext cx="1953382" cy="1219200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FE9C2B68-CDA0-CEFA-DB14-59D8DDA3BB5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245507" y="3322825"/>
              <a:ext cx="1953382" cy="1219200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57821BAC-EBFD-CA91-E073-B03F7936406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989211" y="3322825"/>
              <a:ext cx="1953382" cy="1219200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22ABB9AB-7AD1-F696-72D6-E6C807C1295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732915" y="3322825"/>
              <a:ext cx="1953382" cy="1219200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6EB08148-C310-FCC9-6DF9-803661A7F53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9476618" y="3322825"/>
              <a:ext cx="1953382" cy="1219200"/>
            </a:xfrm>
            <a:prstGeom prst="rect">
              <a:avLst/>
            </a:prstGeom>
          </p:spPr>
        </p:pic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2604D07F-A3BC-B6B2-4A96-B4DE30283851}"/>
                </a:ext>
              </a:extLst>
            </p:cNvPr>
            <p:cNvSpPr txBox="1"/>
            <p:nvPr/>
          </p:nvSpPr>
          <p:spPr>
            <a:xfrm>
              <a:off x="1291385" y="3507022"/>
              <a:ext cx="99165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solidFill>
                    <a:schemeClr val="bg1"/>
                  </a:solidFill>
                  <a:latin typeface="Aptos Light" panose="020B0004020202020204" pitchFamily="34" charset="0"/>
                </a:rPr>
                <a:t>2019 m.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27F220A5-2CC3-C78E-2CC0-BBEBCBEFE6CC}"/>
                </a:ext>
              </a:extLst>
            </p:cNvPr>
            <p:cNvSpPr txBox="1"/>
            <p:nvPr/>
          </p:nvSpPr>
          <p:spPr>
            <a:xfrm>
              <a:off x="2879244" y="3983662"/>
              <a:ext cx="129936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 err="1">
                  <a:solidFill>
                    <a:schemeClr val="bg1"/>
                  </a:solidFill>
                  <a:latin typeface="Aptos SemiBold" panose="020B0004020202020204" pitchFamily="34" charset="0"/>
                </a:rPr>
                <a:t>Virtualus</a:t>
              </a:r>
              <a:endParaRPr lang="en-US" sz="1600" b="1" dirty="0">
                <a:solidFill>
                  <a:schemeClr val="bg1"/>
                </a:solidFill>
                <a:latin typeface="Aptos SemiBold" panose="020B0004020202020204" pitchFamily="34" charset="0"/>
              </a:endParaRP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6B8F68A5-F4A2-9952-82D3-DD15BC96BE78}"/>
                </a:ext>
              </a:extLst>
            </p:cNvPr>
            <p:cNvSpPr txBox="1"/>
            <p:nvPr/>
          </p:nvSpPr>
          <p:spPr>
            <a:xfrm>
              <a:off x="3033099" y="3507022"/>
              <a:ext cx="99165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solidFill>
                    <a:schemeClr val="bg1"/>
                  </a:solidFill>
                  <a:latin typeface="Aptos Light" panose="020B0004020202020204" pitchFamily="34" charset="0"/>
                </a:rPr>
                <a:t>2021 m.</a:t>
              </a: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E9B23DC8-A9D6-0EDD-0A95-FF50E8E228F7}"/>
                </a:ext>
              </a:extLst>
            </p:cNvPr>
            <p:cNvSpPr txBox="1"/>
            <p:nvPr/>
          </p:nvSpPr>
          <p:spPr>
            <a:xfrm>
              <a:off x="4620958" y="3983662"/>
              <a:ext cx="129936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 err="1">
                  <a:solidFill>
                    <a:schemeClr val="bg1"/>
                  </a:solidFill>
                  <a:latin typeface="Aptos SemiBold" panose="020B0004020202020204" pitchFamily="34" charset="0"/>
                </a:rPr>
                <a:t>Filadelfija</a:t>
              </a:r>
              <a:endParaRPr lang="en-US" sz="1600" b="1" dirty="0">
                <a:solidFill>
                  <a:schemeClr val="bg1"/>
                </a:solidFill>
                <a:latin typeface="Aptos SemiBold" panose="020B0004020202020204" pitchFamily="34" charset="0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0B4F2165-52A9-37B1-27E5-E8E989583BE0}"/>
                </a:ext>
              </a:extLst>
            </p:cNvPr>
            <p:cNvSpPr txBox="1"/>
            <p:nvPr/>
          </p:nvSpPr>
          <p:spPr>
            <a:xfrm>
              <a:off x="4774813" y="3507022"/>
              <a:ext cx="99165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solidFill>
                    <a:schemeClr val="bg1"/>
                  </a:solidFill>
                  <a:latin typeface="Aptos Light" panose="020B0004020202020204" pitchFamily="34" charset="0"/>
                </a:rPr>
                <a:t>2022 m.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9D7BA72A-9FE7-98D0-0B9B-4C1B585CCD03}"/>
                </a:ext>
              </a:extLst>
            </p:cNvPr>
            <p:cNvSpPr txBox="1"/>
            <p:nvPr/>
          </p:nvSpPr>
          <p:spPr>
            <a:xfrm>
              <a:off x="6319129" y="3983662"/>
              <a:ext cx="129936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 err="1">
                  <a:solidFill>
                    <a:schemeClr val="bg1"/>
                  </a:solidFill>
                  <a:latin typeface="Aptos SemiBold" panose="020B0004020202020204" pitchFamily="34" charset="0"/>
                </a:rPr>
                <a:t>Čikaga</a:t>
              </a:r>
              <a:endParaRPr lang="en-US" sz="1600" b="1" dirty="0">
                <a:solidFill>
                  <a:schemeClr val="bg1"/>
                </a:solidFill>
                <a:latin typeface="Aptos SemiBold" panose="020B0004020202020204" pitchFamily="34" charset="0"/>
              </a:endParaRP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D81BCE92-0E9A-C425-F81C-8177DC1786C4}"/>
                </a:ext>
              </a:extLst>
            </p:cNvPr>
            <p:cNvSpPr txBox="1"/>
            <p:nvPr/>
          </p:nvSpPr>
          <p:spPr>
            <a:xfrm>
              <a:off x="6472984" y="3507022"/>
              <a:ext cx="99165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solidFill>
                    <a:schemeClr val="bg1"/>
                  </a:solidFill>
                  <a:latin typeface="Aptos Light" panose="020B0004020202020204" pitchFamily="34" charset="0"/>
                </a:rPr>
                <a:t>2023 m.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B4421D59-C0AF-20E3-73A5-AD04BE786223}"/>
                </a:ext>
              </a:extLst>
            </p:cNvPr>
            <p:cNvSpPr txBox="1"/>
            <p:nvPr/>
          </p:nvSpPr>
          <p:spPr>
            <a:xfrm>
              <a:off x="8060843" y="3983662"/>
              <a:ext cx="129936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 err="1">
                  <a:solidFill>
                    <a:schemeClr val="bg1"/>
                  </a:solidFill>
                  <a:latin typeface="Aptos SemiBold" panose="020B0004020202020204" pitchFamily="34" charset="0"/>
                </a:rPr>
                <a:t>Niujorkas</a:t>
              </a:r>
              <a:endParaRPr lang="en-US" sz="1600" b="1" dirty="0">
                <a:solidFill>
                  <a:schemeClr val="bg1"/>
                </a:solidFill>
                <a:latin typeface="Aptos SemiBold" panose="020B0004020202020204" pitchFamily="34" charset="0"/>
              </a:endParaRP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3F36AD5D-DE73-A12D-DA79-A52EEB0E1A6B}"/>
                </a:ext>
              </a:extLst>
            </p:cNvPr>
            <p:cNvSpPr txBox="1"/>
            <p:nvPr/>
          </p:nvSpPr>
          <p:spPr>
            <a:xfrm>
              <a:off x="8214698" y="3507022"/>
              <a:ext cx="99165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solidFill>
                    <a:schemeClr val="bg1"/>
                  </a:solidFill>
                  <a:latin typeface="Aptos Light" panose="020B0004020202020204" pitchFamily="34" charset="0"/>
                </a:rPr>
                <a:t>2024 m.</a:t>
              </a: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AF14B8C4-CD26-261B-910C-86CBBF859DE4}"/>
                </a:ext>
              </a:extLst>
            </p:cNvPr>
            <p:cNvSpPr txBox="1"/>
            <p:nvPr/>
          </p:nvSpPr>
          <p:spPr>
            <a:xfrm>
              <a:off x="9856986" y="3983662"/>
              <a:ext cx="129936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 err="1">
                  <a:solidFill>
                    <a:schemeClr val="bg1"/>
                  </a:solidFill>
                  <a:latin typeface="Aptos SemiBold" panose="020B0004020202020204" pitchFamily="34" charset="0"/>
                </a:rPr>
                <a:t>Bostonas</a:t>
              </a:r>
              <a:endParaRPr lang="en-US" sz="1600" b="1" dirty="0">
                <a:solidFill>
                  <a:schemeClr val="bg1"/>
                </a:solidFill>
                <a:latin typeface="Aptos SemiBold" panose="020B0004020202020204" pitchFamily="34" charset="0"/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F2D3B8A4-45DD-DA44-88D3-F169108EA3BB}"/>
                </a:ext>
              </a:extLst>
            </p:cNvPr>
            <p:cNvSpPr txBox="1"/>
            <p:nvPr/>
          </p:nvSpPr>
          <p:spPr>
            <a:xfrm>
              <a:off x="10010841" y="3507022"/>
              <a:ext cx="99165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solidFill>
                    <a:schemeClr val="bg1"/>
                  </a:solidFill>
                  <a:latin typeface="Aptos Light" panose="020B0004020202020204" pitchFamily="34" charset="0"/>
                </a:rPr>
                <a:t>2025 m.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682050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57D067-0D3E-D5DF-9868-E95CAEAE98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A circular sculpture in a city&#10;&#10;AI-generated content may be incorrect.">
            <a:extLst>
              <a:ext uri="{FF2B5EF4-FFF2-40B4-BE49-F238E27FC236}">
                <a16:creationId xmlns:a16="http://schemas.microsoft.com/office/drawing/2014/main" id="{EB9EBD85-DFE7-42F7-5BFC-BEC208188D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0" y="0"/>
            <a:ext cx="6858000" cy="6858000"/>
          </a:xfrm>
          <a:prstGeom prst="rect">
            <a:avLst/>
          </a:prstGeom>
          <a:effectLst/>
        </p:spPr>
      </p:pic>
      <p:sp>
        <p:nvSpPr>
          <p:cNvPr id="2" name="Freeform 1">
            <a:extLst>
              <a:ext uri="{FF2B5EF4-FFF2-40B4-BE49-F238E27FC236}">
                <a16:creationId xmlns:a16="http://schemas.microsoft.com/office/drawing/2014/main" id="{77E452AF-33B9-C5E9-6DC3-38B286F529EB}"/>
              </a:ext>
            </a:extLst>
          </p:cNvPr>
          <p:cNvSpPr/>
          <p:nvPr/>
        </p:nvSpPr>
        <p:spPr>
          <a:xfrm rot="5400000">
            <a:off x="784877" y="-1221639"/>
            <a:ext cx="6858000" cy="9301277"/>
          </a:xfrm>
          <a:custGeom>
            <a:avLst/>
            <a:gdLst>
              <a:gd name="connsiteX0" fmla="*/ 0 w 6858000"/>
              <a:gd name="connsiteY0" fmla="*/ 9301277 h 9301277"/>
              <a:gd name="connsiteX1" fmla="*/ 0 w 6858000"/>
              <a:gd name="connsiteY1" fmla="*/ 2443278 h 9301277"/>
              <a:gd name="connsiteX2" fmla="*/ 0 w 6858000"/>
              <a:gd name="connsiteY2" fmla="*/ 2443277 h 9301277"/>
              <a:gd name="connsiteX3" fmla="*/ 1 w 6858000"/>
              <a:gd name="connsiteY3" fmla="*/ 2443277 h 9301277"/>
              <a:gd name="connsiteX4" fmla="*/ 3429000 w 6858000"/>
              <a:gd name="connsiteY4" fmla="*/ 0 h 9301277"/>
              <a:gd name="connsiteX5" fmla="*/ 6857998 w 6858000"/>
              <a:gd name="connsiteY5" fmla="*/ 2443277 h 9301277"/>
              <a:gd name="connsiteX6" fmla="*/ 6858000 w 6858000"/>
              <a:gd name="connsiteY6" fmla="*/ 2443277 h 9301277"/>
              <a:gd name="connsiteX7" fmla="*/ 6858000 w 6858000"/>
              <a:gd name="connsiteY7" fmla="*/ 2443278 h 9301277"/>
              <a:gd name="connsiteX8" fmla="*/ 6858000 w 6858000"/>
              <a:gd name="connsiteY8" fmla="*/ 9301277 h 9301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858000" h="9301277">
                <a:moveTo>
                  <a:pt x="0" y="9301277"/>
                </a:moveTo>
                <a:lnTo>
                  <a:pt x="0" y="2443278"/>
                </a:lnTo>
                <a:lnTo>
                  <a:pt x="0" y="2443277"/>
                </a:lnTo>
                <a:lnTo>
                  <a:pt x="1" y="2443277"/>
                </a:lnTo>
                <a:lnTo>
                  <a:pt x="3429000" y="0"/>
                </a:lnTo>
                <a:lnTo>
                  <a:pt x="6857998" y="2443277"/>
                </a:lnTo>
                <a:lnTo>
                  <a:pt x="6858000" y="2443277"/>
                </a:lnTo>
                <a:lnTo>
                  <a:pt x="6858000" y="2443278"/>
                </a:lnTo>
                <a:lnTo>
                  <a:pt x="6858000" y="930127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40C5A60-49AD-307E-3411-E700CFC3E35F}"/>
              </a:ext>
            </a:extLst>
          </p:cNvPr>
          <p:cNvSpPr txBox="1"/>
          <p:nvPr/>
        </p:nvSpPr>
        <p:spPr>
          <a:xfrm>
            <a:off x="678570" y="1899877"/>
            <a:ext cx="6183624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1200"/>
              </a:spcAft>
              <a:buBlip>
                <a:blip r:embed="rId3"/>
              </a:buBlip>
            </a:pPr>
            <a:r>
              <a:rPr lang="lt-LT" sz="1600" b="1" dirty="0">
                <a:latin typeface="Aptos SemiBold" panose="020B0004020202020204" pitchFamily="34" charset="0"/>
              </a:rPr>
              <a:t>Bostono metropoliteno zonoje - </a:t>
            </a:r>
            <a:r>
              <a:rPr lang="lt-LT" sz="1600" dirty="0">
                <a:latin typeface="Aptos Light" panose="020B0004020202020204" pitchFamily="34" charset="0"/>
              </a:rPr>
              <a:t>~5 mln. žmonių, </a:t>
            </a:r>
            <a:r>
              <a:rPr lang="lt-LT" sz="1600" b="1" dirty="0">
                <a:latin typeface="Aptos SemiBold" panose="020B0004020202020204" pitchFamily="34" charset="0"/>
              </a:rPr>
              <a:t>Masačiusetse -</a:t>
            </a:r>
            <a:r>
              <a:rPr lang="lt-LT" sz="1600" dirty="0">
                <a:latin typeface="Aptos Light" panose="020B0004020202020204" pitchFamily="34" charset="0"/>
              </a:rPr>
              <a:t> ~7 mln. 100 mylių spinduliu aplink Bostoną – 14-15 mln.</a:t>
            </a:r>
          </a:p>
          <a:p>
            <a:pPr marL="285750" indent="-285750">
              <a:spcAft>
                <a:spcPts val="1200"/>
              </a:spcAft>
              <a:buBlip>
                <a:blip r:embed="rId3"/>
              </a:buBlip>
            </a:pPr>
            <a:r>
              <a:rPr lang="lt-LT" sz="1600" dirty="0">
                <a:latin typeface="Aptos Light" panose="020B0004020202020204" pitchFamily="34" charset="0"/>
              </a:rPr>
              <a:t>Silicio Slėnis JAV Rytų pakrantėje</a:t>
            </a:r>
          </a:p>
          <a:p>
            <a:pPr marL="285750" indent="-285750">
              <a:spcAft>
                <a:spcPts val="1200"/>
              </a:spcAft>
              <a:buBlip>
                <a:blip r:embed="rId3"/>
              </a:buBlip>
            </a:pPr>
            <a:r>
              <a:rPr lang="lt-LT" sz="1600" b="1" u="none" strike="noStrike" baseline="0" dirty="0">
                <a:latin typeface="Aptos SemiBold" panose="020B0004020202020204" pitchFamily="34" charset="0"/>
              </a:rPr>
              <a:t>Didžiausia </a:t>
            </a:r>
            <a:r>
              <a:rPr lang="lt-LT" sz="1600" b="1" dirty="0">
                <a:effectLst/>
                <a:latin typeface="Aptos SemiBold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R&amp;D koncentracija JAV </a:t>
            </a:r>
            <a:r>
              <a:rPr lang="lt-LT" sz="1200" dirty="0">
                <a:effectLst/>
                <a:latin typeface="Aptos Light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</a:t>
            </a:r>
            <a:r>
              <a:rPr lang="lt-LT" sz="1200" dirty="0">
                <a:latin typeface="Aptos Light" panose="020B0004020202020204" pitchFamily="34" charset="0"/>
              </a:rPr>
              <a:t>6.5–7.0% MA BVP išleidžiama R&amp;D, CA - 4.5–5.0%)</a:t>
            </a:r>
            <a:endParaRPr lang="lt-LT" sz="1200" dirty="0">
              <a:effectLst/>
              <a:latin typeface="Aptos Light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285750" indent="-285750">
              <a:spcAft>
                <a:spcPts val="1200"/>
              </a:spcAft>
              <a:buBlip>
                <a:blip r:embed="rId3"/>
              </a:buBlip>
            </a:pPr>
            <a:r>
              <a:rPr lang="lt-LT" sz="1600" b="1" u="none" strike="noStrike" baseline="0" dirty="0">
                <a:latin typeface="Aptos SemiBold" panose="020B0004020202020204" pitchFamily="34" charset="0"/>
              </a:rPr>
              <a:t>Stipriausi sektoriai: </a:t>
            </a:r>
            <a:r>
              <a:rPr lang="lt-LT" sz="1600" u="none" strike="noStrike" baseline="0" dirty="0">
                <a:latin typeface="Aptos Light" panose="020B0004020202020204" pitchFamily="34" charset="0"/>
              </a:rPr>
              <a:t>AI, </a:t>
            </a:r>
            <a:r>
              <a:rPr lang="lt-LT" sz="1600" u="none" strike="noStrike" baseline="0" dirty="0" err="1">
                <a:latin typeface="Aptos Light" panose="020B0004020202020204" pitchFamily="34" charset="0"/>
              </a:rPr>
              <a:t>fintech</a:t>
            </a:r>
            <a:r>
              <a:rPr lang="lt-LT" sz="1600" u="none" strike="noStrike" baseline="0" dirty="0">
                <a:latin typeface="Aptos Light" panose="020B0004020202020204" pitchFamily="34" charset="0"/>
              </a:rPr>
              <a:t>, </a:t>
            </a:r>
            <a:r>
              <a:rPr lang="lt-LT" sz="1600" u="none" strike="noStrike" baseline="0" dirty="0" err="1">
                <a:latin typeface="Aptos Light" panose="020B0004020202020204" pitchFamily="34" charset="0"/>
              </a:rPr>
              <a:t>biotech</a:t>
            </a:r>
            <a:r>
              <a:rPr lang="lt-LT" sz="1600" u="none" strike="noStrike" baseline="0" dirty="0">
                <a:latin typeface="Aptos Light" panose="020B0004020202020204" pitchFamily="34" charset="0"/>
              </a:rPr>
              <a:t>, </a:t>
            </a:r>
            <a:r>
              <a:rPr lang="lt-LT" sz="1600" u="none" strike="noStrike" baseline="0" dirty="0" err="1">
                <a:latin typeface="Aptos Light" panose="020B0004020202020204" pitchFamily="34" charset="0"/>
              </a:rPr>
              <a:t>cleantech</a:t>
            </a:r>
            <a:r>
              <a:rPr lang="lt-LT" sz="1600" u="none" strike="noStrike" baseline="0" dirty="0">
                <a:latin typeface="Aptos Light" panose="020B0004020202020204" pitchFamily="34" charset="0"/>
              </a:rPr>
              <a:t>, </a:t>
            </a:r>
            <a:r>
              <a:rPr lang="lt-LT" sz="1600" u="none" strike="noStrike" baseline="0" dirty="0" err="1">
                <a:latin typeface="Aptos Light" panose="020B0004020202020204" pitchFamily="34" charset="0"/>
              </a:rPr>
              <a:t>gaming</a:t>
            </a:r>
            <a:r>
              <a:rPr lang="lt-LT" sz="1600" u="none" strike="noStrike" baseline="0" dirty="0">
                <a:latin typeface="Aptos Light" panose="020B0004020202020204" pitchFamily="34" charset="0"/>
              </a:rPr>
              <a:t>, </a:t>
            </a:r>
            <a:r>
              <a:rPr lang="lt-LT" sz="1600" u="none" strike="noStrike" baseline="0" dirty="0" err="1">
                <a:latin typeface="Aptos Light" panose="020B0004020202020204" pitchFamily="34" charset="0"/>
              </a:rPr>
              <a:t>defense</a:t>
            </a:r>
            <a:r>
              <a:rPr lang="lt-LT" sz="1600" dirty="0" err="1">
                <a:latin typeface="Aptos Light" panose="020B0004020202020204" pitchFamily="34" charset="0"/>
              </a:rPr>
              <a:t>&amp;dual</a:t>
            </a:r>
            <a:r>
              <a:rPr lang="lt-LT" sz="1600" dirty="0">
                <a:latin typeface="Aptos Light" panose="020B0004020202020204" pitchFamily="34" charset="0"/>
              </a:rPr>
              <a:t> </a:t>
            </a:r>
            <a:r>
              <a:rPr lang="lt-LT" sz="1600" dirty="0" err="1">
                <a:latin typeface="Aptos Light" panose="020B0004020202020204" pitchFamily="34" charset="0"/>
              </a:rPr>
              <a:t>use</a:t>
            </a:r>
            <a:endParaRPr lang="lt-LT" sz="1600" u="none" strike="noStrike" baseline="0" dirty="0">
              <a:latin typeface="Aptos Light" panose="020B0004020202020204" pitchFamily="34" charset="0"/>
            </a:endParaRPr>
          </a:p>
          <a:p>
            <a:pPr marL="285750" indent="-285750">
              <a:spcAft>
                <a:spcPts val="1200"/>
              </a:spcAft>
              <a:buBlip>
                <a:blip r:embed="rId3"/>
              </a:buBlip>
            </a:pPr>
            <a:r>
              <a:rPr lang="lt-LT" sz="1600" u="none" strike="noStrike" baseline="0" dirty="0">
                <a:latin typeface="Aptos Light" panose="020B0004020202020204" pitchFamily="34" charset="0"/>
              </a:rPr>
              <a:t>Trečias didžiausias rizikos kapitalo fondų centras JAV</a:t>
            </a:r>
            <a:r>
              <a:rPr lang="lt-LT" sz="1200" u="none" strike="noStrike" baseline="0" dirty="0">
                <a:latin typeface="Aptos Light" panose="020B0004020202020204" pitchFamily="34" charset="0"/>
              </a:rPr>
              <a:t> (po San Francisko ir Niujorko)</a:t>
            </a:r>
          </a:p>
          <a:p>
            <a:pPr marL="285750" indent="-285750">
              <a:spcAft>
                <a:spcPts val="1200"/>
              </a:spcAft>
              <a:buBlip>
                <a:blip r:embed="rId3"/>
              </a:buBlip>
            </a:pPr>
            <a:r>
              <a:rPr lang="lt-LT" sz="1600" b="1" dirty="0">
                <a:latin typeface="Aptos SemiBold" panose="020B0004020202020204" pitchFamily="34" charset="0"/>
              </a:rPr>
              <a:t>Inovacijų ekosistemos lyderiai: </a:t>
            </a:r>
            <a:r>
              <a:rPr lang="lt-LT" sz="1600" dirty="0">
                <a:latin typeface="Aptos Light" panose="020B0004020202020204" pitchFamily="34" charset="0"/>
              </a:rPr>
              <a:t>MIT, </a:t>
            </a:r>
            <a:r>
              <a:rPr lang="lt-LT" sz="1600" dirty="0" err="1">
                <a:latin typeface="Aptos Light" panose="020B0004020202020204" pitchFamily="34" charset="0"/>
              </a:rPr>
              <a:t>Harvard</a:t>
            </a:r>
            <a:r>
              <a:rPr lang="lt-LT" sz="1600" dirty="0">
                <a:latin typeface="Aptos Light" panose="020B0004020202020204" pitchFamily="34" charset="0"/>
              </a:rPr>
              <a:t>, </a:t>
            </a:r>
            <a:r>
              <a:rPr lang="lt-LT" sz="1600" dirty="0" err="1">
                <a:latin typeface="Aptos Light" panose="020B0004020202020204" pitchFamily="34" charset="0"/>
              </a:rPr>
              <a:t>Tufts</a:t>
            </a:r>
            <a:endParaRPr lang="lt-LT" sz="1600" dirty="0">
              <a:latin typeface="Aptos Light" panose="020B0004020202020204" pitchFamily="34" charset="0"/>
            </a:endParaRPr>
          </a:p>
          <a:p>
            <a:pPr marL="285750" indent="-285750">
              <a:spcAft>
                <a:spcPts val="1200"/>
              </a:spcAft>
              <a:buBlip>
                <a:blip r:embed="rId3"/>
              </a:buBlip>
            </a:pPr>
            <a:r>
              <a:rPr lang="lt-LT" sz="1600" b="1" u="none" strike="noStrike" baseline="0" dirty="0" err="1">
                <a:latin typeface="Aptos SemiBold" panose="020B0004020202020204" pitchFamily="34" charset="0"/>
              </a:rPr>
              <a:t>Kendall</a:t>
            </a:r>
            <a:r>
              <a:rPr lang="lt-LT" sz="1600" b="1" u="none" strike="noStrike" baseline="0" dirty="0">
                <a:latin typeface="Aptos SemiBold" panose="020B0004020202020204" pitchFamily="34" charset="0"/>
              </a:rPr>
              <a:t> </a:t>
            </a:r>
            <a:r>
              <a:rPr lang="lt-LT" sz="1600" b="1" u="none" strike="noStrike" baseline="0" dirty="0" err="1">
                <a:latin typeface="Aptos SemiBold" panose="020B0004020202020204" pitchFamily="34" charset="0"/>
              </a:rPr>
              <a:t>Square</a:t>
            </a:r>
            <a:r>
              <a:rPr lang="lt-LT" sz="1600" b="1" u="none" strike="noStrike" baseline="0" dirty="0">
                <a:latin typeface="Aptos SemiBold" panose="020B0004020202020204" pitchFamily="34" charset="0"/>
              </a:rPr>
              <a:t> – </a:t>
            </a:r>
            <a:r>
              <a:rPr lang="lt-LT" sz="1600" u="none" strike="noStrike" baseline="0" dirty="0">
                <a:latin typeface="Aptos Light" panose="020B0004020202020204" pitchFamily="34" charset="0"/>
              </a:rPr>
              <a:t>virš 1500 inovatyvių kompanijų 1 kv. mylioje.</a:t>
            </a:r>
          </a:p>
          <a:p>
            <a:pPr marL="285750" indent="-285750">
              <a:spcAft>
                <a:spcPts val="1200"/>
              </a:spcAft>
              <a:buBlip>
                <a:blip r:embed="rId3"/>
              </a:buBlip>
            </a:pPr>
            <a:r>
              <a:rPr lang="lt-LT" sz="1600" dirty="0">
                <a:latin typeface="Aptos Light" panose="020B0004020202020204" pitchFamily="34" charset="0"/>
              </a:rPr>
              <a:t>Bostono </a:t>
            </a:r>
            <a:r>
              <a:rPr lang="lt-LT" sz="1600" dirty="0" err="1">
                <a:latin typeface="Aptos Light" panose="020B0004020202020204" pitchFamily="34" charset="0"/>
              </a:rPr>
              <a:t>startuolių</a:t>
            </a:r>
            <a:r>
              <a:rPr lang="lt-LT" sz="1600" dirty="0">
                <a:latin typeface="Aptos Light" panose="020B0004020202020204" pitchFamily="34" charset="0"/>
              </a:rPr>
              <a:t> ekosistema: </a:t>
            </a:r>
            <a:r>
              <a:rPr lang="lt-LT" sz="1200" dirty="0">
                <a:solidFill>
                  <a:srgbClr val="469AE9"/>
                </a:solidFill>
                <a:latin typeface="Aptos Light" panose="020B00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https://startupgenome.com/ecosystems/boston</a:t>
            </a:r>
            <a:r>
              <a:rPr lang="lt-LT" sz="1200" dirty="0">
                <a:solidFill>
                  <a:srgbClr val="469AE9"/>
                </a:solidFill>
                <a:latin typeface="Aptos Light" panose="020B0004020202020204" pitchFamily="34" charset="0"/>
              </a:rPr>
              <a:t> </a:t>
            </a:r>
            <a:endParaRPr lang="lt-LT" sz="1200" u="none" strike="noStrike" baseline="0" dirty="0">
              <a:solidFill>
                <a:srgbClr val="469AE9"/>
              </a:solidFill>
              <a:latin typeface="Aptos Light" panose="020B00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FD2D5C1-B605-ECFC-6F9B-D1A78EAE96B1}"/>
              </a:ext>
            </a:extLst>
          </p:cNvPr>
          <p:cNvSpPr txBox="1"/>
          <p:nvPr/>
        </p:nvSpPr>
        <p:spPr>
          <a:xfrm>
            <a:off x="7659043" y="6317762"/>
            <a:ext cx="4276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lt-LT" sz="1400" dirty="0" err="1">
                <a:solidFill>
                  <a:schemeClr val="bg1"/>
                </a:solidFill>
              </a:rPr>
              <a:t>Kendall</a:t>
            </a:r>
            <a:r>
              <a:rPr lang="lt-LT" sz="1400" dirty="0">
                <a:solidFill>
                  <a:schemeClr val="bg1"/>
                </a:solidFill>
              </a:rPr>
              <a:t> </a:t>
            </a:r>
            <a:r>
              <a:rPr lang="lt-LT" sz="1400" dirty="0" err="1">
                <a:solidFill>
                  <a:schemeClr val="bg1"/>
                </a:solidFill>
              </a:rPr>
              <a:t>Square</a:t>
            </a:r>
            <a:r>
              <a:rPr lang="lt-LT" sz="1400" dirty="0">
                <a:solidFill>
                  <a:schemeClr val="bg1"/>
                </a:solidFill>
              </a:rPr>
              <a:t> in </a:t>
            </a:r>
            <a:r>
              <a:rPr lang="lt-LT" sz="1400" dirty="0" err="1">
                <a:solidFill>
                  <a:schemeClr val="bg1"/>
                </a:solidFill>
              </a:rPr>
              <a:t>Cambridge</a:t>
            </a:r>
            <a:r>
              <a:rPr lang="lt-LT" sz="1400" dirty="0">
                <a:solidFill>
                  <a:schemeClr val="bg1"/>
                </a:solidFill>
              </a:rPr>
              <a:t>, MA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B37A526-1EFC-F3EF-661A-4191EC78B10D}"/>
              </a:ext>
            </a:extLst>
          </p:cNvPr>
          <p:cNvSpPr txBox="1"/>
          <p:nvPr/>
        </p:nvSpPr>
        <p:spPr>
          <a:xfrm>
            <a:off x="645912" y="608209"/>
            <a:ext cx="48622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3600" b="1" dirty="0">
                <a:solidFill>
                  <a:srgbClr val="003260"/>
                </a:solidFill>
                <a:latin typeface="Aptos ExtraBold" panose="020B0004020202020204" pitchFamily="34" charset="0"/>
              </a:rPr>
              <a:t>Kodėl </a:t>
            </a:r>
            <a:r>
              <a:rPr lang="lt-LT" sz="3600" b="1" dirty="0">
                <a:solidFill>
                  <a:srgbClr val="469AE9"/>
                </a:solidFill>
                <a:latin typeface="Aptos ExtraBold" panose="020B0004020202020204" pitchFamily="34" charset="0"/>
              </a:rPr>
              <a:t>Bostonas?</a:t>
            </a:r>
          </a:p>
        </p:txBody>
      </p:sp>
    </p:spTree>
    <p:extLst>
      <p:ext uri="{BB962C8B-B14F-4D97-AF65-F5344CB8AC3E}">
        <p14:creationId xmlns:p14="http://schemas.microsoft.com/office/powerpoint/2010/main" val="15980208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2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D97A44-8991-9866-F61A-18586A461B48}"/>
              </a:ext>
            </a:extLst>
          </p:cNvPr>
          <p:cNvSpPr/>
          <p:nvPr/>
        </p:nvSpPr>
        <p:spPr>
          <a:xfrm>
            <a:off x="1114766" y="3207942"/>
            <a:ext cx="788023" cy="2733359"/>
          </a:xfrm>
          <a:prstGeom prst="rect">
            <a:avLst/>
          </a:prstGeom>
          <a:solidFill>
            <a:srgbClr val="469AE9">
              <a:alpha val="2486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7E7F5AB-CB2F-2D7A-08D8-F5763D20FCFD}"/>
              </a:ext>
            </a:extLst>
          </p:cNvPr>
          <p:cNvSpPr/>
          <p:nvPr/>
        </p:nvSpPr>
        <p:spPr>
          <a:xfrm>
            <a:off x="7952194" y="2636911"/>
            <a:ext cx="3126497" cy="569744"/>
          </a:xfrm>
          <a:prstGeom prst="rect">
            <a:avLst/>
          </a:prstGeom>
          <a:solidFill>
            <a:srgbClr val="469AE9">
              <a:alpha val="2486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BEF23A6-4B01-D545-A85D-89E8787559A8}"/>
              </a:ext>
            </a:extLst>
          </p:cNvPr>
          <p:cNvSpPr/>
          <p:nvPr/>
        </p:nvSpPr>
        <p:spPr>
          <a:xfrm>
            <a:off x="3878491" y="2636911"/>
            <a:ext cx="1650720" cy="569744"/>
          </a:xfrm>
          <a:prstGeom prst="rect">
            <a:avLst/>
          </a:prstGeom>
          <a:solidFill>
            <a:srgbClr val="469AE9">
              <a:alpha val="2486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C28E68D-8AE4-1F9D-122D-3CDD1BE8F739}"/>
              </a:ext>
            </a:extLst>
          </p:cNvPr>
          <p:cNvSpPr txBox="1"/>
          <p:nvPr/>
        </p:nvSpPr>
        <p:spPr>
          <a:xfrm>
            <a:off x="645912" y="608209"/>
            <a:ext cx="589640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3600" b="1" dirty="0">
                <a:solidFill>
                  <a:schemeClr val="bg1"/>
                </a:solidFill>
                <a:latin typeface="Aptos ExtraBold" panose="020B0004020202020204" pitchFamily="34" charset="0"/>
              </a:rPr>
              <a:t>NALB Forumo savaitė - </a:t>
            </a:r>
            <a:r>
              <a:rPr lang="lt-LT" sz="3600" b="1" dirty="0" err="1">
                <a:solidFill>
                  <a:srgbClr val="469AE9"/>
                </a:solidFill>
                <a:latin typeface="Aptos ExtraBold" panose="020B0004020202020204" pitchFamily="34" charset="0"/>
              </a:rPr>
              <a:t>Engage</a:t>
            </a:r>
            <a:r>
              <a:rPr lang="lt-LT" sz="3600" b="1" dirty="0">
                <a:solidFill>
                  <a:srgbClr val="469AE9"/>
                </a:solidFill>
                <a:latin typeface="Aptos ExtraBold" panose="020B0004020202020204" pitchFamily="34" charset="0"/>
              </a:rPr>
              <a:t>, </a:t>
            </a:r>
            <a:r>
              <a:rPr lang="lt-LT" sz="3600" b="1" dirty="0" err="1">
                <a:solidFill>
                  <a:srgbClr val="469AE9"/>
                </a:solidFill>
                <a:latin typeface="Aptos ExtraBold" panose="020B0004020202020204" pitchFamily="34" charset="0"/>
              </a:rPr>
              <a:t>Explore</a:t>
            </a:r>
            <a:r>
              <a:rPr lang="lt-LT" sz="3600" b="1" dirty="0">
                <a:solidFill>
                  <a:srgbClr val="469AE9"/>
                </a:solidFill>
                <a:latin typeface="Aptos ExtraBold" panose="020B0004020202020204" pitchFamily="34" charset="0"/>
              </a:rPr>
              <a:t>, </a:t>
            </a:r>
            <a:r>
              <a:rPr lang="lt-LT" sz="3600" b="1" dirty="0" err="1">
                <a:solidFill>
                  <a:srgbClr val="469AE9"/>
                </a:solidFill>
                <a:latin typeface="Aptos ExtraBold" panose="020B0004020202020204" pitchFamily="34" charset="0"/>
              </a:rPr>
              <a:t>Empower</a:t>
            </a:r>
            <a:endParaRPr lang="lt-LT" sz="3600" b="1" dirty="0">
              <a:solidFill>
                <a:srgbClr val="469AE9"/>
              </a:solidFill>
              <a:latin typeface="Aptos ExtraBold" panose="020B00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6CEAD4-5CFF-45E7-1918-1505D46CB2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50388" y="608209"/>
            <a:ext cx="1679612" cy="774536"/>
          </a:xfrm>
          <a:prstGeom prst="rect">
            <a:avLst/>
          </a:prstGeom>
        </p:spPr>
      </p:pic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D7AD13D5-5F0B-39F4-2A3B-0E390DF2494E}"/>
              </a:ext>
            </a:extLst>
          </p:cNvPr>
          <p:cNvSpPr/>
          <p:nvPr/>
        </p:nvSpPr>
        <p:spPr>
          <a:xfrm>
            <a:off x="1113308" y="3206655"/>
            <a:ext cx="789598" cy="2734671"/>
          </a:xfrm>
          <a:prstGeom prst="roundRect">
            <a:avLst>
              <a:gd name="adj" fmla="val 651"/>
            </a:avLst>
          </a:prstGeom>
          <a:noFill/>
          <a:ln>
            <a:solidFill>
              <a:srgbClr val="469AE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400" dirty="0"/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B8A3DF32-E323-A90B-309C-0F6459C49E29}"/>
              </a:ext>
            </a:extLst>
          </p:cNvPr>
          <p:cNvCxnSpPr>
            <a:cxnSpLocks/>
          </p:cNvCxnSpPr>
          <p:nvPr/>
        </p:nvCxnSpPr>
        <p:spPr>
          <a:xfrm>
            <a:off x="1113308" y="4573990"/>
            <a:ext cx="789599" cy="0"/>
          </a:xfrm>
          <a:prstGeom prst="line">
            <a:avLst/>
          </a:prstGeom>
          <a:ln>
            <a:solidFill>
              <a:srgbClr val="469AE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7" name="TextBox 36">
            <a:extLst>
              <a:ext uri="{FF2B5EF4-FFF2-40B4-BE49-F238E27FC236}">
                <a16:creationId xmlns:a16="http://schemas.microsoft.com/office/drawing/2014/main" id="{6B70BD4D-8EC4-4666-75A7-E6C04880403E}"/>
              </a:ext>
            </a:extLst>
          </p:cNvPr>
          <p:cNvSpPr txBox="1"/>
          <p:nvPr/>
        </p:nvSpPr>
        <p:spPr>
          <a:xfrm>
            <a:off x="1120928" y="3316021"/>
            <a:ext cx="7575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err="1">
                <a:solidFill>
                  <a:schemeClr val="bg1"/>
                </a:solidFill>
                <a:latin typeface="Aptos" panose="020B0004020202020204" pitchFamily="34" charset="0"/>
              </a:rPr>
              <a:t>Rytas</a:t>
            </a:r>
            <a:endParaRPr lang="en-US" sz="1200" b="1" dirty="0">
              <a:solidFill>
                <a:schemeClr val="bg1"/>
              </a:solidFill>
              <a:latin typeface="Aptos" panose="020B0004020202020204" pitchFamily="34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003F053F-F827-D931-439C-A98A1599D6E6}"/>
              </a:ext>
            </a:extLst>
          </p:cNvPr>
          <p:cNvSpPr txBox="1"/>
          <p:nvPr/>
        </p:nvSpPr>
        <p:spPr>
          <a:xfrm>
            <a:off x="1113366" y="4676333"/>
            <a:ext cx="7894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err="1">
                <a:solidFill>
                  <a:schemeClr val="bg1"/>
                </a:solidFill>
                <a:latin typeface="Aptos" panose="020B0004020202020204" pitchFamily="34" charset="0"/>
              </a:rPr>
              <a:t>Popietė</a:t>
            </a:r>
            <a:endParaRPr lang="en-US" sz="1200" b="1" dirty="0">
              <a:solidFill>
                <a:schemeClr val="bg1"/>
              </a:solidFill>
              <a:latin typeface="Aptos" panose="020B0004020202020204" pitchFamily="34" charset="0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3E8B9627-BCE5-89FF-DDA9-6B6317EF8AE1}"/>
              </a:ext>
            </a:extLst>
          </p:cNvPr>
          <p:cNvSpPr/>
          <p:nvPr/>
        </p:nvSpPr>
        <p:spPr>
          <a:xfrm>
            <a:off x="2070240" y="2636911"/>
            <a:ext cx="1640086" cy="3304419"/>
          </a:xfrm>
          <a:prstGeom prst="roundRect">
            <a:avLst>
              <a:gd name="adj" fmla="val 651"/>
            </a:avLst>
          </a:prstGeom>
          <a:noFill/>
          <a:ln>
            <a:solidFill>
              <a:srgbClr val="469AE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400" dirty="0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B2F07ED6-BEA9-00D4-EC8B-162436C5F422}"/>
              </a:ext>
            </a:extLst>
          </p:cNvPr>
          <p:cNvCxnSpPr/>
          <p:nvPr/>
        </p:nvCxnSpPr>
        <p:spPr>
          <a:xfrm>
            <a:off x="2070240" y="3206655"/>
            <a:ext cx="1640086" cy="0"/>
          </a:xfrm>
          <a:prstGeom prst="line">
            <a:avLst/>
          </a:prstGeom>
          <a:ln>
            <a:solidFill>
              <a:srgbClr val="469AE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4C3CFFF0-72DB-CD37-4ABB-B39035231372}"/>
              </a:ext>
            </a:extLst>
          </p:cNvPr>
          <p:cNvCxnSpPr>
            <a:cxnSpLocks/>
          </p:cNvCxnSpPr>
          <p:nvPr/>
        </p:nvCxnSpPr>
        <p:spPr>
          <a:xfrm>
            <a:off x="2070239" y="4570003"/>
            <a:ext cx="1640087" cy="0"/>
          </a:xfrm>
          <a:prstGeom prst="line">
            <a:avLst/>
          </a:prstGeom>
          <a:ln>
            <a:solidFill>
              <a:srgbClr val="469AE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TextBox 31">
            <a:extLst>
              <a:ext uri="{FF2B5EF4-FFF2-40B4-BE49-F238E27FC236}">
                <a16:creationId xmlns:a16="http://schemas.microsoft.com/office/drawing/2014/main" id="{1AA64D02-836F-15C5-D112-49CD75E4F3E0}"/>
              </a:ext>
            </a:extLst>
          </p:cNvPr>
          <p:cNvSpPr txBox="1"/>
          <p:nvPr/>
        </p:nvSpPr>
        <p:spPr>
          <a:xfrm>
            <a:off x="2118084" y="2700689"/>
            <a:ext cx="12602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err="1">
                <a:solidFill>
                  <a:schemeClr val="bg1"/>
                </a:solidFill>
                <a:latin typeface="Aptos" panose="020B0004020202020204" pitchFamily="34" charset="0"/>
              </a:rPr>
              <a:t>Pirmadienis</a:t>
            </a:r>
            <a:endParaRPr lang="en-US" sz="1200" b="1" dirty="0">
              <a:solidFill>
                <a:schemeClr val="bg1"/>
              </a:solidFill>
              <a:latin typeface="Aptos" panose="020B0004020202020204" pitchFamily="34" charset="0"/>
            </a:endParaRPr>
          </a:p>
          <a:p>
            <a:r>
              <a:rPr lang="en-US" sz="1200" b="1" dirty="0">
                <a:solidFill>
                  <a:schemeClr val="bg1"/>
                </a:solidFill>
                <a:latin typeface="Aptos" panose="020B0004020202020204" pitchFamily="34" charset="0"/>
              </a:rPr>
              <a:t>06.09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4DAE5A4-12F9-A7EC-2DCC-D73BA5F8AA78}"/>
              </a:ext>
            </a:extLst>
          </p:cNvPr>
          <p:cNvSpPr txBox="1"/>
          <p:nvPr/>
        </p:nvSpPr>
        <p:spPr>
          <a:xfrm>
            <a:off x="2118084" y="4676989"/>
            <a:ext cx="16028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1200" b="1" dirty="0">
                <a:solidFill>
                  <a:schemeClr val="bg1"/>
                </a:solidFill>
                <a:latin typeface="Aptos" panose="020B0004020202020204" pitchFamily="34" charset="0"/>
              </a:rPr>
              <a:t>Seminarai įmonėms iš Lietuvos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6CAC2A84-45DA-1144-A703-1FA424F4CB58}"/>
              </a:ext>
            </a:extLst>
          </p:cNvPr>
          <p:cNvSpPr txBox="1"/>
          <p:nvPr/>
        </p:nvSpPr>
        <p:spPr>
          <a:xfrm>
            <a:off x="2118085" y="5185767"/>
            <a:ext cx="15443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1200" dirty="0">
                <a:solidFill>
                  <a:schemeClr val="bg1"/>
                </a:solidFill>
                <a:latin typeface="Aptos Light" panose="020B0004020202020204" pitchFamily="34" charset="0"/>
              </a:rPr>
              <a:t>Vieta: </a:t>
            </a:r>
            <a:r>
              <a:rPr lang="lt-LT" sz="1200" dirty="0" err="1">
                <a:solidFill>
                  <a:schemeClr val="bg1"/>
                </a:solidFill>
                <a:latin typeface="Aptos Light" panose="020B0004020202020204" pitchFamily="34" charset="0"/>
              </a:rPr>
              <a:t>Goodwin</a:t>
            </a:r>
            <a:r>
              <a:rPr lang="lt-LT" sz="1200" dirty="0">
                <a:solidFill>
                  <a:schemeClr val="bg1"/>
                </a:solidFill>
                <a:latin typeface="Aptos Light" panose="020B0004020202020204" pitchFamily="34" charset="0"/>
              </a:rPr>
              <a:t>, 100 </a:t>
            </a:r>
            <a:r>
              <a:rPr lang="lt-LT" sz="1200" dirty="0" err="1">
                <a:solidFill>
                  <a:schemeClr val="bg1"/>
                </a:solidFill>
                <a:latin typeface="Aptos Light" panose="020B0004020202020204" pitchFamily="34" charset="0"/>
              </a:rPr>
              <a:t>Northern</a:t>
            </a:r>
            <a:r>
              <a:rPr lang="lt-LT" sz="1200" dirty="0">
                <a:solidFill>
                  <a:schemeClr val="bg1"/>
                </a:solidFill>
                <a:latin typeface="Aptos Light" panose="020B0004020202020204" pitchFamily="34" charset="0"/>
              </a:rPr>
              <a:t> </a:t>
            </a:r>
            <a:r>
              <a:rPr lang="lt-LT" sz="1200" dirty="0" err="1">
                <a:solidFill>
                  <a:schemeClr val="bg1"/>
                </a:solidFill>
                <a:latin typeface="Aptos Light" panose="020B0004020202020204" pitchFamily="34" charset="0"/>
              </a:rPr>
              <a:t>Ave</a:t>
            </a:r>
            <a:r>
              <a:rPr lang="lt-LT" sz="1200" dirty="0">
                <a:solidFill>
                  <a:schemeClr val="bg1"/>
                </a:solidFill>
                <a:latin typeface="Aptos Light" panose="020B0004020202020204" pitchFamily="34" charset="0"/>
              </a:rPr>
              <a:t>, </a:t>
            </a:r>
            <a:r>
              <a:rPr lang="lt-LT" sz="1200" dirty="0" err="1">
                <a:solidFill>
                  <a:schemeClr val="bg1"/>
                </a:solidFill>
                <a:latin typeface="Aptos Light" panose="020B0004020202020204" pitchFamily="34" charset="0"/>
              </a:rPr>
              <a:t>Boston</a:t>
            </a:r>
            <a:r>
              <a:rPr lang="lt-LT" sz="1200" dirty="0">
                <a:solidFill>
                  <a:schemeClr val="bg1"/>
                </a:solidFill>
                <a:latin typeface="Aptos Light" panose="020B0004020202020204" pitchFamily="34" charset="0"/>
              </a:rPr>
              <a:t>, MA 02210</a:t>
            </a: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FF11EDD0-C3A7-9189-6EBB-3522A5AC82DF}"/>
              </a:ext>
            </a:extLst>
          </p:cNvPr>
          <p:cNvSpPr/>
          <p:nvPr/>
        </p:nvSpPr>
        <p:spPr>
          <a:xfrm>
            <a:off x="3877775" y="2636911"/>
            <a:ext cx="1640086" cy="3304419"/>
          </a:xfrm>
          <a:prstGeom prst="roundRect">
            <a:avLst>
              <a:gd name="adj" fmla="val 651"/>
            </a:avLst>
          </a:prstGeom>
          <a:noFill/>
          <a:ln>
            <a:solidFill>
              <a:srgbClr val="469AE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400" dirty="0"/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0DA82970-FBFF-13F6-9EC4-E7DEF17BF37B}"/>
              </a:ext>
            </a:extLst>
          </p:cNvPr>
          <p:cNvCxnSpPr>
            <a:cxnSpLocks/>
          </p:cNvCxnSpPr>
          <p:nvPr/>
        </p:nvCxnSpPr>
        <p:spPr>
          <a:xfrm>
            <a:off x="3867142" y="3206655"/>
            <a:ext cx="1650719" cy="0"/>
          </a:xfrm>
          <a:prstGeom prst="line">
            <a:avLst/>
          </a:prstGeom>
          <a:ln>
            <a:solidFill>
              <a:srgbClr val="469AE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303D034F-EC56-961A-0159-B1C715FF4CD1}"/>
              </a:ext>
            </a:extLst>
          </p:cNvPr>
          <p:cNvCxnSpPr>
            <a:cxnSpLocks/>
          </p:cNvCxnSpPr>
          <p:nvPr/>
        </p:nvCxnSpPr>
        <p:spPr>
          <a:xfrm>
            <a:off x="3877774" y="4570003"/>
            <a:ext cx="1640087" cy="0"/>
          </a:xfrm>
          <a:prstGeom prst="line">
            <a:avLst/>
          </a:prstGeom>
          <a:ln>
            <a:solidFill>
              <a:srgbClr val="469AE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A6FDAB63-7523-3E5A-1A65-DFE40D5B72EB}"/>
              </a:ext>
            </a:extLst>
          </p:cNvPr>
          <p:cNvSpPr txBox="1"/>
          <p:nvPr/>
        </p:nvSpPr>
        <p:spPr>
          <a:xfrm>
            <a:off x="3925624" y="2700689"/>
            <a:ext cx="12602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err="1">
                <a:solidFill>
                  <a:schemeClr val="bg1"/>
                </a:solidFill>
                <a:latin typeface="Aptos" panose="020B0004020202020204" pitchFamily="34" charset="0"/>
              </a:rPr>
              <a:t>Antradienis</a:t>
            </a:r>
            <a:endParaRPr lang="en-US" sz="1200" b="1" dirty="0">
              <a:solidFill>
                <a:schemeClr val="bg1"/>
              </a:solidFill>
              <a:latin typeface="Aptos" panose="020B0004020202020204" pitchFamily="34" charset="0"/>
            </a:endParaRPr>
          </a:p>
          <a:p>
            <a:r>
              <a:rPr lang="en-US" sz="1200" b="1" dirty="0">
                <a:solidFill>
                  <a:schemeClr val="bg1"/>
                </a:solidFill>
                <a:latin typeface="Aptos" panose="020B0004020202020204" pitchFamily="34" charset="0"/>
              </a:rPr>
              <a:t>06.10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D5232FA6-3DF2-9CFB-8184-2D4F1D759D50}"/>
              </a:ext>
            </a:extLst>
          </p:cNvPr>
          <p:cNvSpPr txBox="1"/>
          <p:nvPr/>
        </p:nvSpPr>
        <p:spPr>
          <a:xfrm>
            <a:off x="3925619" y="4676989"/>
            <a:ext cx="15443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1200" b="1" dirty="0">
                <a:solidFill>
                  <a:schemeClr val="bg1"/>
                </a:solidFill>
                <a:latin typeface="Aptos" panose="020B0004020202020204" pitchFamily="34" charset="0"/>
              </a:rPr>
              <a:t>Tinklaveikos vakaras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702A239D-9EC9-40A0-780F-78023A24DE71}"/>
              </a:ext>
            </a:extLst>
          </p:cNvPr>
          <p:cNvSpPr txBox="1"/>
          <p:nvPr/>
        </p:nvSpPr>
        <p:spPr>
          <a:xfrm>
            <a:off x="3925620" y="5555099"/>
            <a:ext cx="154439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1200" dirty="0">
                <a:solidFill>
                  <a:schemeClr val="bg1"/>
                </a:solidFill>
                <a:latin typeface="Aptos Light" panose="020B0004020202020204" pitchFamily="34" charset="0"/>
              </a:rPr>
              <a:t>Vieta: TBC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86D314AC-38BE-3859-BBDF-BA9EDA8A9156}"/>
              </a:ext>
            </a:extLst>
          </p:cNvPr>
          <p:cNvSpPr txBox="1"/>
          <p:nvPr/>
        </p:nvSpPr>
        <p:spPr>
          <a:xfrm>
            <a:off x="3925619" y="3316022"/>
            <a:ext cx="1592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1200" b="1" dirty="0">
                <a:solidFill>
                  <a:schemeClr val="bg1"/>
                </a:solidFill>
                <a:latin typeface="Aptos" panose="020B0004020202020204" pitchFamily="34" charset="0"/>
              </a:rPr>
              <a:t>Seminarai įmonėms iš Lietuvos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42593D84-28C2-1BC9-CEB8-80CF9E4F261D}"/>
              </a:ext>
            </a:extLst>
          </p:cNvPr>
          <p:cNvSpPr txBox="1"/>
          <p:nvPr/>
        </p:nvSpPr>
        <p:spPr>
          <a:xfrm>
            <a:off x="3925620" y="3812764"/>
            <a:ext cx="15443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1200" dirty="0">
                <a:solidFill>
                  <a:schemeClr val="bg1"/>
                </a:solidFill>
                <a:latin typeface="Aptos Light" panose="020B0004020202020204" pitchFamily="34" charset="0"/>
              </a:rPr>
              <a:t>Vieta: </a:t>
            </a:r>
            <a:r>
              <a:rPr lang="lt-LT" sz="1200" dirty="0" err="1">
                <a:solidFill>
                  <a:schemeClr val="bg1"/>
                </a:solidFill>
                <a:latin typeface="Aptos Light" panose="020B0004020202020204" pitchFamily="34" charset="0"/>
              </a:rPr>
              <a:t>Goodwin</a:t>
            </a:r>
            <a:r>
              <a:rPr lang="lt-LT" sz="1200" dirty="0">
                <a:solidFill>
                  <a:schemeClr val="bg1"/>
                </a:solidFill>
                <a:latin typeface="Aptos Light" panose="020B0004020202020204" pitchFamily="34" charset="0"/>
              </a:rPr>
              <a:t>, 100 </a:t>
            </a:r>
            <a:r>
              <a:rPr lang="lt-LT" sz="1200" dirty="0" err="1">
                <a:solidFill>
                  <a:schemeClr val="bg1"/>
                </a:solidFill>
                <a:latin typeface="Aptos Light" panose="020B0004020202020204" pitchFamily="34" charset="0"/>
              </a:rPr>
              <a:t>Northern</a:t>
            </a:r>
            <a:r>
              <a:rPr lang="lt-LT" sz="1200" dirty="0">
                <a:solidFill>
                  <a:schemeClr val="bg1"/>
                </a:solidFill>
                <a:latin typeface="Aptos Light" panose="020B0004020202020204" pitchFamily="34" charset="0"/>
              </a:rPr>
              <a:t> </a:t>
            </a:r>
            <a:r>
              <a:rPr lang="lt-LT" sz="1200" dirty="0" err="1">
                <a:solidFill>
                  <a:schemeClr val="bg1"/>
                </a:solidFill>
                <a:latin typeface="Aptos Light" panose="020B0004020202020204" pitchFamily="34" charset="0"/>
              </a:rPr>
              <a:t>Ave</a:t>
            </a:r>
            <a:r>
              <a:rPr lang="lt-LT" sz="1200" dirty="0">
                <a:solidFill>
                  <a:schemeClr val="bg1"/>
                </a:solidFill>
                <a:latin typeface="Aptos Light" panose="020B0004020202020204" pitchFamily="34" charset="0"/>
              </a:rPr>
              <a:t>, </a:t>
            </a:r>
            <a:r>
              <a:rPr lang="lt-LT" sz="1200" dirty="0" err="1">
                <a:solidFill>
                  <a:schemeClr val="bg1"/>
                </a:solidFill>
                <a:latin typeface="Aptos Light" panose="020B0004020202020204" pitchFamily="34" charset="0"/>
              </a:rPr>
              <a:t>Boston</a:t>
            </a:r>
            <a:r>
              <a:rPr lang="lt-LT" sz="1200" dirty="0">
                <a:solidFill>
                  <a:schemeClr val="bg1"/>
                </a:solidFill>
                <a:latin typeface="Aptos Light" panose="020B0004020202020204" pitchFamily="34" charset="0"/>
              </a:rPr>
              <a:t>, MA 02210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BF1DFA68-A7CE-6ED3-27BF-DEA753DEE02E}"/>
              </a:ext>
            </a:extLst>
          </p:cNvPr>
          <p:cNvSpPr/>
          <p:nvPr/>
        </p:nvSpPr>
        <p:spPr>
          <a:xfrm>
            <a:off x="5685311" y="2636911"/>
            <a:ext cx="2097286" cy="3304419"/>
          </a:xfrm>
          <a:prstGeom prst="roundRect">
            <a:avLst>
              <a:gd name="adj" fmla="val 651"/>
            </a:avLst>
          </a:prstGeom>
          <a:solidFill>
            <a:srgbClr val="469AE9"/>
          </a:solidFill>
          <a:ln>
            <a:solidFill>
              <a:srgbClr val="469AE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400" dirty="0"/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A8006AE7-D095-14BB-AC23-C9C90D47E287}"/>
              </a:ext>
            </a:extLst>
          </p:cNvPr>
          <p:cNvCxnSpPr>
            <a:cxnSpLocks/>
          </p:cNvCxnSpPr>
          <p:nvPr/>
        </p:nvCxnSpPr>
        <p:spPr>
          <a:xfrm>
            <a:off x="5674677" y="3206655"/>
            <a:ext cx="2187175" cy="0"/>
          </a:xfrm>
          <a:prstGeom prst="line">
            <a:avLst/>
          </a:prstGeom>
          <a:ln>
            <a:solidFill>
              <a:srgbClr val="00326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id="{FB7D1D4D-08E2-59FD-8092-62A63ABD0457}"/>
              </a:ext>
            </a:extLst>
          </p:cNvPr>
          <p:cNvSpPr txBox="1"/>
          <p:nvPr/>
        </p:nvSpPr>
        <p:spPr>
          <a:xfrm>
            <a:off x="5722531" y="2700689"/>
            <a:ext cx="12602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err="1">
                <a:solidFill>
                  <a:schemeClr val="bg1"/>
                </a:solidFill>
                <a:latin typeface="Aptos" panose="020B0004020202020204" pitchFamily="34" charset="0"/>
              </a:rPr>
              <a:t>Trečiadienis</a:t>
            </a:r>
            <a:endParaRPr lang="en-US" sz="1200" b="1" dirty="0">
              <a:solidFill>
                <a:schemeClr val="bg1"/>
              </a:solidFill>
              <a:latin typeface="Aptos" panose="020B0004020202020204" pitchFamily="34" charset="0"/>
            </a:endParaRPr>
          </a:p>
          <a:p>
            <a:r>
              <a:rPr lang="en-US" sz="1200" b="1" dirty="0">
                <a:solidFill>
                  <a:schemeClr val="bg1"/>
                </a:solidFill>
                <a:latin typeface="Aptos" panose="020B0004020202020204" pitchFamily="34" charset="0"/>
              </a:rPr>
              <a:t>06.11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16C38488-23F1-1FA9-BB91-43CD01AEEC6F}"/>
              </a:ext>
            </a:extLst>
          </p:cNvPr>
          <p:cNvSpPr txBox="1"/>
          <p:nvPr/>
        </p:nvSpPr>
        <p:spPr>
          <a:xfrm>
            <a:off x="5722521" y="3316022"/>
            <a:ext cx="154439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1200" b="1" dirty="0">
                <a:solidFill>
                  <a:schemeClr val="bg1"/>
                </a:solidFill>
                <a:latin typeface="Aptos" panose="020B0004020202020204" pitchFamily="34" charset="0"/>
              </a:rPr>
              <a:t>NALB Forumas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23AA3743-3604-5320-DFDD-2421406EA723}"/>
              </a:ext>
            </a:extLst>
          </p:cNvPr>
          <p:cNvSpPr txBox="1"/>
          <p:nvPr/>
        </p:nvSpPr>
        <p:spPr>
          <a:xfrm>
            <a:off x="5722521" y="3997430"/>
            <a:ext cx="19856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1200" dirty="0">
                <a:solidFill>
                  <a:schemeClr val="bg1"/>
                </a:solidFill>
                <a:latin typeface="Aptos Light" panose="020B0004020202020204" pitchFamily="34" charset="0"/>
              </a:rPr>
              <a:t>Vieta: MIT </a:t>
            </a:r>
            <a:r>
              <a:rPr lang="lt-LT" sz="1200" dirty="0" err="1">
                <a:solidFill>
                  <a:schemeClr val="bg1"/>
                </a:solidFill>
                <a:latin typeface="Aptos Light" panose="020B0004020202020204" pitchFamily="34" charset="0"/>
              </a:rPr>
              <a:t>Media</a:t>
            </a:r>
            <a:r>
              <a:rPr lang="lt-LT" sz="1200" dirty="0">
                <a:solidFill>
                  <a:schemeClr val="bg1"/>
                </a:solidFill>
                <a:latin typeface="Aptos Light" panose="020B0004020202020204" pitchFamily="34" charset="0"/>
              </a:rPr>
              <a:t> </a:t>
            </a:r>
            <a:r>
              <a:rPr lang="lt-LT" sz="1200" dirty="0" err="1">
                <a:solidFill>
                  <a:schemeClr val="bg1"/>
                </a:solidFill>
                <a:latin typeface="Aptos Light" panose="020B0004020202020204" pitchFamily="34" charset="0"/>
              </a:rPr>
              <a:t>Lab</a:t>
            </a:r>
            <a:r>
              <a:rPr lang="lt-LT" sz="1200" dirty="0">
                <a:solidFill>
                  <a:schemeClr val="bg1"/>
                </a:solidFill>
                <a:latin typeface="Aptos Light" panose="020B0004020202020204" pitchFamily="34" charset="0"/>
              </a:rPr>
              <a:t>, 75 </a:t>
            </a:r>
            <a:r>
              <a:rPr lang="lt-LT" sz="1200" dirty="0" err="1">
                <a:solidFill>
                  <a:schemeClr val="bg1"/>
                </a:solidFill>
                <a:latin typeface="Aptos Light" panose="020B0004020202020204" pitchFamily="34" charset="0"/>
              </a:rPr>
              <a:t>Amherst</a:t>
            </a:r>
            <a:r>
              <a:rPr lang="lt-LT" sz="1200" dirty="0">
                <a:solidFill>
                  <a:schemeClr val="bg1"/>
                </a:solidFill>
                <a:latin typeface="Aptos Light" panose="020B0004020202020204" pitchFamily="34" charset="0"/>
              </a:rPr>
              <a:t> </a:t>
            </a:r>
            <a:r>
              <a:rPr lang="lt-LT" sz="1200" dirty="0" err="1">
                <a:solidFill>
                  <a:schemeClr val="bg1"/>
                </a:solidFill>
                <a:latin typeface="Aptos Light" panose="020B0004020202020204" pitchFamily="34" charset="0"/>
              </a:rPr>
              <a:t>St</a:t>
            </a:r>
            <a:r>
              <a:rPr lang="lt-LT" sz="1200" dirty="0">
                <a:solidFill>
                  <a:schemeClr val="bg1"/>
                </a:solidFill>
                <a:latin typeface="Aptos Light" panose="020B0004020202020204" pitchFamily="34" charset="0"/>
              </a:rPr>
              <a:t>, </a:t>
            </a:r>
            <a:r>
              <a:rPr lang="lt-LT" sz="1200" dirty="0" err="1">
                <a:solidFill>
                  <a:schemeClr val="bg1"/>
                </a:solidFill>
                <a:latin typeface="Aptos Light" panose="020B0004020202020204" pitchFamily="34" charset="0"/>
              </a:rPr>
              <a:t>Cambridge</a:t>
            </a:r>
            <a:r>
              <a:rPr lang="lt-LT" sz="1200" dirty="0">
                <a:solidFill>
                  <a:schemeClr val="bg1"/>
                </a:solidFill>
                <a:latin typeface="Aptos Light" panose="020B0004020202020204" pitchFamily="34" charset="0"/>
              </a:rPr>
              <a:t>, MA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8BC574FC-09F8-588D-7C32-C214A116288E}"/>
              </a:ext>
            </a:extLst>
          </p:cNvPr>
          <p:cNvSpPr txBox="1"/>
          <p:nvPr/>
        </p:nvSpPr>
        <p:spPr>
          <a:xfrm>
            <a:off x="5722521" y="4676989"/>
            <a:ext cx="154439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1200" b="1" dirty="0">
                <a:solidFill>
                  <a:schemeClr val="bg1"/>
                </a:solidFill>
                <a:latin typeface="Aptos" panose="020B0004020202020204" pitchFamily="34" charset="0"/>
              </a:rPr>
              <a:t>Forumo uždarymas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DB20AE5-019A-FA7A-C7CD-C60F1496E882}"/>
              </a:ext>
            </a:extLst>
          </p:cNvPr>
          <p:cNvSpPr txBox="1"/>
          <p:nvPr/>
        </p:nvSpPr>
        <p:spPr>
          <a:xfrm>
            <a:off x="5722522" y="5555099"/>
            <a:ext cx="187932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1200" dirty="0">
                <a:solidFill>
                  <a:schemeClr val="bg1"/>
                </a:solidFill>
                <a:latin typeface="Aptos Light" panose="020B0004020202020204" pitchFamily="34" charset="0"/>
              </a:rPr>
              <a:t>Vieta: TBC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97BF4E19-1C94-9919-0819-330562AB76C3}"/>
              </a:ext>
            </a:extLst>
          </p:cNvPr>
          <p:cNvSpPr/>
          <p:nvPr/>
        </p:nvSpPr>
        <p:spPr>
          <a:xfrm>
            <a:off x="7950047" y="2636911"/>
            <a:ext cx="3128645" cy="3304419"/>
          </a:xfrm>
          <a:prstGeom prst="roundRect">
            <a:avLst>
              <a:gd name="adj" fmla="val 651"/>
            </a:avLst>
          </a:prstGeom>
          <a:noFill/>
          <a:ln>
            <a:solidFill>
              <a:srgbClr val="469AE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400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06757E0-BFE8-9440-9B53-CBC67AE78EFF}"/>
              </a:ext>
            </a:extLst>
          </p:cNvPr>
          <p:cNvCxnSpPr>
            <a:cxnSpLocks/>
          </p:cNvCxnSpPr>
          <p:nvPr/>
        </p:nvCxnSpPr>
        <p:spPr>
          <a:xfrm>
            <a:off x="7950048" y="3206655"/>
            <a:ext cx="3128644" cy="0"/>
          </a:xfrm>
          <a:prstGeom prst="line">
            <a:avLst/>
          </a:prstGeom>
          <a:ln>
            <a:solidFill>
              <a:srgbClr val="469AE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" name="TextBox 34">
            <a:extLst>
              <a:ext uri="{FF2B5EF4-FFF2-40B4-BE49-F238E27FC236}">
                <a16:creationId xmlns:a16="http://schemas.microsoft.com/office/drawing/2014/main" id="{8B2CF0B4-EC05-9C21-D811-78AB6EFEA9F9}"/>
              </a:ext>
            </a:extLst>
          </p:cNvPr>
          <p:cNvSpPr txBox="1"/>
          <p:nvPr/>
        </p:nvSpPr>
        <p:spPr>
          <a:xfrm>
            <a:off x="7997907" y="2700689"/>
            <a:ext cx="13848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err="1">
                <a:solidFill>
                  <a:schemeClr val="bg1"/>
                </a:solidFill>
                <a:latin typeface="Aptos" panose="020B0004020202020204" pitchFamily="34" charset="0"/>
              </a:rPr>
              <a:t>Ketvirtadienis</a:t>
            </a:r>
            <a:endParaRPr lang="en-US" sz="1200" b="1" dirty="0">
              <a:solidFill>
                <a:schemeClr val="bg1"/>
              </a:solidFill>
              <a:latin typeface="Aptos" panose="020B0004020202020204" pitchFamily="34" charset="0"/>
            </a:endParaRPr>
          </a:p>
          <a:p>
            <a:r>
              <a:rPr lang="en-US" sz="1200" b="1" dirty="0">
                <a:solidFill>
                  <a:schemeClr val="bg1"/>
                </a:solidFill>
                <a:latin typeface="Aptos" panose="020B0004020202020204" pitchFamily="34" charset="0"/>
              </a:rPr>
              <a:t>06.12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86C2D6EB-BCB8-47AC-443C-08EB36DCCEED}"/>
              </a:ext>
            </a:extLst>
          </p:cNvPr>
          <p:cNvSpPr txBox="1"/>
          <p:nvPr/>
        </p:nvSpPr>
        <p:spPr>
          <a:xfrm>
            <a:off x="9620699" y="2700689"/>
            <a:ext cx="12240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err="1">
                <a:solidFill>
                  <a:schemeClr val="bg1"/>
                </a:solidFill>
                <a:latin typeface="Aptos" panose="020B0004020202020204" pitchFamily="34" charset="0"/>
              </a:rPr>
              <a:t>Penktadienis</a:t>
            </a:r>
            <a:endParaRPr lang="en-US" sz="1200" b="1" dirty="0">
              <a:solidFill>
                <a:schemeClr val="bg1"/>
              </a:solidFill>
              <a:latin typeface="Aptos" panose="020B0004020202020204" pitchFamily="34" charset="0"/>
            </a:endParaRPr>
          </a:p>
          <a:p>
            <a:r>
              <a:rPr lang="en-US" sz="1200" b="1" dirty="0">
                <a:solidFill>
                  <a:schemeClr val="bg1"/>
                </a:solidFill>
                <a:latin typeface="Aptos" panose="020B0004020202020204" pitchFamily="34" charset="0"/>
              </a:rPr>
              <a:t>06.13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8D5FB985-6999-E629-46B4-B50E851B5D41}"/>
              </a:ext>
            </a:extLst>
          </p:cNvPr>
          <p:cNvSpPr txBox="1"/>
          <p:nvPr/>
        </p:nvSpPr>
        <p:spPr>
          <a:xfrm>
            <a:off x="7997892" y="3316022"/>
            <a:ext cx="308080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lt-LT" sz="1200" dirty="0">
                <a:solidFill>
                  <a:schemeClr val="bg1"/>
                </a:solidFill>
                <a:latin typeface="Aptos Light" panose="020B0004020202020204" pitchFamily="34" charset="0"/>
              </a:rPr>
              <a:t>Individualūs susitikimai;</a:t>
            </a:r>
          </a:p>
          <a:p>
            <a:pPr>
              <a:spcAft>
                <a:spcPts val="600"/>
              </a:spcAft>
            </a:pPr>
            <a:r>
              <a:rPr lang="lt-LT" sz="1200" dirty="0">
                <a:solidFill>
                  <a:schemeClr val="bg1"/>
                </a:solidFill>
                <a:latin typeface="Aptos Light" panose="020B0004020202020204" pitchFamily="34" charset="0"/>
              </a:rPr>
              <a:t>Industrinės verslo misijos (gyvybės mokslai, kūrybinės industrijos, ICT ir kt. pagal poreikį);</a:t>
            </a:r>
          </a:p>
          <a:p>
            <a:pPr>
              <a:spcAft>
                <a:spcPts val="600"/>
              </a:spcAft>
            </a:pPr>
            <a:r>
              <a:rPr lang="lt-LT" sz="1200" dirty="0">
                <a:solidFill>
                  <a:schemeClr val="bg1"/>
                </a:solidFill>
                <a:latin typeface="Aptos Light" panose="020B0004020202020204" pitchFamily="34" charset="0"/>
              </a:rPr>
              <a:t>Kultūriniai ir kt. renginiai.</a:t>
            </a:r>
          </a:p>
        </p:txBody>
      </p:sp>
    </p:spTree>
    <p:extLst>
      <p:ext uri="{BB962C8B-B14F-4D97-AF65-F5344CB8AC3E}">
        <p14:creationId xmlns:p14="http://schemas.microsoft.com/office/powerpoint/2010/main" val="24719510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26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903F65F-FC09-49EF-EE88-3C803D6404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8D341A2-2BF6-BCAB-63FC-8324C2A796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0639" y="0"/>
            <a:ext cx="4171361" cy="6858000"/>
          </a:xfrm>
          <a:prstGeom prst="rect">
            <a:avLst/>
          </a:prstGeom>
        </p:spPr>
      </p:pic>
      <p:grpSp>
        <p:nvGrpSpPr>
          <p:cNvPr id="34" name="Group 33">
            <a:extLst>
              <a:ext uri="{FF2B5EF4-FFF2-40B4-BE49-F238E27FC236}">
                <a16:creationId xmlns:a16="http://schemas.microsoft.com/office/drawing/2014/main" id="{2891BA8E-9E85-8C55-AEF1-0430A833C54A}"/>
              </a:ext>
            </a:extLst>
          </p:cNvPr>
          <p:cNvGrpSpPr/>
          <p:nvPr/>
        </p:nvGrpSpPr>
        <p:grpSpPr>
          <a:xfrm>
            <a:off x="762000" y="608209"/>
            <a:ext cx="6069725" cy="421673"/>
            <a:chOff x="762000" y="856804"/>
            <a:chExt cx="6069725" cy="421673"/>
          </a:xfrm>
        </p:grpSpPr>
        <p:sp>
          <p:nvSpPr>
            <p:cNvPr id="5" name="Rounded Rectangle 4">
              <a:extLst>
                <a:ext uri="{FF2B5EF4-FFF2-40B4-BE49-F238E27FC236}">
                  <a16:creationId xmlns:a16="http://schemas.microsoft.com/office/drawing/2014/main" id="{D8BD6AE3-AA53-972F-2392-9F328119A90B}"/>
                </a:ext>
              </a:extLst>
            </p:cNvPr>
            <p:cNvSpPr/>
            <p:nvPr/>
          </p:nvSpPr>
          <p:spPr>
            <a:xfrm>
              <a:off x="762000" y="856804"/>
              <a:ext cx="6069725" cy="421673"/>
            </a:xfrm>
            <a:prstGeom prst="roundRect">
              <a:avLst>
                <a:gd name="adj" fmla="val 651"/>
              </a:avLst>
            </a:prstGeom>
            <a:solidFill>
              <a:srgbClr val="469AE9"/>
            </a:solidFill>
            <a:ln>
              <a:solidFill>
                <a:srgbClr val="469AE9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1400" dirty="0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D94EEF46-CF62-E0BC-1021-D1984E961370}"/>
                </a:ext>
              </a:extLst>
            </p:cNvPr>
            <p:cNvSpPr txBox="1"/>
            <p:nvPr/>
          </p:nvSpPr>
          <p:spPr>
            <a:xfrm>
              <a:off x="867100" y="929140"/>
              <a:ext cx="322142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lt-LT" sz="1200" b="1" kern="1200" dirty="0">
                  <a:solidFill>
                    <a:schemeClr val="bg1">
                      <a:lumMod val="95000"/>
                    </a:schemeClr>
                  </a:solidFill>
                  <a:latin typeface="Aptos SemiBold" panose="020B0004020202020204" pitchFamily="34" charset="0"/>
                </a:rPr>
                <a:t>NALB Forumo programa (TBC), birželio 11 d.</a:t>
              </a: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E02190C7-A9CC-6F03-CEF5-53BA5B91887E}"/>
              </a:ext>
            </a:extLst>
          </p:cNvPr>
          <p:cNvGrpSpPr/>
          <p:nvPr/>
        </p:nvGrpSpPr>
        <p:grpSpPr>
          <a:xfrm>
            <a:off x="762000" y="1106111"/>
            <a:ext cx="6069725" cy="421673"/>
            <a:chOff x="762000" y="1355568"/>
            <a:chExt cx="6069725" cy="421673"/>
          </a:xfrm>
        </p:grpSpPr>
        <p:sp>
          <p:nvSpPr>
            <p:cNvPr id="12" name="Rounded Rectangle 11">
              <a:extLst>
                <a:ext uri="{FF2B5EF4-FFF2-40B4-BE49-F238E27FC236}">
                  <a16:creationId xmlns:a16="http://schemas.microsoft.com/office/drawing/2014/main" id="{275F472C-E82A-B31B-E6CC-889788883AA5}"/>
                </a:ext>
              </a:extLst>
            </p:cNvPr>
            <p:cNvSpPr/>
            <p:nvPr/>
          </p:nvSpPr>
          <p:spPr>
            <a:xfrm>
              <a:off x="762000" y="1355568"/>
              <a:ext cx="6069725" cy="421673"/>
            </a:xfrm>
            <a:prstGeom prst="roundRect">
              <a:avLst>
                <a:gd name="adj" fmla="val 651"/>
              </a:avLst>
            </a:prstGeom>
            <a:noFill/>
            <a:ln>
              <a:solidFill>
                <a:srgbClr val="469AE9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1400" dirty="0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72FAA3A-B458-77E4-ACAC-2C0911446896}"/>
                </a:ext>
              </a:extLst>
            </p:cNvPr>
            <p:cNvSpPr txBox="1"/>
            <p:nvPr/>
          </p:nvSpPr>
          <p:spPr>
            <a:xfrm>
              <a:off x="867100" y="1427904"/>
              <a:ext cx="322142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lt-LT" sz="1200" kern="1200" dirty="0">
                  <a:solidFill>
                    <a:schemeClr val="bg1"/>
                  </a:solidFill>
                  <a:latin typeface="Aptos Light" panose="020B0004020202020204" pitchFamily="34" charset="0"/>
                </a:rPr>
                <a:t>Registracija ir rytinė tinklaveika</a:t>
              </a:r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A28B5EC3-3B40-87BA-0173-0DF0F73AE47D}"/>
              </a:ext>
            </a:extLst>
          </p:cNvPr>
          <p:cNvGrpSpPr/>
          <p:nvPr/>
        </p:nvGrpSpPr>
        <p:grpSpPr>
          <a:xfrm>
            <a:off x="762000" y="1604013"/>
            <a:ext cx="6069725" cy="1630087"/>
            <a:chOff x="762000" y="1854331"/>
            <a:chExt cx="6069725" cy="1630087"/>
          </a:xfrm>
        </p:grpSpPr>
        <p:sp>
          <p:nvSpPr>
            <p:cNvPr id="14" name="Rounded Rectangle 13">
              <a:extLst>
                <a:ext uri="{FF2B5EF4-FFF2-40B4-BE49-F238E27FC236}">
                  <a16:creationId xmlns:a16="http://schemas.microsoft.com/office/drawing/2014/main" id="{B3CED514-28CD-48FE-340C-5BC69A966C2B}"/>
                </a:ext>
              </a:extLst>
            </p:cNvPr>
            <p:cNvSpPr/>
            <p:nvPr/>
          </p:nvSpPr>
          <p:spPr>
            <a:xfrm>
              <a:off x="762000" y="1854331"/>
              <a:ext cx="6069725" cy="1630087"/>
            </a:xfrm>
            <a:prstGeom prst="roundRect">
              <a:avLst>
                <a:gd name="adj" fmla="val 651"/>
              </a:avLst>
            </a:prstGeom>
            <a:noFill/>
            <a:ln>
              <a:solidFill>
                <a:srgbClr val="469AE9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1400" dirty="0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6C89726D-9A2D-7A97-EA02-FABE2118BCC1}"/>
                </a:ext>
              </a:extLst>
            </p:cNvPr>
            <p:cNvSpPr txBox="1"/>
            <p:nvPr/>
          </p:nvSpPr>
          <p:spPr>
            <a:xfrm>
              <a:off x="867100" y="1926667"/>
              <a:ext cx="3221424" cy="14311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algn="l" defTabSz="914400" rtl="0" eaLnBrk="1" latinLnBrk="0" hangingPunct="1"/>
              <a:r>
                <a:rPr lang="lt-LT" sz="1200" b="1" kern="1200" dirty="0">
                  <a:solidFill>
                    <a:schemeClr val="bg1"/>
                  </a:solidFill>
                  <a:latin typeface="Aptos" panose="020B0004020202020204" pitchFamily="34" charset="0"/>
                </a:rPr>
                <a:t>Pagrindinė NALB Forumo scena</a:t>
              </a:r>
            </a:p>
            <a:p>
              <a:pPr marL="0" algn="l" defTabSz="914400" rtl="0" eaLnBrk="1" latinLnBrk="0" hangingPunct="1"/>
              <a:endParaRPr lang="lt-LT" sz="1200" kern="1200" dirty="0">
                <a:solidFill>
                  <a:schemeClr val="bg1"/>
                </a:solidFill>
                <a:latin typeface="Aptos Light" panose="020B0004020202020204" pitchFamily="34" charset="0"/>
              </a:endParaRPr>
            </a:p>
            <a:p>
              <a:pPr marL="0" indent="-285750" algn="l" defTabSz="914400" rtl="0" eaLnBrk="1" latinLnBrk="0" hangingPunct="1">
                <a:spcAft>
                  <a:spcPts val="600"/>
                </a:spcAft>
                <a:buBlip>
                  <a:blip r:embed="rId4"/>
                </a:buBlip>
              </a:pPr>
              <a:r>
                <a:rPr lang="lt-LT" sz="1200" kern="1200" dirty="0">
                  <a:solidFill>
                    <a:schemeClr val="bg1"/>
                  </a:solidFill>
                  <a:latin typeface="Aptos Light" panose="020B0004020202020204" pitchFamily="34" charset="0"/>
                </a:rPr>
                <a:t>NALB Forumo atidarymas</a:t>
              </a:r>
            </a:p>
            <a:p>
              <a:pPr marL="0" indent="-285750" algn="l" defTabSz="914400" rtl="0" eaLnBrk="1" latinLnBrk="0" hangingPunct="1">
                <a:spcAft>
                  <a:spcPts val="600"/>
                </a:spcAft>
                <a:buBlip>
                  <a:blip r:embed="rId4"/>
                </a:buBlip>
              </a:pPr>
              <a:r>
                <a:rPr lang="lt-LT" sz="1200" kern="1200" dirty="0">
                  <a:solidFill>
                    <a:schemeClr val="bg1"/>
                  </a:solidFill>
                  <a:latin typeface="Aptos Light" panose="020B0004020202020204" pitchFamily="34" charset="0"/>
                </a:rPr>
                <a:t>Pranešimai</a:t>
              </a:r>
            </a:p>
            <a:p>
              <a:pPr marL="0" indent="-285750" algn="l" defTabSz="914400" rtl="0" eaLnBrk="1" latinLnBrk="0" hangingPunct="1">
                <a:spcAft>
                  <a:spcPts val="600"/>
                </a:spcAft>
                <a:buBlip>
                  <a:blip r:embed="rId4"/>
                </a:buBlip>
              </a:pPr>
              <a:r>
                <a:rPr lang="lt-LT" sz="1200" kern="1200" dirty="0" err="1">
                  <a:solidFill>
                    <a:schemeClr val="bg1"/>
                  </a:solidFill>
                  <a:latin typeface="Aptos Light" panose="020B0004020202020204" pitchFamily="34" charset="0"/>
                </a:rPr>
                <a:t>Panelinės</a:t>
              </a:r>
              <a:r>
                <a:rPr lang="lt-LT" sz="1200" kern="1200" dirty="0">
                  <a:solidFill>
                    <a:schemeClr val="bg1"/>
                  </a:solidFill>
                  <a:latin typeface="Aptos Light" panose="020B0004020202020204" pitchFamily="34" charset="0"/>
                </a:rPr>
                <a:t> diskusijos</a:t>
              </a:r>
            </a:p>
            <a:p>
              <a:pPr marL="0" indent="-285750" algn="l" defTabSz="914400" rtl="0" eaLnBrk="1" latinLnBrk="0" hangingPunct="1">
                <a:spcAft>
                  <a:spcPts val="600"/>
                </a:spcAft>
                <a:buBlip>
                  <a:blip r:embed="rId4"/>
                </a:buBlip>
              </a:pPr>
              <a:r>
                <a:rPr lang="lt-LT" sz="1200" kern="1200" dirty="0">
                  <a:solidFill>
                    <a:schemeClr val="bg1"/>
                  </a:solidFill>
                  <a:latin typeface="Aptos Light" panose="020B0004020202020204" pitchFamily="34" charset="0"/>
                </a:rPr>
                <a:t>Verslo sėkmės istorijos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88F6F3F7-EE77-9F23-241A-25EC19FD36A6}"/>
              </a:ext>
            </a:extLst>
          </p:cNvPr>
          <p:cNvGrpSpPr/>
          <p:nvPr/>
        </p:nvGrpSpPr>
        <p:grpSpPr>
          <a:xfrm>
            <a:off x="762000" y="3310329"/>
            <a:ext cx="6069725" cy="421673"/>
            <a:chOff x="762000" y="3567826"/>
            <a:chExt cx="6069725" cy="421673"/>
          </a:xfrm>
        </p:grpSpPr>
        <p:sp>
          <p:nvSpPr>
            <p:cNvPr id="16" name="Rounded Rectangle 15">
              <a:extLst>
                <a:ext uri="{FF2B5EF4-FFF2-40B4-BE49-F238E27FC236}">
                  <a16:creationId xmlns:a16="http://schemas.microsoft.com/office/drawing/2014/main" id="{9E8B91CC-FC6F-0FCB-7F64-6658B1D6D5CB}"/>
                </a:ext>
              </a:extLst>
            </p:cNvPr>
            <p:cNvSpPr/>
            <p:nvPr/>
          </p:nvSpPr>
          <p:spPr>
            <a:xfrm>
              <a:off x="762000" y="3567826"/>
              <a:ext cx="6069725" cy="421673"/>
            </a:xfrm>
            <a:prstGeom prst="roundRect">
              <a:avLst>
                <a:gd name="adj" fmla="val 651"/>
              </a:avLst>
            </a:prstGeom>
            <a:noFill/>
            <a:ln>
              <a:solidFill>
                <a:srgbClr val="469AE9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1400" dirty="0"/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B5E6C2C6-0AF9-D68F-C046-53D9CA94873B}"/>
                </a:ext>
              </a:extLst>
            </p:cNvPr>
            <p:cNvSpPr txBox="1"/>
            <p:nvPr/>
          </p:nvSpPr>
          <p:spPr>
            <a:xfrm>
              <a:off x="867100" y="3640162"/>
              <a:ext cx="322142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lt-LT" sz="1200" kern="1200" dirty="0">
                  <a:solidFill>
                    <a:schemeClr val="bg1"/>
                  </a:solidFill>
                  <a:latin typeface="Aptos Light" panose="020B0004020202020204" pitchFamily="34" charset="0"/>
                </a:rPr>
                <a:t>Pietūs</a:t>
              </a: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7A14D43F-1262-17D5-AA13-31C429E270D4}"/>
              </a:ext>
            </a:extLst>
          </p:cNvPr>
          <p:cNvGrpSpPr/>
          <p:nvPr/>
        </p:nvGrpSpPr>
        <p:grpSpPr>
          <a:xfrm>
            <a:off x="762000" y="3808232"/>
            <a:ext cx="2979683" cy="621555"/>
            <a:chOff x="762000" y="4054522"/>
            <a:chExt cx="2979683" cy="621555"/>
          </a:xfrm>
        </p:grpSpPr>
        <p:sp>
          <p:nvSpPr>
            <p:cNvPr id="18" name="Rounded Rectangle 17">
              <a:extLst>
                <a:ext uri="{FF2B5EF4-FFF2-40B4-BE49-F238E27FC236}">
                  <a16:creationId xmlns:a16="http://schemas.microsoft.com/office/drawing/2014/main" id="{171DEA75-8486-AA0A-24FE-16788BD38DB4}"/>
                </a:ext>
              </a:extLst>
            </p:cNvPr>
            <p:cNvSpPr/>
            <p:nvPr/>
          </p:nvSpPr>
          <p:spPr>
            <a:xfrm>
              <a:off x="762000" y="4054522"/>
              <a:ext cx="2979683" cy="621555"/>
            </a:xfrm>
            <a:prstGeom prst="roundRect">
              <a:avLst>
                <a:gd name="adj" fmla="val 651"/>
              </a:avLst>
            </a:prstGeom>
            <a:noFill/>
            <a:ln>
              <a:solidFill>
                <a:srgbClr val="469AE9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1400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70A76F1C-752B-BB21-E957-C93DFE35B618}"/>
                </a:ext>
              </a:extLst>
            </p:cNvPr>
            <p:cNvSpPr txBox="1"/>
            <p:nvPr/>
          </p:nvSpPr>
          <p:spPr>
            <a:xfrm>
              <a:off x="867100" y="4126859"/>
              <a:ext cx="176136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lt-LT" sz="1200" kern="1200" dirty="0">
                  <a:solidFill>
                    <a:schemeClr val="bg1"/>
                  </a:solidFill>
                  <a:latin typeface="Aptos Light" panose="020B0004020202020204" pitchFamily="34" charset="0"/>
                </a:rPr>
                <a:t>Panelio diskusija. </a:t>
              </a:r>
              <a:r>
                <a:rPr lang="lt-LT" sz="1200" i="1" kern="1200" dirty="0">
                  <a:solidFill>
                    <a:srgbClr val="469AE9"/>
                  </a:solidFill>
                  <a:latin typeface="Aptos Light" panose="020B0004020202020204" pitchFamily="34" charset="0"/>
                </a:rPr>
                <a:t>Gyvybės mokslai</a:t>
              </a: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B8FBF0CB-EBD7-9B19-0EA2-95C5DB4A2176}"/>
              </a:ext>
            </a:extLst>
          </p:cNvPr>
          <p:cNvGrpSpPr/>
          <p:nvPr/>
        </p:nvGrpSpPr>
        <p:grpSpPr>
          <a:xfrm>
            <a:off x="762000" y="4506017"/>
            <a:ext cx="2979683" cy="621555"/>
            <a:chOff x="762000" y="4748204"/>
            <a:chExt cx="2979683" cy="621555"/>
          </a:xfrm>
        </p:grpSpPr>
        <p:sp>
          <p:nvSpPr>
            <p:cNvPr id="22" name="Rounded Rectangle 21">
              <a:extLst>
                <a:ext uri="{FF2B5EF4-FFF2-40B4-BE49-F238E27FC236}">
                  <a16:creationId xmlns:a16="http://schemas.microsoft.com/office/drawing/2014/main" id="{08FBC220-A03D-9203-9A08-C77F2CF5FD63}"/>
                </a:ext>
              </a:extLst>
            </p:cNvPr>
            <p:cNvSpPr/>
            <p:nvPr/>
          </p:nvSpPr>
          <p:spPr>
            <a:xfrm>
              <a:off x="762000" y="4748204"/>
              <a:ext cx="2979683" cy="621555"/>
            </a:xfrm>
            <a:prstGeom prst="roundRect">
              <a:avLst>
                <a:gd name="adj" fmla="val 651"/>
              </a:avLst>
            </a:prstGeom>
            <a:noFill/>
            <a:ln>
              <a:solidFill>
                <a:srgbClr val="469AE9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1400" dirty="0"/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CD4E3912-44DF-0BD0-6F82-45A07AFBC32B}"/>
                </a:ext>
              </a:extLst>
            </p:cNvPr>
            <p:cNvSpPr txBox="1"/>
            <p:nvPr/>
          </p:nvSpPr>
          <p:spPr>
            <a:xfrm>
              <a:off x="867100" y="4820541"/>
              <a:ext cx="176136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lt-LT" sz="1200" kern="1200" dirty="0">
                  <a:solidFill>
                    <a:schemeClr val="bg1"/>
                  </a:solidFill>
                  <a:latin typeface="Aptos Light" panose="020B0004020202020204" pitchFamily="34" charset="0"/>
                </a:rPr>
                <a:t>Panelio diskusija.</a:t>
              </a:r>
            </a:p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lt-LT" sz="1200" i="1" kern="1200" dirty="0">
                  <a:solidFill>
                    <a:srgbClr val="469AE9"/>
                  </a:solidFill>
                  <a:latin typeface="Aptos Light" panose="020B0004020202020204" pitchFamily="34" charset="0"/>
                </a:rPr>
                <a:t>ICT</a:t>
              </a:r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0B6ACB41-0C66-41E6-1357-E8C79131FC4B}"/>
              </a:ext>
            </a:extLst>
          </p:cNvPr>
          <p:cNvGrpSpPr/>
          <p:nvPr/>
        </p:nvGrpSpPr>
        <p:grpSpPr>
          <a:xfrm>
            <a:off x="762000" y="5203802"/>
            <a:ext cx="2979683" cy="621555"/>
            <a:chOff x="762000" y="5452397"/>
            <a:chExt cx="2979683" cy="621555"/>
          </a:xfrm>
        </p:grpSpPr>
        <p:sp>
          <p:nvSpPr>
            <p:cNvPr id="24" name="Rounded Rectangle 23">
              <a:extLst>
                <a:ext uri="{FF2B5EF4-FFF2-40B4-BE49-F238E27FC236}">
                  <a16:creationId xmlns:a16="http://schemas.microsoft.com/office/drawing/2014/main" id="{8E29988B-5CDD-008A-99F3-EFD30708D807}"/>
                </a:ext>
              </a:extLst>
            </p:cNvPr>
            <p:cNvSpPr/>
            <p:nvPr/>
          </p:nvSpPr>
          <p:spPr>
            <a:xfrm>
              <a:off x="762000" y="5452397"/>
              <a:ext cx="2979683" cy="621555"/>
            </a:xfrm>
            <a:prstGeom prst="roundRect">
              <a:avLst>
                <a:gd name="adj" fmla="val 651"/>
              </a:avLst>
            </a:prstGeom>
            <a:noFill/>
            <a:ln>
              <a:solidFill>
                <a:srgbClr val="469AE9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1400" dirty="0"/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106BD5C0-750A-8D0C-5069-23E0CEB7BC75}"/>
                </a:ext>
              </a:extLst>
            </p:cNvPr>
            <p:cNvSpPr txBox="1"/>
            <p:nvPr/>
          </p:nvSpPr>
          <p:spPr>
            <a:xfrm>
              <a:off x="867100" y="5524734"/>
              <a:ext cx="280101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lt-LT" sz="1200" kern="1200" dirty="0">
                  <a:solidFill>
                    <a:schemeClr val="bg1"/>
                  </a:solidFill>
                  <a:latin typeface="Aptos Light" panose="020B0004020202020204" pitchFamily="34" charset="0"/>
                </a:rPr>
                <a:t>Panelio diskusija.</a:t>
              </a:r>
            </a:p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lt-LT" sz="1200" i="1" kern="1200" dirty="0">
                  <a:solidFill>
                    <a:srgbClr val="469AE9"/>
                  </a:solidFill>
                  <a:latin typeface="Aptos Light" panose="020B0004020202020204" pitchFamily="34" charset="0"/>
                </a:rPr>
                <a:t>Gynybos ir dvigubos paskirties industrija</a:t>
              </a:r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91B94EDA-742A-AF82-E8A6-48D0B56BBAD9}"/>
              </a:ext>
            </a:extLst>
          </p:cNvPr>
          <p:cNvGrpSpPr/>
          <p:nvPr/>
        </p:nvGrpSpPr>
        <p:grpSpPr>
          <a:xfrm>
            <a:off x="3852042" y="3808232"/>
            <a:ext cx="2979683" cy="621555"/>
            <a:chOff x="3852042" y="4054522"/>
            <a:chExt cx="2979683" cy="621555"/>
          </a:xfrm>
        </p:grpSpPr>
        <p:sp>
          <p:nvSpPr>
            <p:cNvPr id="28" name="Rounded Rectangle 27">
              <a:extLst>
                <a:ext uri="{FF2B5EF4-FFF2-40B4-BE49-F238E27FC236}">
                  <a16:creationId xmlns:a16="http://schemas.microsoft.com/office/drawing/2014/main" id="{FABE1D5D-7E0B-42EF-2EA4-6548BD6ED27B}"/>
                </a:ext>
              </a:extLst>
            </p:cNvPr>
            <p:cNvSpPr/>
            <p:nvPr/>
          </p:nvSpPr>
          <p:spPr>
            <a:xfrm>
              <a:off x="3852042" y="4054522"/>
              <a:ext cx="2979683" cy="621555"/>
            </a:xfrm>
            <a:prstGeom prst="roundRect">
              <a:avLst>
                <a:gd name="adj" fmla="val 651"/>
              </a:avLst>
            </a:prstGeom>
            <a:noFill/>
            <a:ln>
              <a:solidFill>
                <a:srgbClr val="469AE9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1400" dirty="0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4F4437CA-FA6D-03E2-9C38-DAF037DC4502}"/>
                </a:ext>
              </a:extLst>
            </p:cNvPr>
            <p:cNvSpPr txBox="1"/>
            <p:nvPr/>
          </p:nvSpPr>
          <p:spPr>
            <a:xfrm>
              <a:off x="3957142" y="4219191"/>
              <a:ext cx="252774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lt-LT" sz="1200" dirty="0">
                  <a:solidFill>
                    <a:schemeClr val="bg1"/>
                  </a:solidFill>
                  <a:latin typeface="Aptos Light" panose="020B0004020202020204" pitchFamily="34" charset="0"/>
                </a:rPr>
                <a:t>Kūrybinių industrijų sesija</a:t>
              </a: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3222CE71-1B85-E755-B654-43D541BBFA24}"/>
              </a:ext>
            </a:extLst>
          </p:cNvPr>
          <p:cNvGrpSpPr/>
          <p:nvPr/>
        </p:nvGrpSpPr>
        <p:grpSpPr>
          <a:xfrm>
            <a:off x="3852042" y="4506017"/>
            <a:ext cx="2979683" cy="621555"/>
            <a:chOff x="3852042" y="4748204"/>
            <a:chExt cx="2979683" cy="621555"/>
          </a:xfrm>
        </p:grpSpPr>
        <p:sp>
          <p:nvSpPr>
            <p:cNvPr id="30" name="Rounded Rectangle 29">
              <a:extLst>
                <a:ext uri="{FF2B5EF4-FFF2-40B4-BE49-F238E27FC236}">
                  <a16:creationId xmlns:a16="http://schemas.microsoft.com/office/drawing/2014/main" id="{78F12E22-C2BA-E32B-48A8-CA80BE37458A}"/>
                </a:ext>
              </a:extLst>
            </p:cNvPr>
            <p:cNvSpPr/>
            <p:nvPr/>
          </p:nvSpPr>
          <p:spPr>
            <a:xfrm>
              <a:off x="3852042" y="4748204"/>
              <a:ext cx="2979683" cy="621555"/>
            </a:xfrm>
            <a:prstGeom prst="roundRect">
              <a:avLst>
                <a:gd name="adj" fmla="val 651"/>
              </a:avLst>
            </a:prstGeom>
            <a:noFill/>
            <a:ln>
              <a:solidFill>
                <a:srgbClr val="469AE9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1400" dirty="0"/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EFB7FF48-197D-DC51-1ADE-3AEF556A3CFD}"/>
                </a:ext>
              </a:extLst>
            </p:cNvPr>
            <p:cNvSpPr txBox="1"/>
            <p:nvPr/>
          </p:nvSpPr>
          <p:spPr>
            <a:xfrm>
              <a:off x="3957142" y="4820541"/>
              <a:ext cx="252774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lt-LT" sz="1200" kern="1200" dirty="0">
                  <a:solidFill>
                    <a:schemeClr val="bg1"/>
                  </a:solidFill>
                  <a:latin typeface="Aptos Light" panose="020B0004020202020204" pitchFamily="34" charset="0"/>
                </a:rPr>
                <a:t>Panelio diskusija.</a:t>
              </a:r>
            </a:p>
            <a:p>
              <a:pPr>
                <a:defRPr/>
              </a:pPr>
              <a:r>
                <a:rPr lang="lt-LT" sz="1200" i="1" kern="1200" dirty="0">
                  <a:solidFill>
                    <a:srgbClr val="469AE9"/>
                  </a:solidFill>
                  <a:latin typeface="Aptos Light" panose="020B0004020202020204" pitchFamily="34" charset="0"/>
                </a:rPr>
                <a:t>Mokslo ir verslo bendradarbiavimas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198DC875-EC82-10E2-60E7-61EC0EC2683F}"/>
              </a:ext>
            </a:extLst>
          </p:cNvPr>
          <p:cNvGrpSpPr/>
          <p:nvPr/>
        </p:nvGrpSpPr>
        <p:grpSpPr>
          <a:xfrm>
            <a:off x="3852042" y="5203802"/>
            <a:ext cx="2979683" cy="621555"/>
            <a:chOff x="3852042" y="5452397"/>
            <a:chExt cx="2979683" cy="621555"/>
          </a:xfrm>
        </p:grpSpPr>
        <p:sp>
          <p:nvSpPr>
            <p:cNvPr id="32" name="Rounded Rectangle 31">
              <a:extLst>
                <a:ext uri="{FF2B5EF4-FFF2-40B4-BE49-F238E27FC236}">
                  <a16:creationId xmlns:a16="http://schemas.microsoft.com/office/drawing/2014/main" id="{E86C0B0D-E8F4-B6C3-BAC5-66C3BBDFA846}"/>
                </a:ext>
              </a:extLst>
            </p:cNvPr>
            <p:cNvSpPr/>
            <p:nvPr/>
          </p:nvSpPr>
          <p:spPr>
            <a:xfrm>
              <a:off x="3852042" y="5452397"/>
              <a:ext cx="2979683" cy="621555"/>
            </a:xfrm>
            <a:prstGeom prst="roundRect">
              <a:avLst>
                <a:gd name="adj" fmla="val 651"/>
              </a:avLst>
            </a:prstGeom>
            <a:noFill/>
            <a:ln>
              <a:solidFill>
                <a:srgbClr val="469AE9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1400" dirty="0"/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CFF1D3FA-8938-1365-D779-C8F06525DF3D}"/>
                </a:ext>
              </a:extLst>
            </p:cNvPr>
            <p:cNvSpPr txBox="1"/>
            <p:nvPr/>
          </p:nvSpPr>
          <p:spPr>
            <a:xfrm>
              <a:off x="3941378" y="5600288"/>
              <a:ext cx="280101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lt-LT" sz="1200" dirty="0" err="1">
                  <a:solidFill>
                    <a:schemeClr val="bg1"/>
                  </a:solidFill>
                  <a:latin typeface="Aptos Light" panose="020B0004020202020204" pitchFamily="34" charset="0"/>
                </a:rPr>
                <a:t>Startuolių</a:t>
              </a:r>
              <a:r>
                <a:rPr lang="lt-LT" sz="1200" dirty="0">
                  <a:solidFill>
                    <a:schemeClr val="bg1"/>
                  </a:solidFill>
                  <a:latin typeface="Aptos Light" panose="020B0004020202020204" pitchFamily="34" charset="0"/>
                </a:rPr>
                <a:t>/rizikos kapitalo sesija</a:t>
              </a:r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23289DA3-A3B0-6039-9F4E-4DA8B3182A47}"/>
              </a:ext>
            </a:extLst>
          </p:cNvPr>
          <p:cNvGrpSpPr/>
          <p:nvPr/>
        </p:nvGrpSpPr>
        <p:grpSpPr>
          <a:xfrm>
            <a:off x="762000" y="5897694"/>
            <a:ext cx="6069725" cy="534001"/>
            <a:chOff x="762000" y="3567826"/>
            <a:chExt cx="6069725" cy="534001"/>
          </a:xfrm>
        </p:grpSpPr>
        <p:sp>
          <p:nvSpPr>
            <p:cNvPr id="45" name="Rounded Rectangle 44">
              <a:extLst>
                <a:ext uri="{FF2B5EF4-FFF2-40B4-BE49-F238E27FC236}">
                  <a16:creationId xmlns:a16="http://schemas.microsoft.com/office/drawing/2014/main" id="{31D5A114-8FD0-0B9D-C389-863E959E6766}"/>
                </a:ext>
              </a:extLst>
            </p:cNvPr>
            <p:cNvSpPr/>
            <p:nvPr/>
          </p:nvSpPr>
          <p:spPr>
            <a:xfrm>
              <a:off x="762000" y="3567826"/>
              <a:ext cx="6069725" cy="421673"/>
            </a:xfrm>
            <a:prstGeom prst="roundRect">
              <a:avLst>
                <a:gd name="adj" fmla="val 651"/>
              </a:avLst>
            </a:prstGeom>
            <a:noFill/>
            <a:ln>
              <a:solidFill>
                <a:srgbClr val="469AE9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1400" dirty="0"/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FB5E3394-8FE3-462E-B6F9-C04976559BD1}"/>
                </a:ext>
              </a:extLst>
            </p:cNvPr>
            <p:cNvSpPr txBox="1"/>
            <p:nvPr/>
          </p:nvSpPr>
          <p:spPr>
            <a:xfrm>
              <a:off x="867100" y="3640162"/>
              <a:ext cx="411702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lt-LT" sz="1200" dirty="0">
                  <a:solidFill>
                    <a:schemeClr val="bg1"/>
                  </a:solidFill>
                  <a:latin typeface="Aptos Light" panose="020B0004020202020204" pitchFamily="34" charset="0"/>
                </a:rPr>
                <a:t>NALB Forumo uždarymas. Tinklaveikos vakaras</a:t>
              </a:r>
            </a:p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lang="lt-LT" sz="1200" kern="1200" dirty="0">
                <a:solidFill>
                  <a:schemeClr val="bg1"/>
                </a:solidFill>
                <a:latin typeface="Aptos Light" panose="020B0004020202020204" pitchFamily="34" charset="0"/>
              </a:endParaRPr>
            </a:p>
          </p:txBody>
        </p:sp>
      </p:grpSp>
      <p:pic>
        <p:nvPicPr>
          <p:cNvPr id="47" name="Picture 46">
            <a:extLst>
              <a:ext uri="{FF2B5EF4-FFF2-40B4-BE49-F238E27FC236}">
                <a16:creationId xmlns:a16="http://schemas.microsoft.com/office/drawing/2014/main" id="{A4F193B7-0662-9C7C-2653-9C557C04CD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50388" y="608209"/>
            <a:ext cx="1679612" cy="774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7520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CC1968-00F2-9B92-8C58-F1497F6856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E6469D64-F058-4DF5-6B15-E8E72D7FAD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461" r="19245"/>
          <a:stretch/>
        </p:blipFill>
        <p:spPr>
          <a:xfrm>
            <a:off x="3422821" y="3021"/>
            <a:ext cx="8769179" cy="6854979"/>
          </a:xfrm>
          <a:prstGeom prst="rect">
            <a:avLst/>
          </a:prstGeom>
        </p:spPr>
      </p:pic>
      <p:sp>
        <p:nvSpPr>
          <p:cNvPr id="2" name="Freeform 1">
            <a:extLst>
              <a:ext uri="{FF2B5EF4-FFF2-40B4-BE49-F238E27FC236}">
                <a16:creationId xmlns:a16="http://schemas.microsoft.com/office/drawing/2014/main" id="{F64CF8D7-00A3-15D4-190F-8D723B07DC0A}"/>
              </a:ext>
            </a:extLst>
          </p:cNvPr>
          <p:cNvSpPr/>
          <p:nvPr/>
        </p:nvSpPr>
        <p:spPr>
          <a:xfrm rot="5400000">
            <a:off x="1468272" y="-1221639"/>
            <a:ext cx="6858000" cy="9301277"/>
          </a:xfrm>
          <a:custGeom>
            <a:avLst/>
            <a:gdLst>
              <a:gd name="connsiteX0" fmla="*/ 0 w 6858000"/>
              <a:gd name="connsiteY0" fmla="*/ 9301277 h 9301277"/>
              <a:gd name="connsiteX1" fmla="*/ 0 w 6858000"/>
              <a:gd name="connsiteY1" fmla="*/ 2443278 h 9301277"/>
              <a:gd name="connsiteX2" fmla="*/ 0 w 6858000"/>
              <a:gd name="connsiteY2" fmla="*/ 2443277 h 9301277"/>
              <a:gd name="connsiteX3" fmla="*/ 1 w 6858000"/>
              <a:gd name="connsiteY3" fmla="*/ 2443277 h 9301277"/>
              <a:gd name="connsiteX4" fmla="*/ 3429000 w 6858000"/>
              <a:gd name="connsiteY4" fmla="*/ 0 h 9301277"/>
              <a:gd name="connsiteX5" fmla="*/ 6857998 w 6858000"/>
              <a:gd name="connsiteY5" fmla="*/ 2443277 h 9301277"/>
              <a:gd name="connsiteX6" fmla="*/ 6858000 w 6858000"/>
              <a:gd name="connsiteY6" fmla="*/ 2443277 h 9301277"/>
              <a:gd name="connsiteX7" fmla="*/ 6858000 w 6858000"/>
              <a:gd name="connsiteY7" fmla="*/ 2443278 h 9301277"/>
              <a:gd name="connsiteX8" fmla="*/ 6858000 w 6858000"/>
              <a:gd name="connsiteY8" fmla="*/ 9301277 h 9301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858000" h="9301277">
                <a:moveTo>
                  <a:pt x="0" y="9301277"/>
                </a:moveTo>
                <a:lnTo>
                  <a:pt x="0" y="2443278"/>
                </a:lnTo>
                <a:lnTo>
                  <a:pt x="0" y="2443277"/>
                </a:lnTo>
                <a:lnTo>
                  <a:pt x="1" y="2443277"/>
                </a:lnTo>
                <a:lnTo>
                  <a:pt x="3429000" y="0"/>
                </a:lnTo>
                <a:lnTo>
                  <a:pt x="6857998" y="2443277"/>
                </a:lnTo>
                <a:lnTo>
                  <a:pt x="6858000" y="2443277"/>
                </a:lnTo>
                <a:lnTo>
                  <a:pt x="6858000" y="2443278"/>
                </a:lnTo>
                <a:lnTo>
                  <a:pt x="6858000" y="930127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DD53666-2C63-C6B3-916A-15F7AFF3F989}"/>
              </a:ext>
            </a:extLst>
          </p:cNvPr>
          <p:cNvSpPr txBox="1"/>
          <p:nvPr/>
        </p:nvSpPr>
        <p:spPr>
          <a:xfrm>
            <a:off x="645912" y="3092506"/>
            <a:ext cx="7206218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1200"/>
              </a:spcAft>
              <a:buBlip>
                <a:blip r:embed="rId3"/>
              </a:buBlip>
            </a:pPr>
            <a:r>
              <a:rPr lang="lt-LT" sz="1600" b="1" dirty="0">
                <a:latin typeface="Aptos SemiBold" panose="020B0004020202020204" pitchFamily="34" charset="0"/>
              </a:rPr>
              <a:t>Dirbtinio intelekto naujovės:</a:t>
            </a:r>
            <a:br>
              <a:rPr lang="lt-LT" sz="1600" dirty="0">
                <a:latin typeface="Aptos Light" panose="020B0004020202020204" pitchFamily="34" charset="0"/>
              </a:rPr>
            </a:br>
            <a:r>
              <a:rPr lang="lt-LT" sz="1600" dirty="0">
                <a:latin typeface="Aptos Light" panose="020B0004020202020204" pitchFamily="34" charset="0"/>
              </a:rPr>
              <a:t>Tendencijos, inovacijos ir praktinio taikymo pavyzdžiai;</a:t>
            </a:r>
          </a:p>
          <a:p>
            <a:pPr marL="285750" indent="-285750">
              <a:spcAft>
                <a:spcPts val="1200"/>
              </a:spcAft>
              <a:buBlip>
                <a:blip r:embed="rId3"/>
              </a:buBlip>
            </a:pPr>
            <a:r>
              <a:rPr lang="lt-LT" sz="1600" b="1" dirty="0">
                <a:latin typeface="Aptos SemiBold" panose="020B0004020202020204" pitchFamily="34" charset="0"/>
              </a:rPr>
              <a:t>Kibernetinio saugumo iššūkiai:</a:t>
            </a:r>
            <a:br>
              <a:rPr lang="lt-LT" sz="1600" dirty="0">
                <a:latin typeface="Aptos Light" panose="020B0004020202020204" pitchFamily="34" charset="0"/>
              </a:rPr>
            </a:br>
            <a:r>
              <a:rPr lang="lt-LT" sz="1600" dirty="0">
                <a:latin typeface="Aptos Light" panose="020B0004020202020204" pitchFamily="34" charset="0"/>
              </a:rPr>
              <a:t>Naujausios grėsmės, apsaugos strategijos ir sprendimai;</a:t>
            </a:r>
          </a:p>
          <a:p>
            <a:pPr marL="285750" indent="-285750">
              <a:spcAft>
                <a:spcPts val="1200"/>
              </a:spcAft>
              <a:buBlip>
                <a:blip r:embed="rId3"/>
              </a:buBlip>
            </a:pPr>
            <a:r>
              <a:rPr lang="lt-LT" sz="1600" b="1" dirty="0">
                <a:latin typeface="Aptos SemiBold" panose="020B0004020202020204" pitchFamily="34" charset="0"/>
              </a:rPr>
              <a:t>Tarptautinis bendradarbiavimas:</a:t>
            </a:r>
            <a:br>
              <a:rPr lang="lt-LT" sz="1600" dirty="0">
                <a:latin typeface="Aptos Light" panose="020B0004020202020204" pitchFamily="34" charset="0"/>
              </a:rPr>
            </a:br>
            <a:r>
              <a:rPr lang="lt-LT" sz="1600" dirty="0">
                <a:latin typeface="Aptos Light" panose="020B0004020202020204" pitchFamily="34" charset="0"/>
              </a:rPr>
              <a:t>Kaip Lietuva ir JAV gali kurti bendrus sprendimus ir dalintis patirtimi;</a:t>
            </a:r>
          </a:p>
          <a:p>
            <a:pPr marL="285750" indent="-285750">
              <a:spcAft>
                <a:spcPts val="1200"/>
              </a:spcAft>
              <a:buBlip>
                <a:blip r:embed="rId3"/>
              </a:buBlip>
            </a:pPr>
            <a:r>
              <a:rPr lang="lt-LT" sz="1600" b="1" dirty="0">
                <a:latin typeface="Aptos SemiBold" panose="020B0004020202020204" pitchFamily="34" charset="0"/>
              </a:rPr>
              <a:t>Lietuvos įmonių vaidmuo:</a:t>
            </a:r>
            <a:br>
              <a:rPr lang="lt-LT" sz="1600" dirty="0">
                <a:latin typeface="Aptos Light" panose="020B0004020202020204" pitchFamily="34" charset="0"/>
              </a:rPr>
            </a:br>
            <a:r>
              <a:rPr lang="lt-LT" sz="1600" dirty="0">
                <a:latin typeface="Aptos Light" panose="020B0004020202020204" pitchFamily="34" charset="0"/>
              </a:rPr>
              <a:t>Galimybės dalyvauti tarptautiniuose projektuose ir technologijų kūrime;</a:t>
            </a:r>
          </a:p>
          <a:p>
            <a:pPr marL="285750" indent="-285750">
              <a:spcAft>
                <a:spcPts val="1200"/>
              </a:spcAft>
              <a:buBlip>
                <a:blip r:embed="rId3"/>
              </a:buBlip>
            </a:pPr>
            <a:r>
              <a:rPr lang="lt-LT" sz="1600" b="1" dirty="0">
                <a:latin typeface="Aptos SemiBold" panose="020B0004020202020204" pitchFamily="34" charset="0"/>
              </a:rPr>
              <a:t>Diskusijos ir ateities perspektyvos:</a:t>
            </a:r>
            <a:br>
              <a:rPr lang="lt-LT" sz="1600" dirty="0">
                <a:latin typeface="Aptos Light" panose="020B0004020202020204" pitchFamily="34" charset="0"/>
              </a:rPr>
            </a:br>
            <a:r>
              <a:rPr lang="lt-LT" sz="1600" dirty="0">
                <a:latin typeface="Aptos Light" panose="020B0004020202020204" pitchFamily="34" charset="0"/>
              </a:rPr>
              <a:t>Praktinė diskusija su ekspertais, patirties keitimas ir inovacijų skatinimas.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5F6257E-E162-555E-CC0F-6DD83EB22FB9}"/>
              </a:ext>
            </a:extLst>
          </p:cNvPr>
          <p:cNvSpPr txBox="1"/>
          <p:nvPr/>
        </p:nvSpPr>
        <p:spPr>
          <a:xfrm>
            <a:off x="613254" y="608209"/>
            <a:ext cx="48622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3600" b="1" dirty="0">
                <a:solidFill>
                  <a:srgbClr val="003260"/>
                </a:solidFill>
                <a:latin typeface="Aptos ExtraBold" panose="020B0004020202020204" pitchFamily="34" charset="0"/>
              </a:rPr>
              <a:t>Panelio diskusija. </a:t>
            </a:r>
            <a:r>
              <a:rPr lang="lt-LT" sz="3600" b="1" dirty="0">
                <a:solidFill>
                  <a:srgbClr val="469AE9"/>
                </a:solidFill>
                <a:latin typeface="Aptos ExtraBold" panose="020B0004020202020204" pitchFamily="34" charset="0"/>
              </a:rPr>
              <a:t>ICT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AF8CACE-71EE-5438-08C1-43B42067DABA}"/>
              </a:ext>
            </a:extLst>
          </p:cNvPr>
          <p:cNvSpPr txBox="1"/>
          <p:nvPr/>
        </p:nvSpPr>
        <p:spPr>
          <a:xfrm>
            <a:off x="645912" y="1194906"/>
            <a:ext cx="486225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1600" dirty="0">
                <a:latin typeface="Aptos Light" panose="020B0004020202020204" pitchFamily="34" charset="0"/>
              </a:rPr>
              <a:t>Panelio šeimininkas </a:t>
            </a:r>
            <a:r>
              <a:rPr lang="lt-LT" sz="1600" i="1" dirty="0">
                <a:latin typeface="Aptos Light" panose="020B0004020202020204" pitchFamily="34" charset="0"/>
              </a:rPr>
              <a:t>KA Sergejus </a:t>
            </a:r>
            <a:r>
              <a:rPr lang="lt-LT" sz="1600" i="1" dirty="0" err="1">
                <a:latin typeface="Aptos Light" panose="020B0004020202020204" pitchFamily="34" charset="0"/>
              </a:rPr>
              <a:t>Tichomirovas</a:t>
            </a:r>
            <a:r>
              <a:rPr lang="lt-LT" sz="1600" i="1" dirty="0">
                <a:latin typeface="Aptos Light" panose="020B0004020202020204" pitchFamily="34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3078834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69AE9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99242C2-4F02-3281-2FC7-92AD717857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6B76349-1237-5EAE-943E-F570A2E5CF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0639" y="0"/>
            <a:ext cx="4171361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F9EA1A-2BE9-F5CE-986B-FB9ACF473AAD}"/>
              </a:ext>
            </a:extLst>
          </p:cNvPr>
          <p:cNvSpPr txBox="1"/>
          <p:nvPr/>
        </p:nvSpPr>
        <p:spPr>
          <a:xfrm>
            <a:off x="645913" y="608209"/>
            <a:ext cx="54500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3600" b="1" dirty="0">
                <a:solidFill>
                  <a:srgbClr val="003260"/>
                </a:solidFill>
                <a:latin typeface="Aptos ExtraBold" panose="020B0004020202020204" pitchFamily="34" charset="0"/>
              </a:rPr>
              <a:t>Kiti renginiai </a:t>
            </a:r>
            <a:r>
              <a:rPr lang="lt-LT" sz="3600" b="1" dirty="0">
                <a:solidFill>
                  <a:schemeClr val="bg1"/>
                </a:solidFill>
                <a:latin typeface="Aptos ExtraBold" panose="020B0004020202020204" pitchFamily="34" charset="0"/>
              </a:rPr>
              <a:t>JAV Rytų pakrantėje birželio mėn.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52166F6-4E59-9C6D-7B4A-50D029687AD3}"/>
              </a:ext>
            </a:extLst>
          </p:cNvPr>
          <p:cNvSpPr txBox="1"/>
          <p:nvPr/>
        </p:nvSpPr>
        <p:spPr>
          <a:xfrm>
            <a:off x="645913" y="2199029"/>
            <a:ext cx="6738523" cy="41383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1200"/>
              </a:spcAft>
              <a:buBlip>
                <a:blip r:embed="rId3"/>
              </a:buBlip>
            </a:pPr>
            <a:r>
              <a:rPr lang="lt-LT" sz="1600" b="1" dirty="0">
                <a:solidFill>
                  <a:schemeClr val="bg1"/>
                </a:solidFill>
                <a:latin typeface="Aptos SemiBold" panose="020B0004020202020204" pitchFamily="34" charset="0"/>
              </a:rPr>
              <a:t>2-4 d. </a:t>
            </a:r>
            <a:r>
              <a:rPr lang="lt-LT" sz="1600" dirty="0">
                <a:solidFill>
                  <a:schemeClr val="bg1"/>
                </a:solidFill>
                <a:latin typeface="Aptos Light" panose="020B0004020202020204" pitchFamily="34" charset="0"/>
              </a:rPr>
              <a:t>AI+ Expo, Vašingtono miestas (nemokama)</a:t>
            </a:r>
          </a:p>
          <a:p>
            <a:pPr marL="285750" indent="-285750">
              <a:spcAft>
                <a:spcPts val="1200"/>
              </a:spcAft>
              <a:buBlip>
                <a:blip r:embed="rId3"/>
              </a:buBlip>
            </a:pPr>
            <a:r>
              <a:rPr lang="lt-LT" sz="1600" b="1" dirty="0">
                <a:solidFill>
                  <a:schemeClr val="bg1"/>
                </a:solidFill>
                <a:latin typeface="Aptos SemiBold" panose="020B0004020202020204" pitchFamily="34" charset="0"/>
              </a:rPr>
              <a:t>4 d. </a:t>
            </a:r>
            <a:r>
              <a:rPr lang="lt-LT" sz="1600" dirty="0" err="1">
                <a:solidFill>
                  <a:schemeClr val="bg1"/>
                </a:solidFill>
                <a:latin typeface="Aptos Light" panose="020B0004020202020204" pitchFamily="34" charset="0"/>
              </a:rPr>
              <a:t>Small</a:t>
            </a:r>
            <a:r>
              <a:rPr lang="lt-LT" sz="1600" dirty="0">
                <a:solidFill>
                  <a:schemeClr val="bg1"/>
                </a:solidFill>
                <a:latin typeface="Aptos Light" panose="020B0004020202020204" pitchFamily="34" charset="0"/>
              </a:rPr>
              <a:t> </a:t>
            </a:r>
            <a:r>
              <a:rPr lang="lt-LT" sz="1600" dirty="0" err="1">
                <a:solidFill>
                  <a:schemeClr val="bg1"/>
                </a:solidFill>
                <a:latin typeface="Aptos Light" panose="020B0004020202020204" pitchFamily="34" charset="0"/>
              </a:rPr>
              <a:t>Business</a:t>
            </a:r>
            <a:r>
              <a:rPr lang="lt-LT" sz="1600" dirty="0">
                <a:solidFill>
                  <a:schemeClr val="bg1"/>
                </a:solidFill>
                <a:latin typeface="Aptos Light" panose="020B0004020202020204" pitchFamily="34" charset="0"/>
              </a:rPr>
              <a:t> Expo </a:t>
            </a:r>
            <a:r>
              <a:rPr lang="lt-LT" sz="1600" dirty="0" err="1">
                <a:solidFill>
                  <a:schemeClr val="bg1"/>
                </a:solidFill>
                <a:latin typeface="Aptos Light" panose="020B0004020202020204" pitchFamily="34" charset="0"/>
              </a:rPr>
              <a:t>Chicago</a:t>
            </a:r>
            <a:r>
              <a:rPr lang="lt-LT" sz="1600" dirty="0">
                <a:solidFill>
                  <a:schemeClr val="bg1"/>
                </a:solidFill>
                <a:latin typeface="Aptos Light" panose="020B0004020202020204" pitchFamily="34" charset="0"/>
              </a:rPr>
              <a:t>, Čikaga, IL</a:t>
            </a:r>
          </a:p>
          <a:p>
            <a:pPr marL="285750" indent="-285750">
              <a:spcAft>
                <a:spcPts val="1200"/>
              </a:spcAft>
              <a:buBlip>
                <a:blip r:embed="rId3"/>
              </a:buBlip>
            </a:pPr>
            <a:r>
              <a:rPr lang="lt-LT" sz="1600" b="1" dirty="0">
                <a:solidFill>
                  <a:schemeClr val="bg1"/>
                </a:solidFill>
                <a:latin typeface="Aptos SemiBold" panose="020B0004020202020204" pitchFamily="34" charset="0"/>
              </a:rPr>
              <a:t>7-13 d. </a:t>
            </a:r>
            <a:r>
              <a:rPr lang="lt-LT" sz="1600" dirty="0" err="1">
                <a:solidFill>
                  <a:schemeClr val="bg1"/>
                </a:solidFill>
                <a:latin typeface="Aptos Light" panose="020B0004020202020204" pitchFamily="34" charset="0"/>
              </a:rPr>
              <a:t>InfoComm</a:t>
            </a:r>
            <a:r>
              <a:rPr lang="lt-LT" sz="1600" dirty="0">
                <a:solidFill>
                  <a:schemeClr val="bg1"/>
                </a:solidFill>
                <a:latin typeface="Aptos Light" panose="020B0004020202020204" pitchFamily="34" charset="0"/>
              </a:rPr>
              <a:t> International, </a:t>
            </a:r>
            <a:r>
              <a:rPr lang="lt-LT" sz="1600" dirty="0" err="1">
                <a:solidFill>
                  <a:schemeClr val="bg1"/>
                </a:solidFill>
                <a:latin typeface="Aptos Light" panose="020B0004020202020204" pitchFamily="34" charset="0"/>
              </a:rPr>
              <a:t>Orlando</a:t>
            </a:r>
            <a:r>
              <a:rPr lang="lt-LT" sz="1600" dirty="0">
                <a:solidFill>
                  <a:schemeClr val="bg1"/>
                </a:solidFill>
                <a:latin typeface="Aptos Light" panose="020B0004020202020204" pitchFamily="34" charset="0"/>
              </a:rPr>
              <a:t>, FL</a:t>
            </a:r>
          </a:p>
          <a:p>
            <a:pPr marL="285750" indent="-285750">
              <a:spcAft>
                <a:spcPts val="1200"/>
              </a:spcAft>
              <a:buBlip>
                <a:blip r:embed="rId3"/>
              </a:buBlip>
            </a:pPr>
            <a:r>
              <a:rPr lang="lt-LT" sz="1600" b="1" dirty="0">
                <a:solidFill>
                  <a:schemeClr val="bg1"/>
                </a:solidFill>
                <a:latin typeface="Aptos SemiBold" panose="020B0004020202020204" pitchFamily="34" charset="0"/>
              </a:rPr>
              <a:t>9-10 d. </a:t>
            </a:r>
            <a:r>
              <a:rPr lang="lt-LT" sz="1600" dirty="0" err="1">
                <a:solidFill>
                  <a:schemeClr val="bg1"/>
                </a:solidFill>
                <a:latin typeface="Aptos Light" panose="020B0004020202020204" pitchFamily="34" charset="0"/>
              </a:rPr>
              <a:t>TechSpo</a:t>
            </a:r>
            <a:r>
              <a:rPr lang="lt-LT" sz="1600" dirty="0">
                <a:solidFill>
                  <a:schemeClr val="bg1"/>
                </a:solidFill>
                <a:latin typeface="Aptos Light" panose="020B0004020202020204" pitchFamily="34" charset="0"/>
              </a:rPr>
              <a:t> </a:t>
            </a:r>
            <a:r>
              <a:rPr lang="lt-LT" sz="1600" dirty="0" err="1">
                <a:solidFill>
                  <a:schemeClr val="bg1"/>
                </a:solidFill>
                <a:latin typeface="Aptos Light" panose="020B0004020202020204" pitchFamily="34" charset="0"/>
              </a:rPr>
              <a:t>Boston</a:t>
            </a:r>
            <a:r>
              <a:rPr lang="lt-LT" sz="1600" dirty="0">
                <a:solidFill>
                  <a:schemeClr val="bg1"/>
                </a:solidFill>
                <a:latin typeface="Aptos Light" panose="020B0004020202020204" pitchFamily="34" charset="0"/>
              </a:rPr>
              <a:t>, Bostonas, MA (06.09. nemokama iki 05.02)</a:t>
            </a:r>
          </a:p>
          <a:p>
            <a:pPr marL="285750" indent="-285750">
              <a:spcAft>
                <a:spcPts val="1200"/>
              </a:spcAft>
              <a:buBlip>
                <a:blip r:embed="rId3"/>
              </a:buBlip>
            </a:pPr>
            <a:r>
              <a:rPr lang="lt-LT" sz="1600" b="1" dirty="0">
                <a:solidFill>
                  <a:srgbClr val="003260"/>
                </a:solidFill>
                <a:latin typeface="Aptos SemiBold" panose="020B0004020202020204" pitchFamily="34" charset="0"/>
              </a:rPr>
              <a:t>9-11 d. NALB Forumas, Bostonas, MA</a:t>
            </a:r>
          </a:p>
          <a:p>
            <a:pPr marL="285750" indent="-285750">
              <a:spcAft>
                <a:spcPts val="1200"/>
              </a:spcAft>
              <a:buBlip>
                <a:blip r:embed="rId3"/>
              </a:buBlip>
            </a:pPr>
            <a:r>
              <a:rPr lang="lt-LT" sz="1600" b="1" dirty="0">
                <a:solidFill>
                  <a:schemeClr val="bg1"/>
                </a:solidFill>
                <a:latin typeface="Aptos SemiBold" panose="020B0004020202020204" pitchFamily="34" charset="0"/>
              </a:rPr>
              <a:t>11-13 d. </a:t>
            </a:r>
            <a:r>
              <a:rPr lang="lt-LT" sz="1600" dirty="0">
                <a:solidFill>
                  <a:schemeClr val="bg1"/>
                </a:solidFill>
                <a:latin typeface="Aptos Light" panose="020B0004020202020204" pitchFamily="34" charset="0"/>
              </a:rPr>
              <a:t>FIME (International </a:t>
            </a:r>
            <a:r>
              <a:rPr lang="lt-LT" sz="1600" dirty="0" err="1">
                <a:solidFill>
                  <a:schemeClr val="bg1"/>
                </a:solidFill>
                <a:latin typeface="Aptos Light" panose="020B0004020202020204" pitchFamily="34" charset="0"/>
              </a:rPr>
              <a:t>Medical</a:t>
            </a:r>
            <a:r>
              <a:rPr lang="lt-LT" sz="1600" dirty="0">
                <a:solidFill>
                  <a:schemeClr val="bg1"/>
                </a:solidFill>
                <a:latin typeface="Aptos Light" panose="020B0004020202020204" pitchFamily="34" charset="0"/>
              </a:rPr>
              <a:t> </a:t>
            </a:r>
            <a:r>
              <a:rPr lang="lt-LT" sz="1600" dirty="0" err="1">
                <a:solidFill>
                  <a:schemeClr val="bg1"/>
                </a:solidFill>
                <a:latin typeface="Aptos Light" panose="020B0004020202020204" pitchFamily="34" charset="0"/>
              </a:rPr>
              <a:t>Equipment</a:t>
            </a:r>
            <a:r>
              <a:rPr lang="lt-LT" sz="1600" dirty="0">
                <a:solidFill>
                  <a:schemeClr val="bg1"/>
                </a:solidFill>
                <a:latin typeface="Aptos Light" panose="020B0004020202020204" pitchFamily="34" charset="0"/>
              </a:rPr>
              <a:t> </a:t>
            </a:r>
            <a:r>
              <a:rPr lang="lt-LT" sz="1600" dirty="0" err="1">
                <a:solidFill>
                  <a:schemeClr val="bg1"/>
                </a:solidFill>
                <a:latin typeface="Aptos Light" panose="020B0004020202020204" pitchFamily="34" charset="0"/>
              </a:rPr>
              <a:t>expo</a:t>
            </a:r>
            <a:r>
              <a:rPr lang="lt-LT" sz="1600" dirty="0">
                <a:solidFill>
                  <a:schemeClr val="bg1"/>
                </a:solidFill>
                <a:latin typeface="Aptos Light" panose="020B0004020202020204" pitchFamily="34" charset="0"/>
              </a:rPr>
              <a:t>), </a:t>
            </a:r>
            <a:r>
              <a:rPr lang="lt-LT" sz="1600" dirty="0" err="1">
                <a:solidFill>
                  <a:schemeClr val="bg1"/>
                </a:solidFill>
                <a:latin typeface="Aptos Light" panose="020B0004020202020204" pitchFamily="34" charset="0"/>
              </a:rPr>
              <a:t>Miami</a:t>
            </a:r>
            <a:r>
              <a:rPr lang="lt-LT" sz="1600" dirty="0">
                <a:solidFill>
                  <a:schemeClr val="bg1"/>
                </a:solidFill>
                <a:latin typeface="Aptos Light" panose="020B0004020202020204" pitchFamily="34" charset="0"/>
              </a:rPr>
              <a:t>, FL</a:t>
            </a:r>
          </a:p>
          <a:p>
            <a:pPr marL="285750" indent="-285750">
              <a:spcAft>
                <a:spcPts val="1200"/>
              </a:spcAft>
              <a:buBlip>
                <a:blip r:embed="rId3"/>
              </a:buBlip>
            </a:pPr>
            <a:r>
              <a:rPr lang="lt-LT" sz="1600" b="1" dirty="0">
                <a:solidFill>
                  <a:schemeClr val="bg1"/>
                </a:solidFill>
                <a:latin typeface="Aptos SemiBold" panose="020B0004020202020204" pitchFamily="34" charset="0"/>
              </a:rPr>
              <a:t>16-19 d. </a:t>
            </a:r>
            <a:r>
              <a:rPr lang="lt-LT" sz="1600" dirty="0" err="1">
                <a:solidFill>
                  <a:schemeClr val="bg1"/>
                </a:solidFill>
                <a:latin typeface="Aptos Light" panose="020B0004020202020204" pitchFamily="34" charset="0"/>
              </a:rPr>
              <a:t>BioConvention</a:t>
            </a:r>
            <a:r>
              <a:rPr lang="lt-LT" sz="1600" dirty="0">
                <a:solidFill>
                  <a:schemeClr val="bg1"/>
                </a:solidFill>
                <a:latin typeface="Aptos Light" panose="020B0004020202020204" pitchFamily="34" charset="0"/>
              </a:rPr>
              <a:t>, Bostonas, MA</a:t>
            </a:r>
          </a:p>
          <a:p>
            <a:pPr marL="285750" lvl="0" indent="-285750">
              <a:spcAft>
                <a:spcPts val="1200"/>
              </a:spcAft>
              <a:buBlip>
                <a:blip r:embed="rId3"/>
              </a:buBlip>
            </a:pPr>
            <a:r>
              <a:rPr lang="lt-LT" sz="1600" b="1" dirty="0">
                <a:solidFill>
                  <a:srgbClr val="003260"/>
                </a:solidFill>
                <a:latin typeface="Aptos SemiBold" panose="020B0004020202020204" pitchFamily="34" charset="0"/>
              </a:rPr>
              <a:t>Tarptautinės konferencijos Bostone </a:t>
            </a:r>
            <a:r>
              <a:rPr lang="lt-LT" sz="1200" dirty="0">
                <a:solidFill>
                  <a:srgbClr val="003260"/>
                </a:solidFill>
                <a:latin typeface="Aptos Light" panose="020B00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https://internationalconferencealerts.com/conferences/bosto</a:t>
            </a:r>
          </a:p>
          <a:p>
            <a:pPr marL="285750" indent="-285750">
              <a:buBlip>
                <a:blip r:embed="rId3"/>
              </a:buBlip>
            </a:pPr>
            <a:r>
              <a:rPr lang="lt-LT" sz="1600" b="1" dirty="0">
                <a:solidFill>
                  <a:srgbClr val="003260"/>
                </a:solidFill>
                <a:latin typeface="Aptos SemiBold" panose="020B0004020202020204" pitchFamily="34" charset="0"/>
              </a:rPr>
              <a:t>Kiti vietiniai renginiai</a:t>
            </a:r>
          </a:p>
          <a:p>
            <a:pPr marL="284400" lvl="0">
              <a:lnSpc>
                <a:spcPct val="115000"/>
              </a:lnSpc>
            </a:pPr>
            <a:r>
              <a:rPr lang="lt-LT" sz="1200" dirty="0">
                <a:solidFill>
                  <a:srgbClr val="003260"/>
                </a:solidFill>
                <a:latin typeface="Aptos Light" panose="020B00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https://lu.ma/</a:t>
            </a:r>
          </a:p>
          <a:p>
            <a:pPr marL="284400" lvl="0">
              <a:lnSpc>
                <a:spcPct val="115000"/>
              </a:lnSpc>
            </a:pPr>
            <a:r>
              <a:rPr lang="lt-LT" sz="1200" dirty="0">
                <a:solidFill>
                  <a:srgbClr val="003260"/>
                </a:solidFill>
                <a:latin typeface="Aptos Light" panose="020B00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https://www.eventbrite.com/ </a:t>
            </a:r>
            <a:endParaRPr lang="lt-LT" sz="1600" dirty="0">
              <a:solidFill>
                <a:schemeClr val="bg1"/>
              </a:solidFill>
              <a:latin typeface="Aptos Light" panose="020B00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F411686-9325-53A8-639B-6F46146CBEE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40796" y="608209"/>
            <a:ext cx="1689204" cy="778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1299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2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DD73E4C-91D9-B1E6-D627-FF16EBFCBD1C}"/>
              </a:ext>
            </a:extLst>
          </p:cNvPr>
          <p:cNvSpPr txBox="1"/>
          <p:nvPr/>
        </p:nvSpPr>
        <p:spPr>
          <a:xfrm>
            <a:off x="645912" y="608209"/>
            <a:ext cx="58964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3600" b="1" dirty="0">
                <a:solidFill>
                  <a:schemeClr val="bg1"/>
                </a:solidFill>
                <a:latin typeface="Aptos ExtraBold" panose="020B0004020202020204" pitchFamily="34" charset="0"/>
              </a:rPr>
              <a:t>NALB Forumo </a:t>
            </a:r>
            <a:r>
              <a:rPr lang="lt-LT" sz="3600" b="1" dirty="0">
                <a:solidFill>
                  <a:srgbClr val="469AE9"/>
                </a:solidFill>
                <a:latin typeface="Aptos ExtraBold" panose="020B0004020202020204" pitchFamily="34" charset="0"/>
              </a:rPr>
              <a:t>lokacijos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26CAC3F-6858-9064-2F62-84738E85C4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50388" y="608209"/>
            <a:ext cx="1679612" cy="77453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CAEA428-4F45-1D3D-C46A-AE1D37396B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06" b="21486"/>
          <a:stretch/>
        </p:blipFill>
        <p:spPr>
          <a:xfrm>
            <a:off x="0" y="3429000"/>
            <a:ext cx="12192000" cy="342780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047EA1B-D8A7-94F3-7CC5-FB2E130E62A9}"/>
              </a:ext>
            </a:extLst>
          </p:cNvPr>
          <p:cNvSpPr txBox="1"/>
          <p:nvPr/>
        </p:nvSpPr>
        <p:spPr>
          <a:xfrm>
            <a:off x="645913" y="1800386"/>
            <a:ext cx="3444174" cy="1210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115000"/>
              </a:lnSpc>
              <a:buBlip>
                <a:blip r:embed="rId4"/>
              </a:buBlip>
            </a:pPr>
            <a:r>
              <a:rPr lang="lt-LT" sz="1600" b="1" dirty="0">
                <a:solidFill>
                  <a:schemeClr val="bg1"/>
                </a:solidFill>
                <a:latin typeface="Aptos SemiBold" panose="020B0004020202020204" pitchFamily="34" charset="0"/>
              </a:rPr>
              <a:t>Pagrindinė NALB Forumo diena </a:t>
            </a:r>
            <a:r>
              <a:rPr lang="lt-LT" sz="1600" dirty="0">
                <a:solidFill>
                  <a:schemeClr val="bg1"/>
                </a:solidFill>
                <a:latin typeface="Aptos Light" panose="020B0004020202020204" pitchFamily="34" charset="0"/>
              </a:rPr>
              <a:t>(birželio 11 d.) - MIT </a:t>
            </a:r>
            <a:r>
              <a:rPr lang="lt-LT" sz="1600" dirty="0" err="1">
                <a:solidFill>
                  <a:schemeClr val="bg1"/>
                </a:solidFill>
                <a:latin typeface="Aptos Light" panose="020B0004020202020204" pitchFamily="34" charset="0"/>
              </a:rPr>
              <a:t>Media</a:t>
            </a:r>
            <a:r>
              <a:rPr lang="lt-LT" sz="1600" dirty="0">
                <a:solidFill>
                  <a:schemeClr val="bg1"/>
                </a:solidFill>
                <a:latin typeface="Aptos Light" panose="020B0004020202020204" pitchFamily="34" charset="0"/>
              </a:rPr>
              <a:t> </a:t>
            </a:r>
            <a:r>
              <a:rPr lang="lt-LT" sz="1600" dirty="0" err="1">
                <a:solidFill>
                  <a:schemeClr val="bg1"/>
                </a:solidFill>
                <a:latin typeface="Aptos Light" panose="020B0004020202020204" pitchFamily="34" charset="0"/>
              </a:rPr>
              <a:t>Lab</a:t>
            </a:r>
            <a:r>
              <a:rPr lang="lt-LT" sz="1600" dirty="0">
                <a:solidFill>
                  <a:schemeClr val="bg1"/>
                </a:solidFill>
                <a:latin typeface="Aptos Light" panose="020B0004020202020204" pitchFamily="34" charset="0"/>
              </a:rPr>
              <a:t>, 75 </a:t>
            </a:r>
            <a:r>
              <a:rPr lang="lt-LT" sz="1600" dirty="0" err="1">
                <a:solidFill>
                  <a:schemeClr val="bg1"/>
                </a:solidFill>
                <a:latin typeface="Aptos Light" panose="020B0004020202020204" pitchFamily="34" charset="0"/>
              </a:rPr>
              <a:t>Amherst</a:t>
            </a:r>
            <a:r>
              <a:rPr lang="lt-LT" sz="1600" dirty="0">
                <a:solidFill>
                  <a:schemeClr val="bg1"/>
                </a:solidFill>
                <a:latin typeface="Aptos Light" panose="020B0004020202020204" pitchFamily="34" charset="0"/>
              </a:rPr>
              <a:t> </a:t>
            </a:r>
            <a:r>
              <a:rPr lang="lt-LT" sz="1600" dirty="0" err="1">
                <a:solidFill>
                  <a:schemeClr val="bg1"/>
                </a:solidFill>
                <a:latin typeface="Aptos Light" panose="020B0004020202020204" pitchFamily="34" charset="0"/>
              </a:rPr>
              <a:t>St</a:t>
            </a:r>
            <a:r>
              <a:rPr lang="lt-LT" sz="1600" dirty="0">
                <a:solidFill>
                  <a:schemeClr val="bg1"/>
                </a:solidFill>
                <a:latin typeface="Aptos Light" panose="020B0004020202020204" pitchFamily="34" charset="0"/>
              </a:rPr>
              <a:t>, </a:t>
            </a:r>
            <a:r>
              <a:rPr lang="lt-LT" sz="1600" dirty="0" err="1">
                <a:solidFill>
                  <a:schemeClr val="bg1"/>
                </a:solidFill>
                <a:latin typeface="Aptos Light" panose="020B0004020202020204" pitchFamily="34" charset="0"/>
              </a:rPr>
              <a:t>Cambridge</a:t>
            </a:r>
            <a:r>
              <a:rPr lang="lt-LT" sz="1600" dirty="0">
                <a:solidFill>
                  <a:schemeClr val="bg1"/>
                </a:solidFill>
                <a:latin typeface="Aptos Light" panose="020B0004020202020204" pitchFamily="34" charset="0"/>
              </a:rPr>
              <a:t>, MA 02139 (žemėlapyje </a:t>
            </a:r>
            <a:r>
              <a:rPr lang="lt-LT" sz="1600" dirty="0">
                <a:solidFill>
                  <a:srgbClr val="469AE9"/>
                </a:solidFill>
                <a:latin typeface="Aptos Light" panose="020B0004020202020204" pitchFamily="34" charset="0"/>
              </a:rPr>
              <a:t>3</a:t>
            </a:r>
            <a:r>
              <a:rPr lang="lt-LT" sz="1600" dirty="0">
                <a:solidFill>
                  <a:schemeClr val="bg1"/>
                </a:solidFill>
                <a:latin typeface="Aptos Light" panose="020B0004020202020204" pitchFamily="34" charset="0"/>
              </a:rPr>
              <a:t>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9DB6F05-1600-C520-4FD4-D21F3D00335D}"/>
              </a:ext>
            </a:extLst>
          </p:cNvPr>
          <p:cNvSpPr txBox="1"/>
          <p:nvPr/>
        </p:nvSpPr>
        <p:spPr>
          <a:xfrm>
            <a:off x="4604572" y="1800386"/>
            <a:ext cx="3798402" cy="1210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15000"/>
              </a:lnSpc>
              <a:buBlip>
                <a:blip r:embed="rId4"/>
              </a:buBlip>
            </a:pPr>
            <a:r>
              <a:rPr lang="lt-LT" sz="1600" b="1" dirty="0">
                <a:solidFill>
                  <a:schemeClr val="bg1"/>
                </a:solidFill>
                <a:latin typeface="Aptos SemiBold" panose="020B0004020202020204" pitchFamily="34" charset="0"/>
              </a:rPr>
              <a:t>Seminarai įmonėms iš Lietuvos </a:t>
            </a:r>
            <a:r>
              <a:rPr lang="lt-LT" sz="1600" dirty="0">
                <a:solidFill>
                  <a:schemeClr val="bg1"/>
                </a:solidFill>
                <a:latin typeface="Aptos Light" panose="020B0004020202020204" pitchFamily="34" charset="0"/>
              </a:rPr>
              <a:t>(birželio 9 ir 10 d.) – advokatų kontoros </a:t>
            </a:r>
            <a:r>
              <a:rPr lang="lt-LT" sz="1600" dirty="0" err="1">
                <a:solidFill>
                  <a:schemeClr val="bg1"/>
                </a:solidFill>
                <a:latin typeface="Aptos Light" panose="020B0004020202020204" pitchFamily="34" charset="0"/>
              </a:rPr>
              <a:t>Goodwin</a:t>
            </a:r>
            <a:r>
              <a:rPr lang="lt-LT" sz="1600" dirty="0">
                <a:solidFill>
                  <a:schemeClr val="bg1"/>
                </a:solidFill>
                <a:latin typeface="Aptos Light" panose="020B0004020202020204" pitchFamily="34" charset="0"/>
              </a:rPr>
              <a:t> ofisas, 100 </a:t>
            </a:r>
            <a:r>
              <a:rPr lang="lt-LT" sz="1600" dirty="0" err="1">
                <a:solidFill>
                  <a:schemeClr val="bg1"/>
                </a:solidFill>
                <a:latin typeface="Aptos Light" panose="020B0004020202020204" pitchFamily="34" charset="0"/>
              </a:rPr>
              <a:t>Northern</a:t>
            </a:r>
            <a:r>
              <a:rPr lang="lt-LT" sz="1600" dirty="0">
                <a:solidFill>
                  <a:schemeClr val="bg1"/>
                </a:solidFill>
                <a:latin typeface="Aptos Light" panose="020B0004020202020204" pitchFamily="34" charset="0"/>
              </a:rPr>
              <a:t> </a:t>
            </a:r>
            <a:r>
              <a:rPr lang="lt-LT" sz="1600" dirty="0" err="1">
                <a:solidFill>
                  <a:schemeClr val="bg1"/>
                </a:solidFill>
                <a:latin typeface="Aptos Light" panose="020B0004020202020204" pitchFamily="34" charset="0"/>
              </a:rPr>
              <a:t>Ave</a:t>
            </a:r>
            <a:r>
              <a:rPr lang="lt-LT" sz="1600" dirty="0">
                <a:solidFill>
                  <a:schemeClr val="bg1"/>
                </a:solidFill>
                <a:latin typeface="Aptos Light" panose="020B0004020202020204" pitchFamily="34" charset="0"/>
              </a:rPr>
              <a:t>, </a:t>
            </a:r>
            <a:r>
              <a:rPr lang="lt-LT" sz="1600" dirty="0" err="1">
                <a:solidFill>
                  <a:schemeClr val="bg1"/>
                </a:solidFill>
                <a:latin typeface="Aptos Light" panose="020B0004020202020204" pitchFamily="34" charset="0"/>
              </a:rPr>
              <a:t>Boston</a:t>
            </a:r>
            <a:r>
              <a:rPr lang="lt-LT" sz="1600" dirty="0">
                <a:solidFill>
                  <a:schemeClr val="bg1"/>
                </a:solidFill>
                <a:latin typeface="Aptos Light" panose="020B0004020202020204" pitchFamily="34" charset="0"/>
              </a:rPr>
              <a:t>, MA 02210 (žemėlapyje </a:t>
            </a:r>
            <a:r>
              <a:rPr lang="lt-LT" sz="1600" dirty="0">
                <a:solidFill>
                  <a:srgbClr val="469AE9"/>
                </a:solidFill>
                <a:latin typeface="Aptos Light" panose="020B0004020202020204" pitchFamily="34" charset="0"/>
              </a:rPr>
              <a:t>2</a:t>
            </a:r>
            <a:r>
              <a:rPr lang="lt-LT" sz="1600" dirty="0">
                <a:solidFill>
                  <a:schemeClr val="bg1"/>
                </a:solidFill>
                <a:latin typeface="Aptos Light" panose="020B0004020202020204" pitchFamily="34" charset="0"/>
              </a:rPr>
              <a:t>)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BC97989-FC25-98CF-8B4D-74E5844776F8}"/>
              </a:ext>
            </a:extLst>
          </p:cNvPr>
          <p:cNvSpPr txBox="1"/>
          <p:nvPr/>
        </p:nvSpPr>
        <p:spPr>
          <a:xfrm>
            <a:off x="8917459" y="1800386"/>
            <a:ext cx="2628628" cy="644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15000"/>
              </a:lnSpc>
              <a:buBlip>
                <a:blip r:embed="rId4"/>
              </a:buBlip>
            </a:pPr>
            <a:r>
              <a:rPr lang="lt-LT" sz="1600" b="1" dirty="0">
                <a:solidFill>
                  <a:schemeClr val="bg1"/>
                </a:solidFill>
                <a:latin typeface="Aptos SemiBold" panose="020B0004020202020204" pitchFamily="34" charset="0"/>
              </a:rPr>
              <a:t>Tinklaveikos renginiai </a:t>
            </a:r>
            <a:r>
              <a:rPr lang="lt-LT" sz="1600" dirty="0">
                <a:solidFill>
                  <a:schemeClr val="bg1"/>
                </a:solidFill>
                <a:latin typeface="Aptos Light" panose="020B0004020202020204" pitchFamily="34" charset="0"/>
              </a:rPr>
              <a:t>(birželio 10 ir 11 d.) – TBC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9F76C01D-FEAF-CE90-0AF7-364B73A7E861}"/>
              </a:ext>
            </a:extLst>
          </p:cNvPr>
          <p:cNvSpPr/>
          <p:nvPr/>
        </p:nvSpPr>
        <p:spPr>
          <a:xfrm>
            <a:off x="1272746" y="4559644"/>
            <a:ext cx="1708391" cy="677400"/>
          </a:xfrm>
          <a:prstGeom prst="ellipse">
            <a:avLst/>
          </a:prstGeom>
          <a:noFill/>
          <a:ln w="57150">
            <a:solidFill>
              <a:srgbClr val="469AE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0AFD662-F859-933E-5E4F-8C7082A5D77C}"/>
              </a:ext>
            </a:extLst>
          </p:cNvPr>
          <p:cNvSpPr/>
          <p:nvPr/>
        </p:nvSpPr>
        <p:spPr>
          <a:xfrm>
            <a:off x="6587169" y="5900352"/>
            <a:ext cx="2544474" cy="769241"/>
          </a:xfrm>
          <a:prstGeom prst="ellipse">
            <a:avLst/>
          </a:prstGeom>
          <a:noFill/>
          <a:ln w="57150">
            <a:solidFill>
              <a:srgbClr val="469AE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3895A72-9F01-F86A-EACD-E0301B807BD1}"/>
              </a:ext>
            </a:extLst>
          </p:cNvPr>
          <p:cNvSpPr/>
          <p:nvPr/>
        </p:nvSpPr>
        <p:spPr>
          <a:xfrm>
            <a:off x="10053252" y="3490785"/>
            <a:ext cx="1781434" cy="648729"/>
          </a:xfrm>
          <a:prstGeom prst="ellipse">
            <a:avLst/>
          </a:prstGeom>
          <a:noFill/>
          <a:ln w="57150">
            <a:solidFill>
              <a:srgbClr val="469AE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4584697-2D47-474A-2152-969AA977F484}"/>
              </a:ext>
            </a:extLst>
          </p:cNvPr>
          <p:cNvSpPr txBox="1"/>
          <p:nvPr/>
        </p:nvSpPr>
        <p:spPr>
          <a:xfrm>
            <a:off x="1081726" y="4066914"/>
            <a:ext cx="505609" cy="6980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</a:pPr>
            <a:r>
              <a:rPr lang="lt-LT" sz="3600" b="1" dirty="0">
                <a:solidFill>
                  <a:srgbClr val="469AE9"/>
                </a:solidFill>
                <a:latin typeface="Aptos SemiBold" panose="020B0004020202020204" pitchFamily="34" charset="0"/>
              </a:rPr>
              <a:t>3</a:t>
            </a:r>
            <a:endParaRPr lang="lt-LT" sz="3600" dirty="0">
              <a:solidFill>
                <a:srgbClr val="469AE9"/>
              </a:solidFill>
              <a:latin typeface="Aptos Light" panose="020B00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A64DBA4-4465-A132-B3A8-F8B2294170D0}"/>
              </a:ext>
            </a:extLst>
          </p:cNvPr>
          <p:cNvSpPr txBox="1"/>
          <p:nvPr/>
        </p:nvSpPr>
        <p:spPr>
          <a:xfrm>
            <a:off x="6158956" y="6159988"/>
            <a:ext cx="505609" cy="6980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</a:pPr>
            <a:r>
              <a:rPr lang="lt-LT" sz="3600" b="1" dirty="0">
                <a:solidFill>
                  <a:srgbClr val="469AE9"/>
                </a:solidFill>
                <a:latin typeface="Aptos SemiBold" panose="020B0004020202020204" pitchFamily="34" charset="0"/>
              </a:rPr>
              <a:t>2</a:t>
            </a:r>
            <a:endParaRPr lang="lt-LT" sz="3600" dirty="0">
              <a:solidFill>
                <a:srgbClr val="469AE9"/>
              </a:solidFill>
              <a:latin typeface="Aptos Light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82528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316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9AE20D2-215D-32E7-2550-826845EB80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EC4DCC7D-4CF9-0A12-FA9C-AD8E6E59A1CF}"/>
              </a:ext>
            </a:extLst>
          </p:cNvPr>
          <p:cNvSpPr txBox="1"/>
          <p:nvPr/>
        </p:nvSpPr>
        <p:spPr>
          <a:xfrm>
            <a:off x="645912" y="608209"/>
            <a:ext cx="64468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" sz="3600" b="1" dirty="0">
                <a:solidFill>
                  <a:schemeClr val="bg1"/>
                </a:solidFill>
                <a:latin typeface="Aptos ExtraBold" panose="020B0004020202020204" pitchFamily="34" charset="0"/>
                <a:ea typeface="+mn-lt"/>
                <a:cs typeface="+mn-lt"/>
              </a:rPr>
              <a:t>Rekomenduojami</a:t>
            </a:r>
            <a:r>
              <a:rPr lang="en-US" sz="3600" b="1" dirty="0">
                <a:solidFill>
                  <a:schemeClr val="bg1"/>
                </a:solidFill>
                <a:latin typeface="Aptos ExtraBold" panose="020B0004020202020204" pitchFamily="34" charset="0"/>
                <a:ea typeface="+mn-lt"/>
                <a:cs typeface="+mn-lt"/>
              </a:rPr>
              <a:t> </a:t>
            </a:r>
            <a:r>
              <a:rPr lang="lt" sz="3600" b="1" dirty="0">
                <a:solidFill>
                  <a:schemeClr val="bg1"/>
                </a:solidFill>
                <a:latin typeface="Aptos ExtraBold" panose="020B0004020202020204" pitchFamily="34" charset="0"/>
                <a:ea typeface="+mn-lt"/>
                <a:cs typeface="+mn-lt"/>
              </a:rPr>
              <a:t>viešbučiai</a:t>
            </a:r>
            <a:endParaRPr lang="en-US" sz="3600" b="1" dirty="0">
              <a:solidFill>
                <a:schemeClr val="bg1"/>
              </a:solidFill>
              <a:latin typeface="Aptos ExtraBold" panose="020B00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D6FF919-B05C-03CB-D631-24CB06B19040}"/>
              </a:ext>
            </a:extLst>
          </p:cNvPr>
          <p:cNvSpPr txBox="1"/>
          <p:nvPr/>
        </p:nvSpPr>
        <p:spPr>
          <a:xfrm>
            <a:off x="645912" y="2496993"/>
            <a:ext cx="5359471" cy="39549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Blip>
                <a:blip r:embed="rId3"/>
              </a:buBlip>
            </a:pPr>
            <a:r>
              <a:rPr lang="lt-LT" sz="1400" b="1" u="sng" dirty="0" err="1">
                <a:solidFill>
                  <a:schemeClr val="bg1"/>
                </a:solidFill>
                <a:latin typeface="Aptos SemiBold" panose="020B0004020202020204" pitchFamily="34" charset="0"/>
              </a:rPr>
              <a:t>The</a:t>
            </a:r>
            <a:r>
              <a:rPr lang="lt-LT" sz="1400" b="1" u="sng" dirty="0">
                <a:solidFill>
                  <a:schemeClr val="bg1"/>
                </a:solidFill>
                <a:latin typeface="Aptos SemiBold" panose="020B0004020202020204" pitchFamily="34" charset="0"/>
              </a:rPr>
              <a:t> </a:t>
            </a:r>
            <a:r>
              <a:rPr lang="lt-LT" sz="1400" b="1" u="sng" dirty="0" err="1">
                <a:solidFill>
                  <a:schemeClr val="bg1"/>
                </a:solidFill>
                <a:latin typeface="Aptos SemiBold" panose="020B0004020202020204" pitchFamily="34" charset="0"/>
              </a:rPr>
              <a:t>Charles</a:t>
            </a:r>
            <a:r>
              <a:rPr lang="lt-LT" sz="1400" b="1" u="sng" dirty="0">
                <a:solidFill>
                  <a:schemeClr val="bg1"/>
                </a:solidFill>
                <a:latin typeface="Aptos SemiBold" panose="020B0004020202020204" pitchFamily="34" charset="0"/>
              </a:rPr>
              <a:t> </a:t>
            </a:r>
            <a:r>
              <a:rPr lang="lt-LT" sz="1400" b="1" u="sng" dirty="0" err="1">
                <a:solidFill>
                  <a:schemeClr val="bg1"/>
                </a:solidFill>
                <a:latin typeface="Aptos SemiBold" panose="020B0004020202020204" pitchFamily="34" charset="0"/>
              </a:rPr>
              <a:t>Hotel</a:t>
            </a:r>
            <a:r>
              <a:rPr lang="lt-LT" sz="1400" b="1" u="sng" dirty="0">
                <a:solidFill>
                  <a:schemeClr val="bg1"/>
                </a:solidFill>
                <a:latin typeface="Aptos SemiBold" panose="020B0004020202020204" pitchFamily="34" charset="0"/>
              </a:rPr>
              <a:t> </a:t>
            </a:r>
          </a:p>
          <a:p>
            <a:pPr marL="284400"/>
            <a:r>
              <a:rPr lang="lt-LT" sz="1200" i="1" dirty="0">
                <a:solidFill>
                  <a:srgbClr val="469AE9"/>
                </a:solidFill>
                <a:latin typeface="Aptos Light" panose="020B00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https://www.charleshotel.com/</a:t>
            </a:r>
            <a:r>
              <a:rPr lang="lt-LT" sz="1200" i="1" dirty="0">
                <a:solidFill>
                  <a:srgbClr val="469AE9"/>
                </a:solidFill>
                <a:latin typeface="Aptos Light" panose="020B0004020202020204" pitchFamily="34" charset="0"/>
              </a:rPr>
              <a:t> </a:t>
            </a:r>
          </a:p>
          <a:p>
            <a:pPr marL="284400">
              <a:spcAft>
                <a:spcPts val="1800"/>
              </a:spcAft>
            </a:pPr>
            <a:r>
              <a:rPr lang="lt-LT" sz="1400" dirty="0">
                <a:solidFill>
                  <a:schemeClr val="bg1"/>
                </a:solidFill>
                <a:latin typeface="Aptos Light" panose="020B0004020202020204" pitchFamily="34" charset="0"/>
              </a:rPr>
              <a:t>Vieta – </a:t>
            </a:r>
            <a:r>
              <a:rPr lang="lt-LT" sz="1400" dirty="0" err="1">
                <a:solidFill>
                  <a:schemeClr val="bg1"/>
                </a:solidFill>
                <a:latin typeface="Aptos Light" panose="020B0004020202020204" pitchFamily="34" charset="0"/>
              </a:rPr>
              <a:t>Cambridge</a:t>
            </a:r>
            <a:r>
              <a:rPr lang="lt-LT" sz="1400" dirty="0">
                <a:solidFill>
                  <a:schemeClr val="bg1"/>
                </a:solidFill>
                <a:latin typeface="Aptos Light" panose="020B0004020202020204" pitchFamily="34" charset="0"/>
              </a:rPr>
              <a:t>. Kaina 535 USD + mokesčiai. Be pusryčių. </a:t>
            </a:r>
            <a:endParaRPr lang="lt-LT" sz="1400" b="1" dirty="0">
              <a:solidFill>
                <a:schemeClr val="bg1"/>
              </a:solidFill>
              <a:latin typeface="Aptos SemiBold" panose="020B0004020202020204" pitchFamily="34" charset="0"/>
            </a:endParaRPr>
          </a:p>
          <a:p>
            <a:pPr marL="285750" indent="-285750">
              <a:buBlip>
                <a:blip r:embed="rId3"/>
              </a:buBlip>
            </a:pPr>
            <a:r>
              <a:rPr lang="lt-LT" sz="1400" b="1" u="sng" dirty="0" err="1">
                <a:solidFill>
                  <a:schemeClr val="bg1"/>
                </a:solidFill>
                <a:latin typeface="Aptos SemiBold" panose="020B0004020202020204" pitchFamily="34" charset="0"/>
              </a:rPr>
              <a:t>Cambria</a:t>
            </a:r>
            <a:r>
              <a:rPr lang="lt-LT" sz="1400" b="1" u="sng" dirty="0">
                <a:solidFill>
                  <a:schemeClr val="bg1"/>
                </a:solidFill>
                <a:latin typeface="Aptos SemiBold" panose="020B0004020202020204" pitchFamily="34" charset="0"/>
              </a:rPr>
              <a:t> </a:t>
            </a:r>
            <a:r>
              <a:rPr lang="lt-LT" sz="1400" b="1" u="sng" dirty="0" err="1">
                <a:solidFill>
                  <a:schemeClr val="bg1"/>
                </a:solidFill>
                <a:latin typeface="Aptos SemiBold" panose="020B0004020202020204" pitchFamily="34" charset="0"/>
              </a:rPr>
              <a:t>Boston</a:t>
            </a:r>
            <a:r>
              <a:rPr lang="lt-LT" sz="1400" b="1" u="sng" dirty="0">
                <a:solidFill>
                  <a:schemeClr val="bg1"/>
                </a:solidFill>
                <a:latin typeface="Aptos SemiBold" panose="020B0004020202020204" pitchFamily="34" charset="0"/>
              </a:rPr>
              <a:t> </a:t>
            </a:r>
          </a:p>
          <a:p>
            <a:pPr marL="284400"/>
            <a:r>
              <a:rPr lang="en-GB" sz="1200" u="none" strike="noStrike" dirty="0">
                <a:solidFill>
                  <a:srgbClr val="469AE9"/>
                </a:solidFill>
                <a:effectLst/>
                <a:latin typeface="Aptos Light" panose="020B00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https://tinyurl.com/33def2p7</a:t>
            </a:r>
            <a:endParaRPr lang="lt-LT" sz="1200" dirty="0">
              <a:solidFill>
                <a:srgbClr val="469AE9"/>
              </a:solidFill>
              <a:latin typeface="Aptos Light" panose="020B0004020202020204" pitchFamily="34" charset="0"/>
            </a:endParaRPr>
          </a:p>
          <a:p>
            <a:pPr marL="284400">
              <a:spcAft>
                <a:spcPts val="1800"/>
              </a:spcAft>
            </a:pPr>
            <a:r>
              <a:rPr lang="lt-LT" sz="1400" dirty="0">
                <a:solidFill>
                  <a:schemeClr val="bg1"/>
                </a:solidFill>
                <a:latin typeface="Aptos Light" panose="020B0004020202020204" pitchFamily="34" charset="0"/>
              </a:rPr>
              <a:t>Vieta – </a:t>
            </a:r>
            <a:r>
              <a:rPr lang="lt-LT" sz="1400" dirty="0" err="1">
                <a:solidFill>
                  <a:schemeClr val="bg1"/>
                </a:solidFill>
                <a:latin typeface="Aptos Light" panose="020B0004020202020204" pitchFamily="34" charset="0"/>
              </a:rPr>
              <a:t>Downtown</a:t>
            </a:r>
            <a:r>
              <a:rPr lang="lt-LT" sz="1400" dirty="0">
                <a:solidFill>
                  <a:schemeClr val="bg1"/>
                </a:solidFill>
                <a:latin typeface="Aptos Light" panose="020B0004020202020204" pitchFamily="34" charset="0"/>
              </a:rPr>
              <a:t> </a:t>
            </a:r>
            <a:r>
              <a:rPr lang="lt-LT" sz="1400" dirty="0" err="1">
                <a:solidFill>
                  <a:schemeClr val="bg1"/>
                </a:solidFill>
                <a:latin typeface="Aptos Light" panose="020B0004020202020204" pitchFamily="34" charset="0"/>
              </a:rPr>
              <a:t>Seaport</a:t>
            </a:r>
            <a:r>
              <a:rPr lang="lt-LT" sz="1400" dirty="0">
                <a:solidFill>
                  <a:schemeClr val="bg1"/>
                </a:solidFill>
                <a:latin typeface="Aptos Light" panose="020B0004020202020204" pitchFamily="34" charset="0"/>
              </a:rPr>
              <a:t>. Kaina 349 USD + 16,45% mokesčiai. Su pusryčiais.</a:t>
            </a:r>
          </a:p>
          <a:p>
            <a:pPr marL="285750" indent="-285750">
              <a:buBlip>
                <a:blip r:embed="rId3"/>
              </a:buBlip>
            </a:pPr>
            <a:r>
              <a:rPr lang="lt-LT" sz="1400" b="1" u="sng" dirty="0" err="1">
                <a:solidFill>
                  <a:schemeClr val="bg1"/>
                </a:solidFill>
                <a:latin typeface="Aptos SemiBold" panose="020B0004020202020204" pitchFamily="34" charset="0"/>
              </a:rPr>
              <a:t>The</a:t>
            </a:r>
            <a:r>
              <a:rPr lang="lt-LT" sz="1400" b="1" u="sng" dirty="0">
                <a:solidFill>
                  <a:schemeClr val="bg1"/>
                </a:solidFill>
                <a:latin typeface="Aptos SemiBold" panose="020B0004020202020204" pitchFamily="34" charset="0"/>
              </a:rPr>
              <a:t> </a:t>
            </a:r>
            <a:r>
              <a:rPr lang="lt-LT" sz="1400" b="1" u="sng" dirty="0" err="1">
                <a:solidFill>
                  <a:schemeClr val="bg1"/>
                </a:solidFill>
                <a:latin typeface="Aptos SemiBold" panose="020B0004020202020204" pitchFamily="34" charset="0"/>
              </a:rPr>
              <a:t>Liberty</a:t>
            </a:r>
            <a:r>
              <a:rPr lang="lt-LT" sz="1400" b="1" u="sng" dirty="0">
                <a:solidFill>
                  <a:schemeClr val="bg1"/>
                </a:solidFill>
                <a:latin typeface="Aptos SemiBold" panose="020B0004020202020204" pitchFamily="34" charset="0"/>
              </a:rPr>
              <a:t> </a:t>
            </a:r>
            <a:r>
              <a:rPr lang="lt-LT" sz="1400" b="1" u="sng" dirty="0" err="1">
                <a:solidFill>
                  <a:schemeClr val="bg1"/>
                </a:solidFill>
                <a:latin typeface="Aptos SemiBold" panose="020B0004020202020204" pitchFamily="34" charset="0"/>
              </a:rPr>
              <a:t>Hotel</a:t>
            </a:r>
            <a:endParaRPr lang="lt-LT" sz="1400" b="1" u="sng" dirty="0">
              <a:solidFill>
                <a:schemeClr val="bg1"/>
              </a:solidFill>
              <a:latin typeface="Aptos SemiBold" panose="020B0004020202020204" pitchFamily="34" charset="0"/>
            </a:endParaRPr>
          </a:p>
          <a:p>
            <a:pPr marL="284400"/>
            <a:r>
              <a:rPr lang="lt-LT" sz="1200" dirty="0">
                <a:solidFill>
                  <a:srgbClr val="469AE9"/>
                </a:solidFill>
                <a:latin typeface="Aptos Light" panose="020B0004020202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https://libertyhotel.com/</a:t>
            </a:r>
            <a:r>
              <a:rPr lang="lt-LT" sz="1200" dirty="0">
                <a:solidFill>
                  <a:srgbClr val="469AE9"/>
                </a:solidFill>
                <a:latin typeface="Aptos Light" panose="020B0004020202020204" pitchFamily="34" charset="0"/>
              </a:rPr>
              <a:t> </a:t>
            </a:r>
          </a:p>
          <a:p>
            <a:pPr marL="284400">
              <a:spcAft>
                <a:spcPts val="1800"/>
              </a:spcAft>
            </a:pPr>
            <a:r>
              <a:rPr lang="lt-LT" sz="1400" dirty="0">
                <a:solidFill>
                  <a:schemeClr val="bg1"/>
                </a:solidFill>
                <a:latin typeface="Aptos Light" panose="020B0004020202020204" pitchFamily="34" charset="0"/>
              </a:rPr>
              <a:t>Vieta – Vakarinis Bostonas, Kaina 429 USD + mokesčiai (16.45%)</a:t>
            </a:r>
          </a:p>
          <a:p>
            <a:pPr marL="285750" indent="-285750">
              <a:buBlip>
                <a:blip r:embed="rId3"/>
              </a:buBlip>
            </a:pPr>
            <a:r>
              <a:rPr lang="lt-LT" sz="1400" b="1" u="sng" dirty="0">
                <a:solidFill>
                  <a:schemeClr val="bg1"/>
                </a:solidFill>
                <a:latin typeface="Aptos SemiBold" panose="020B0004020202020204" pitchFamily="34" charset="0"/>
              </a:rPr>
              <a:t>Royal </a:t>
            </a:r>
            <a:r>
              <a:rPr lang="lt-LT" sz="1400" b="1" u="sng" dirty="0" err="1">
                <a:solidFill>
                  <a:schemeClr val="bg1"/>
                </a:solidFill>
                <a:latin typeface="Aptos SemiBold" panose="020B0004020202020204" pitchFamily="34" charset="0"/>
              </a:rPr>
              <a:t>Sonesta</a:t>
            </a:r>
            <a:r>
              <a:rPr lang="lt-LT" sz="1400" b="1" u="sng" dirty="0">
                <a:solidFill>
                  <a:schemeClr val="bg1"/>
                </a:solidFill>
                <a:latin typeface="Aptos SemiBold" panose="020B0004020202020204" pitchFamily="34" charset="0"/>
              </a:rPr>
              <a:t> </a:t>
            </a:r>
            <a:r>
              <a:rPr lang="lt-LT" sz="1400" b="1" u="sng" dirty="0" err="1">
                <a:solidFill>
                  <a:schemeClr val="bg1"/>
                </a:solidFill>
                <a:latin typeface="Aptos SemiBold" panose="020B0004020202020204" pitchFamily="34" charset="0"/>
              </a:rPr>
              <a:t>Boston</a:t>
            </a:r>
            <a:r>
              <a:rPr lang="lt-LT" sz="1400" b="1" u="sng" dirty="0">
                <a:solidFill>
                  <a:schemeClr val="bg1"/>
                </a:solidFill>
                <a:latin typeface="Aptos SemiBold" panose="020B0004020202020204" pitchFamily="34" charset="0"/>
              </a:rPr>
              <a:t> </a:t>
            </a:r>
          </a:p>
          <a:p>
            <a:pPr marL="284400"/>
            <a:r>
              <a:rPr lang="lt-LT" sz="1200" dirty="0">
                <a:solidFill>
                  <a:srgbClr val="469AE9"/>
                </a:solidFill>
                <a:latin typeface="Aptos Light" panose="020B0004020202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https://www.sonesta.com/royal-sonesta/ma/cambridge/royal-sonesta-boston</a:t>
            </a:r>
            <a:r>
              <a:rPr lang="lt-LT" sz="1200" dirty="0">
                <a:solidFill>
                  <a:srgbClr val="469AE9"/>
                </a:solidFill>
                <a:latin typeface="Aptos Light" panose="020B0004020202020204" pitchFamily="34" charset="0"/>
              </a:rPr>
              <a:t> </a:t>
            </a:r>
          </a:p>
          <a:p>
            <a:pPr marL="284400"/>
            <a:r>
              <a:rPr lang="lt-LT" sz="1400" dirty="0">
                <a:solidFill>
                  <a:schemeClr val="bg1"/>
                </a:solidFill>
                <a:latin typeface="Aptos Light" panose="020B0004020202020204" pitchFamily="34" charset="0"/>
              </a:rPr>
              <a:t>Vieta – </a:t>
            </a:r>
            <a:r>
              <a:rPr lang="lt-LT" sz="1400" dirty="0" err="1">
                <a:solidFill>
                  <a:schemeClr val="bg1"/>
                </a:solidFill>
                <a:latin typeface="Aptos Light" panose="020B0004020202020204" pitchFamily="34" charset="0"/>
              </a:rPr>
              <a:t>Cambridge</a:t>
            </a:r>
            <a:r>
              <a:rPr lang="lt-LT" sz="1400" dirty="0">
                <a:solidFill>
                  <a:schemeClr val="bg1"/>
                </a:solidFill>
                <a:latin typeface="Aptos Light" panose="020B0004020202020204" pitchFamily="34" charset="0"/>
              </a:rPr>
              <a:t>. Kaina:  345 USD + 15.95% mokesčiai. Su pusryčiais.</a:t>
            </a:r>
            <a:endParaRPr lang="lt-LT" sz="1400" b="1" dirty="0">
              <a:solidFill>
                <a:schemeClr val="bg1"/>
              </a:solidFill>
              <a:latin typeface="Aptos SemiBold" panose="020B00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CEA0BC8-796A-483F-120E-C78C5A7481A7}"/>
              </a:ext>
            </a:extLst>
          </p:cNvPr>
          <p:cNvSpPr txBox="1"/>
          <p:nvPr/>
        </p:nvSpPr>
        <p:spPr>
          <a:xfrm>
            <a:off x="6186617" y="2496993"/>
            <a:ext cx="524338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Blip>
                <a:blip r:embed="rId3"/>
              </a:buBlip>
            </a:pPr>
            <a:r>
              <a:rPr lang="lt-LT" sz="1400" b="1" u="sng" dirty="0" err="1">
                <a:solidFill>
                  <a:schemeClr val="bg1"/>
                </a:solidFill>
                <a:latin typeface="Aptos SemiBold" panose="020B0004020202020204" pitchFamily="34" charset="0"/>
              </a:rPr>
              <a:t>Hotel</a:t>
            </a:r>
            <a:r>
              <a:rPr lang="lt-LT" sz="1400" b="1" u="sng" dirty="0">
                <a:solidFill>
                  <a:schemeClr val="bg1"/>
                </a:solidFill>
                <a:latin typeface="Aptos SemiBold" panose="020B0004020202020204" pitchFamily="34" charset="0"/>
              </a:rPr>
              <a:t> Indigo </a:t>
            </a:r>
            <a:r>
              <a:rPr lang="lt-LT" sz="1400" b="1" u="sng" dirty="0" err="1">
                <a:solidFill>
                  <a:schemeClr val="bg1"/>
                </a:solidFill>
                <a:latin typeface="Aptos SemiBold" panose="020B0004020202020204" pitchFamily="34" charset="0"/>
              </a:rPr>
              <a:t>Boston</a:t>
            </a:r>
            <a:r>
              <a:rPr lang="lt-LT" sz="1400" b="1" u="sng" dirty="0">
                <a:solidFill>
                  <a:schemeClr val="bg1"/>
                </a:solidFill>
                <a:latin typeface="Aptos SemiBold" panose="020B0004020202020204" pitchFamily="34" charset="0"/>
              </a:rPr>
              <a:t> </a:t>
            </a:r>
            <a:r>
              <a:rPr lang="lt-LT" sz="1400" b="1" u="sng" dirty="0" err="1">
                <a:solidFill>
                  <a:schemeClr val="bg1"/>
                </a:solidFill>
                <a:latin typeface="Aptos SemiBold" panose="020B0004020202020204" pitchFamily="34" charset="0"/>
              </a:rPr>
              <a:t>Garden</a:t>
            </a:r>
            <a:endParaRPr lang="lt-LT" sz="1400" b="1" u="sng" dirty="0">
              <a:solidFill>
                <a:schemeClr val="bg1"/>
              </a:solidFill>
              <a:latin typeface="Aptos SemiBold" panose="020B0004020202020204" pitchFamily="34" charset="0"/>
            </a:endParaRPr>
          </a:p>
          <a:p>
            <a:pPr marL="284400"/>
            <a:r>
              <a:rPr lang="lt-LT" sz="1200" dirty="0">
                <a:solidFill>
                  <a:srgbClr val="469AE9"/>
                </a:solidFill>
                <a:latin typeface="Aptos Light" panose="020B0004020202020204" pitchFamily="34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https://www.ihg.com/hotelindigo/hotels/us/en/boston/bosfs/hoteldetail</a:t>
            </a:r>
            <a:r>
              <a:rPr lang="lt-LT" sz="1200" dirty="0">
                <a:solidFill>
                  <a:srgbClr val="469AE9"/>
                </a:solidFill>
                <a:latin typeface="Aptos Light" panose="020B0004020202020204" pitchFamily="34" charset="0"/>
              </a:rPr>
              <a:t> </a:t>
            </a:r>
          </a:p>
          <a:p>
            <a:pPr marL="284400">
              <a:spcAft>
                <a:spcPts val="1800"/>
              </a:spcAft>
            </a:pPr>
            <a:r>
              <a:rPr lang="lt-LT" sz="1400" dirty="0">
                <a:solidFill>
                  <a:schemeClr val="bg1"/>
                </a:solidFill>
                <a:latin typeface="Aptos Light" panose="020B0004020202020204" pitchFamily="34" charset="0"/>
              </a:rPr>
              <a:t>Vieta – Vakarinis Bostonas. Kaina: 499 USD + mokesčiai. Su pusryčiais.  </a:t>
            </a:r>
            <a:endParaRPr lang="lt-LT" sz="1400" b="1" dirty="0">
              <a:solidFill>
                <a:schemeClr val="bg1"/>
              </a:solidFill>
              <a:latin typeface="Aptos SemiBold" panose="020B0004020202020204" pitchFamily="34" charset="0"/>
            </a:endParaRPr>
          </a:p>
          <a:p>
            <a:pPr marL="284400" indent="-285750">
              <a:buBlip>
                <a:blip r:embed="rId3"/>
              </a:buBlip>
            </a:pPr>
            <a:r>
              <a:rPr lang="lt-LT" sz="1400" b="1" u="sng" dirty="0" err="1">
                <a:solidFill>
                  <a:schemeClr val="bg1"/>
                </a:solidFill>
                <a:latin typeface="Aptos SemiBold" panose="020B0004020202020204" pitchFamily="34" charset="0"/>
              </a:rPr>
              <a:t>Harvard</a:t>
            </a:r>
            <a:r>
              <a:rPr lang="lt-LT" sz="1400" b="1" u="sng" dirty="0">
                <a:solidFill>
                  <a:schemeClr val="bg1"/>
                </a:solidFill>
                <a:latin typeface="Aptos SemiBold" panose="020B0004020202020204" pitchFamily="34" charset="0"/>
              </a:rPr>
              <a:t> </a:t>
            </a:r>
            <a:r>
              <a:rPr lang="lt-LT" sz="1400" b="1" u="sng" dirty="0" err="1">
                <a:solidFill>
                  <a:schemeClr val="bg1"/>
                </a:solidFill>
                <a:latin typeface="Aptos SemiBold" panose="020B0004020202020204" pitchFamily="34" charset="0"/>
              </a:rPr>
              <a:t>Square</a:t>
            </a:r>
            <a:r>
              <a:rPr lang="lt-LT" sz="1400" b="1" u="sng" dirty="0">
                <a:solidFill>
                  <a:schemeClr val="bg1"/>
                </a:solidFill>
                <a:latin typeface="Aptos SemiBold" panose="020B0004020202020204" pitchFamily="34" charset="0"/>
              </a:rPr>
              <a:t> </a:t>
            </a:r>
            <a:r>
              <a:rPr lang="lt-LT" sz="1400" b="1" u="sng" dirty="0" err="1">
                <a:solidFill>
                  <a:schemeClr val="bg1"/>
                </a:solidFill>
                <a:latin typeface="Aptos SemiBold" panose="020B0004020202020204" pitchFamily="34" charset="0"/>
              </a:rPr>
              <a:t>Hotel</a:t>
            </a:r>
            <a:br>
              <a:rPr lang="lt-LT" sz="1400" b="1" dirty="0">
                <a:solidFill>
                  <a:schemeClr val="bg1"/>
                </a:solidFill>
                <a:latin typeface="Aptos SemiBold" panose="020B0004020202020204" pitchFamily="34" charset="0"/>
              </a:rPr>
            </a:br>
            <a:r>
              <a:rPr lang="lt-LT" sz="1200" dirty="0">
                <a:solidFill>
                  <a:srgbClr val="469AE9"/>
                </a:solidFill>
                <a:latin typeface="Aptos Light" panose="020B0004020202020204" pitchFamily="34" charset="0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www.harvardsquarehotel.com</a:t>
            </a:r>
            <a:endParaRPr lang="lt-LT" sz="1200" dirty="0">
              <a:solidFill>
                <a:srgbClr val="469AE9"/>
              </a:solidFill>
              <a:latin typeface="Aptos Light" panose="020B0004020202020204" pitchFamily="34" charset="0"/>
            </a:endParaRPr>
          </a:p>
          <a:p>
            <a:pPr marL="284400">
              <a:spcAft>
                <a:spcPts val="1800"/>
              </a:spcAft>
            </a:pPr>
            <a:r>
              <a:rPr lang="lt-LT" sz="1400" dirty="0">
                <a:solidFill>
                  <a:schemeClr val="bg1"/>
                </a:solidFill>
                <a:latin typeface="Aptos Light" panose="020B0004020202020204" pitchFamily="34" charset="0"/>
              </a:rPr>
              <a:t>Vieta – </a:t>
            </a:r>
            <a:r>
              <a:rPr lang="lt-LT" sz="1400" dirty="0" err="1">
                <a:solidFill>
                  <a:schemeClr val="bg1"/>
                </a:solidFill>
                <a:latin typeface="Aptos Light" panose="020B0004020202020204" pitchFamily="34" charset="0"/>
              </a:rPr>
              <a:t>Cambridge</a:t>
            </a:r>
            <a:r>
              <a:rPr lang="lt-LT" sz="1400" dirty="0">
                <a:solidFill>
                  <a:schemeClr val="bg1"/>
                </a:solidFill>
                <a:latin typeface="Aptos Light" panose="020B0004020202020204" pitchFamily="34" charset="0"/>
              </a:rPr>
              <a:t>. Kaina: 469 USD + 15.95% mokesčiai. Be pusryčių. </a:t>
            </a:r>
            <a:endParaRPr lang="lt-LT" sz="1400" b="1" dirty="0">
              <a:solidFill>
                <a:schemeClr val="bg1"/>
              </a:solidFill>
              <a:latin typeface="Aptos SemiBold" panose="020B0004020202020204" pitchFamily="34" charset="0"/>
            </a:endParaRPr>
          </a:p>
          <a:p>
            <a:pPr marL="285750" indent="-285750">
              <a:buBlip>
                <a:blip r:embed="rId3"/>
              </a:buBlip>
            </a:pPr>
            <a:r>
              <a:rPr lang="lt-LT" sz="1400" b="1" u="sng" dirty="0" err="1">
                <a:solidFill>
                  <a:schemeClr val="bg1"/>
                </a:solidFill>
                <a:latin typeface="Aptos SemiBold" panose="020B0004020202020204" pitchFamily="34" charset="0"/>
              </a:rPr>
              <a:t>The</a:t>
            </a:r>
            <a:r>
              <a:rPr lang="lt-LT" sz="1400" b="1" u="sng" dirty="0">
                <a:solidFill>
                  <a:schemeClr val="bg1"/>
                </a:solidFill>
                <a:latin typeface="Aptos SemiBold" panose="020B0004020202020204" pitchFamily="34" charset="0"/>
              </a:rPr>
              <a:t> </a:t>
            </a:r>
            <a:r>
              <a:rPr lang="lt-LT" sz="1400" b="1" u="sng" dirty="0" err="1">
                <a:solidFill>
                  <a:schemeClr val="bg1"/>
                </a:solidFill>
                <a:latin typeface="Aptos SemiBold" panose="020B0004020202020204" pitchFamily="34" charset="0"/>
              </a:rPr>
              <a:t>Boxer</a:t>
            </a:r>
            <a:r>
              <a:rPr lang="lt-LT" sz="1400" b="1" u="sng" dirty="0">
                <a:solidFill>
                  <a:schemeClr val="bg1"/>
                </a:solidFill>
                <a:latin typeface="Aptos SemiBold" panose="020B0004020202020204" pitchFamily="34" charset="0"/>
              </a:rPr>
              <a:t> </a:t>
            </a:r>
            <a:r>
              <a:rPr lang="lt-LT" sz="1400" b="1" u="sng" dirty="0" err="1">
                <a:solidFill>
                  <a:schemeClr val="bg1"/>
                </a:solidFill>
                <a:latin typeface="Aptos SemiBold" panose="020B0004020202020204" pitchFamily="34" charset="0"/>
              </a:rPr>
              <a:t>Hotel</a:t>
            </a:r>
            <a:endParaRPr lang="lt-LT" sz="1400" b="1" u="sng" dirty="0">
              <a:solidFill>
                <a:schemeClr val="bg1"/>
              </a:solidFill>
              <a:latin typeface="Aptos SemiBold" panose="020B0004020202020204" pitchFamily="34" charset="0"/>
            </a:endParaRPr>
          </a:p>
          <a:p>
            <a:pPr marL="284400"/>
            <a:r>
              <a:rPr lang="lt-LT" sz="1200" dirty="0">
                <a:solidFill>
                  <a:srgbClr val="469AE9"/>
                </a:solidFill>
                <a:latin typeface="Aptos Light" panose="020B0004020202020204" pitchFamily="34" charset="0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https://www.theboxerboston.com/</a:t>
            </a:r>
            <a:r>
              <a:rPr lang="lt-LT" sz="1200" dirty="0">
                <a:solidFill>
                  <a:srgbClr val="469AE9"/>
                </a:solidFill>
                <a:latin typeface="Aptos Light" panose="020B0004020202020204" pitchFamily="34" charset="0"/>
              </a:rPr>
              <a:t> </a:t>
            </a:r>
          </a:p>
          <a:p>
            <a:pPr marL="284400">
              <a:spcAft>
                <a:spcPts val="600"/>
              </a:spcAft>
            </a:pPr>
            <a:r>
              <a:rPr lang="lt-LT" sz="1400" dirty="0">
                <a:solidFill>
                  <a:schemeClr val="bg1"/>
                </a:solidFill>
                <a:latin typeface="Aptos Light" panose="020B0004020202020204" pitchFamily="34" charset="0"/>
              </a:rPr>
              <a:t>Vieta – Vakarinis Bostonas. Kaina: 299 USD + mokesčiai. Be pusryčių.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1630D62-49EC-AE50-C4AB-A03FF72C7C4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750388" y="608209"/>
            <a:ext cx="1679612" cy="774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7805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316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AEE77E5-68A6-6571-B01B-3B61269EBE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141D12AA-74BF-6AD3-C070-E23F91D5691C}"/>
              </a:ext>
            </a:extLst>
          </p:cNvPr>
          <p:cNvSpPr txBox="1"/>
          <p:nvPr/>
        </p:nvSpPr>
        <p:spPr>
          <a:xfrm>
            <a:off x="645913" y="608209"/>
            <a:ext cx="61379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3600" b="1" dirty="0" err="1">
                <a:solidFill>
                  <a:schemeClr val="bg1"/>
                </a:solidFill>
                <a:latin typeface="Aptos ExtraBold" panose="020B0004020202020204" pitchFamily="34" charset="0"/>
                <a:ea typeface="+mn-lt"/>
                <a:cs typeface="+mn-lt"/>
              </a:rPr>
              <a:t>Naudinga</a:t>
            </a:r>
            <a:r>
              <a:rPr lang="en-GB" sz="3600" b="1" dirty="0">
                <a:solidFill>
                  <a:schemeClr val="bg1"/>
                </a:solidFill>
                <a:latin typeface="Aptos ExtraBold" panose="020B0004020202020204" pitchFamily="34" charset="0"/>
                <a:ea typeface="+mn-lt"/>
                <a:cs typeface="+mn-lt"/>
              </a:rPr>
              <a:t> </a:t>
            </a:r>
            <a:r>
              <a:rPr lang="en-GB" sz="3600" b="1" dirty="0" err="1">
                <a:solidFill>
                  <a:schemeClr val="bg1"/>
                </a:solidFill>
                <a:latin typeface="Aptos ExtraBold" panose="020B0004020202020204" pitchFamily="34" charset="0"/>
                <a:ea typeface="+mn-lt"/>
                <a:cs typeface="+mn-lt"/>
              </a:rPr>
              <a:t>informacija</a:t>
            </a:r>
            <a:endParaRPr lang="en-GB" sz="3600" b="1" dirty="0">
              <a:solidFill>
                <a:schemeClr val="bg1"/>
              </a:solidFill>
              <a:latin typeface="Aptos ExtraBold" panose="020B0004020202020204" pitchFamily="34" charset="0"/>
              <a:ea typeface="+mn-lt"/>
              <a:cs typeface="+mn-lt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F8CB2FA-3207-8A47-AE5C-C24BD17D3A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50388" y="608209"/>
            <a:ext cx="1679612" cy="77453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8EB4AE2-7F86-13FF-4D00-E6D21BD84570}"/>
              </a:ext>
            </a:extLst>
          </p:cNvPr>
          <p:cNvSpPr txBox="1"/>
          <p:nvPr/>
        </p:nvSpPr>
        <p:spPr>
          <a:xfrm>
            <a:off x="645912" y="2017863"/>
            <a:ext cx="5540705" cy="4231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Blip>
                <a:blip r:embed="rId4"/>
              </a:buBlip>
            </a:pPr>
            <a:r>
              <a:rPr lang="lt-LT" sz="1400" b="1" dirty="0" err="1">
                <a:solidFill>
                  <a:schemeClr val="bg1"/>
                </a:solidFill>
                <a:latin typeface="Aptos SemiBold" panose="020B0004020202020204" pitchFamily="34" charset="0"/>
              </a:rPr>
              <a:t>Amtrak</a:t>
            </a:r>
            <a:r>
              <a:rPr lang="lt-LT" sz="1400" b="1" dirty="0">
                <a:solidFill>
                  <a:schemeClr val="bg1"/>
                </a:solidFill>
                <a:latin typeface="Aptos SemiBold" panose="020B0004020202020204" pitchFamily="34" charset="0"/>
              </a:rPr>
              <a:t> traukinių bilietai tarp Bostono ir kitų JAV miestų </a:t>
            </a:r>
          </a:p>
          <a:p>
            <a:pPr marL="284400">
              <a:spcAft>
                <a:spcPts val="1800"/>
              </a:spcAft>
            </a:pPr>
            <a:r>
              <a:rPr lang="lt-LT" sz="1200" dirty="0">
                <a:solidFill>
                  <a:srgbClr val="469AE9"/>
                </a:solidFill>
                <a:latin typeface="Aptos Light" panose="020B00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https://www.amtrak.com/home.html</a:t>
            </a:r>
            <a:endParaRPr lang="lt-LT" sz="1200" dirty="0">
              <a:solidFill>
                <a:srgbClr val="469AE9"/>
              </a:solidFill>
              <a:latin typeface="Aptos Light" panose="020B0004020202020204" pitchFamily="34" charset="0"/>
            </a:endParaRPr>
          </a:p>
          <a:p>
            <a:pPr marL="285750" indent="-285750">
              <a:buBlip>
                <a:blip r:embed="rId4"/>
              </a:buBlip>
            </a:pPr>
            <a:r>
              <a:rPr lang="lt-LT" sz="1400" b="1" dirty="0">
                <a:solidFill>
                  <a:schemeClr val="bg1"/>
                </a:solidFill>
                <a:latin typeface="Aptos SemiBold" panose="020B0004020202020204" pitchFamily="34" charset="0"/>
              </a:rPr>
              <a:t>Visuomeninis transportas kelionei iš Bostono oro uosto</a:t>
            </a:r>
          </a:p>
          <a:p>
            <a:pPr marL="284400">
              <a:spcAft>
                <a:spcPts val="1800"/>
              </a:spcAft>
            </a:pPr>
            <a:r>
              <a:rPr lang="lt-LT" sz="1200" dirty="0">
                <a:solidFill>
                  <a:srgbClr val="469AE9"/>
                </a:solidFill>
                <a:latin typeface="Aptos Light" panose="020B0004020202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https://www.massport.com/logan-airport/getting-to-logan</a:t>
            </a:r>
            <a:r>
              <a:rPr lang="lt-LT" sz="1200" dirty="0">
                <a:solidFill>
                  <a:srgbClr val="469AE9"/>
                </a:solidFill>
                <a:latin typeface="Aptos Light" panose="020B0004020202020204" pitchFamily="34" charset="0"/>
              </a:rPr>
              <a:t> </a:t>
            </a:r>
          </a:p>
          <a:p>
            <a:pPr marL="285750" indent="-285750">
              <a:buBlip>
                <a:blip r:embed="rId4"/>
              </a:buBlip>
            </a:pPr>
            <a:r>
              <a:rPr lang="lt-LT" sz="1400" b="1" dirty="0">
                <a:solidFill>
                  <a:schemeClr val="bg1"/>
                </a:solidFill>
                <a:latin typeface="Aptos SemiBold" panose="020B0004020202020204" pitchFamily="34" charset="0"/>
              </a:rPr>
              <a:t>Nemokami autobusai tarp Bostono oro uosto terminalų, mašinų nuomos centro ir mėlynosios metro linijos</a:t>
            </a:r>
          </a:p>
          <a:p>
            <a:pPr marL="284400">
              <a:spcAft>
                <a:spcPts val="1800"/>
              </a:spcAft>
            </a:pPr>
            <a:r>
              <a:rPr lang="lt-LT" sz="1200" dirty="0">
                <a:solidFill>
                  <a:srgbClr val="469AE9"/>
                </a:solidFill>
                <a:latin typeface="Aptos Light" panose="020B0004020202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https://www.massport.com/logan-airport/getting-to-logan/on-airport-shuttle</a:t>
            </a:r>
            <a:r>
              <a:rPr lang="lt-LT" sz="1200" dirty="0">
                <a:solidFill>
                  <a:srgbClr val="469AE9"/>
                </a:solidFill>
                <a:latin typeface="Aptos Light" panose="020B0004020202020204" pitchFamily="34" charset="0"/>
              </a:rPr>
              <a:t> </a:t>
            </a:r>
          </a:p>
          <a:p>
            <a:pPr marL="285750" indent="-285750">
              <a:buBlip>
                <a:blip r:embed="rId4"/>
              </a:buBlip>
            </a:pPr>
            <a:r>
              <a:rPr lang="lt-LT" sz="1400" b="1" dirty="0">
                <a:solidFill>
                  <a:schemeClr val="bg1"/>
                </a:solidFill>
                <a:latin typeface="Aptos SemiBold" panose="020B0004020202020204" pitchFamily="34" charset="0"/>
              </a:rPr>
              <a:t>Nemokamas </a:t>
            </a:r>
            <a:r>
              <a:rPr lang="lt-LT" sz="1400" b="1" dirty="0" err="1">
                <a:solidFill>
                  <a:schemeClr val="bg1"/>
                </a:solidFill>
                <a:latin typeface="Aptos SemiBold" panose="020B0004020202020204" pitchFamily="34" charset="0"/>
              </a:rPr>
              <a:t>Silver</a:t>
            </a:r>
            <a:r>
              <a:rPr lang="lt-LT" sz="1400" b="1" dirty="0">
                <a:solidFill>
                  <a:schemeClr val="bg1"/>
                </a:solidFill>
                <a:latin typeface="Aptos SemiBold" panose="020B0004020202020204" pitchFamily="34" charset="0"/>
              </a:rPr>
              <a:t> Line 1 (SL1) autobusas iš oro uosto iki Bostono pietinės stoties, kuri sujungta su raudonąja metro linija</a:t>
            </a:r>
          </a:p>
          <a:p>
            <a:pPr marL="284400">
              <a:spcAft>
                <a:spcPts val="1800"/>
              </a:spcAft>
            </a:pPr>
            <a:r>
              <a:rPr lang="lt" sz="1200" dirty="0">
                <a:solidFill>
                  <a:srgbClr val="469AE9"/>
                </a:solidFill>
                <a:latin typeface="Aptos Light" panose="020B0004020202020204" pitchFamily="34" charset="0"/>
                <a:ea typeface="+mn-lt"/>
                <a:cs typeface="+mn-lt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https://www.mbta.com/schedules/bus</a:t>
            </a:r>
            <a:r>
              <a:rPr lang="lt" sz="1200" dirty="0">
                <a:solidFill>
                  <a:srgbClr val="469AE9"/>
                </a:solidFill>
                <a:latin typeface="Aptos Light" panose="020B0004020202020204" pitchFamily="34" charset="0"/>
                <a:ea typeface="+mn-lt"/>
                <a:cs typeface="+mn-lt"/>
              </a:rPr>
              <a:t>  </a:t>
            </a:r>
          </a:p>
          <a:p>
            <a:pPr marL="284400" indent="-285750">
              <a:buBlip>
                <a:blip r:embed="rId4"/>
              </a:buBlip>
            </a:pPr>
            <a:r>
              <a:rPr lang="lt-LT" sz="1400" b="1" dirty="0">
                <a:solidFill>
                  <a:schemeClr val="bg1"/>
                </a:solidFill>
                <a:latin typeface="Aptos SemiBold" panose="020B0004020202020204" pitchFamily="34" charset="0"/>
              </a:rPr>
              <a:t>Uber</a:t>
            </a:r>
          </a:p>
          <a:p>
            <a:pPr marL="284400"/>
            <a:r>
              <a:rPr lang="lt-LT" sz="1200" dirty="0">
                <a:solidFill>
                  <a:srgbClr val="469AE9"/>
                </a:solidFill>
                <a:latin typeface="Aptos Light" panose="020B0004020202020204" pitchFamily="34" charset="0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https://www.uber.com/global/en/r/airports/bos/pickup/</a:t>
            </a:r>
            <a:endParaRPr lang="lt-LT" sz="1200" dirty="0">
              <a:solidFill>
                <a:srgbClr val="469AE9"/>
              </a:solidFill>
              <a:latin typeface="Aptos Light" panose="020B0004020202020204" pitchFamily="34" charset="0"/>
            </a:endParaRPr>
          </a:p>
          <a:p>
            <a:pPr marL="284400">
              <a:spcAft>
                <a:spcPts val="1800"/>
              </a:spcAft>
            </a:pPr>
            <a:r>
              <a:rPr lang="lt-LT" sz="1200" dirty="0">
                <a:solidFill>
                  <a:srgbClr val="469AE9"/>
                </a:solidFill>
                <a:latin typeface="Aptos Light" panose="020B0004020202020204" pitchFamily="34" charset="0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https://www.massport.com/logan-airport/getting-to-logan/ride-apps-uber-lyft</a:t>
            </a:r>
            <a:endParaRPr lang="lt-LT" sz="1200" dirty="0">
              <a:solidFill>
                <a:srgbClr val="469AE9"/>
              </a:solidFill>
              <a:latin typeface="Aptos Light" panose="020B0004020202020204" pitchFamily="34" charset="0"/>
            </a:endParaRPr>
          </a:p>
          <a:p>
            <a:pPr marL="284400" indent="-285750">
              <a:buBlip>
                <a:blip r:embed="rId4"/>
              </a:buBlip>
            </a:pPr>
            <a:r>
              <a:rPr lang="lt-LT" sz="1200" b="1" dirty="0">
                <a:solidFill>
                  <a:schemeClr val="bg1"/>
                </a:solidFill>
                <a:latin typeface="Aptos SemiBold" panose="020B0004020202020204" pitchFamily="34" charset="0"/>
              </a:rPr>
              <a:t>Visuomeninis transportas Bostono mieste ir apylinkėse</a:t>
            </a:r>
          </a:p>
          <a:p>
            <a:pPr marL="284400">
              <a:spcAft>
                <a:spcPts val="1800"/>
              </a:spcAft>
            </a:pPr>
            <a:r>
              <a:rPr lang="lt-LT" sz="1100" dirty="0">
                <a:solidFill>
                  <a:srgbClr val="469AE9"/>
                </a:solidFill>
                <a:latin typeface="Aptos Light" panose="020B0004020202020204" pitchFamily="34" charset="0"/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https://www.mbta.com/</a:t>
            </a:r>
            <a:r>
              <a:rPr lang="lt-LT" sz="1100" dirty="0">
                <a:solidFill>
                  <a:srgbClr val="469AE9"/>
                </a:solidFill>
                <a:latin typeface="Aptos Light" panose="020B0004020202020204" pitchFamily="34" charset="0"/>
              </a:rPr>
              <a:t> </a:t>
            </a:r>
            <a:r>
              <a:rPr lang="lt-LT" sz="1200" dirty="0">
                <a:solidFill>
                  <a:srgbClr val="469AE9"/>
                </a:solidFill>
                <a:latin typeface="Aptos Light" panose="020B0004020202020204" pitchFamily="34" charset="0"/>
              </a:rPr>
              <a:t> </a:t>
            </a:r>
            <a:endParaRPr lang="lt-LT" sz="1200" dirty="0">
              <a:solidFill>
                <a:srgbClr val="469AE9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1242161-509F-D75D-5C5D-DC813AE4C576}"/>
              </a:ext>
            </a:extLst>
          </p:cNvPr>
          <p:cNvSpPr txBox="1"/>
          <p:nvPr/>
        </p:nvSpPr>
        <p:spPr>
          <a:xfrm>
            <a:off x="6371175" y="2017863"/>
            <a:ext cx="4762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lt-LT" sz="1400" b="1" dirty="0">
                <a:solidFill>
                  <a:schemeClr val="bg1"/>
                </a:solidFill>
                <a:latin typeface="Aptos SemiBold" panose="020B0004020202020204" pitchFamily="34" charset="0"/>
              </a:rPr>
              <a:t>Lietuviškas paveldas</a:t>
            </a:r>
          </a:p>
          <a:p>
            <a:pPr marL="171450" indent="-171450">
              <a:buBlip>
                <a:blip r:embed="rId4"/>
              </a:buBlip>
            </a:pPr>
            <a:r>
              <a:rPr lang="lt-LT" sz="1400" b="1" dirty="0">
                <a:solidFill>
                  <a:schemeClr val="bg1"/>
                </a:solidFill>
                <a:latin typeface="Aptos SemiBold" panose="020B0004020202020204" pitchFamily="34" charset="0"/>
              </a:rPr>
              <a:t>Lietuvių klubas pietų Bostone</a:t>
            </a:r>
          </a:p>
          <a:p>
            <a:pPr marL="284400">
              <a:spcAft>
                <a:spcPts val="1800"/>
              </a:spcAft>
            </a:pPr>
            <a:r>
              <a:rPr lang="lt-LT" sz="1200" dirty="0">
                <a:solidFill>
                  <a:srgbClr val="469AE9"/>
                </a:solidFill>
                <a:latin typeface="Aptos Light" panose="020B0004020202020204" pitchFamily="34" charset="0"/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https://sblca.org/about-us/</a:t>
            </a:r>
            <a:r>
              <a:rPr lang="lt-LT" sz="1200" dirty="0">
                <a:solidFill>
                  <a:srgbClr val="469AE9"/>
                </a:solidFill>
                <a:latin typeface="Aptos Light" panose="020B0004020202020204" pitchFamily="34" charset="0"/>
              </a:rPr>
              <a:t> </a:t>
            </a:r>
          </a:p>
          <a:p>
            <a:pPr marL="171450" indent="-171450">
              <a:buBlip>
                <a:blip r:embed="rId4"/>
              </a:buBlip>
            </a:pPr>
            <a:r>
              <a:rPr lang="lt-LT" sz="1400" b="1" dirty="0" err="1">
                <a:solidFill>
                  <a:schemeClr val="bg1"/>
                </a:solidFill>
                <a:latin typeface="Aptos SemiBold" panose="020B0004020202020204" pitchFamily="34" charset="0"/>
              </a:rPr>
              <a:t>Litvako</a:t>
            </a:r>
            <a:r>
              <a:rPr lang="lt-LT" sz="1400" b="1" dirty="0">
                <a:solidFill>
                  <a:schemeClr val="bg1"/>
                </a:solidFill>
                <a:latin typeface="Aptos SemiBold" panose="020B0004020202020204" pitchFamily="34" charset="0"/>
              </a:rPr>
              <a:t> Samuelio Bako darbų galerija</a:t>
            </a:r>
          </a:p>
          <a:p>
            <a:pPr marL="284400"/>
            <a:r>
              <a:rPr lang="lt-LT" sz="1200" dirty="0">
                <a:solidFill>
                  <a:srgbClr val="469AE9"/>
                </a:solidFill>
                <a:latin typeface="Aptos Light" panose="020B0004020202020204" pitchFamily="34" charset="0"/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https://www.puckergallery.com/artists#/samuel-bak/</a:t>
            </a:r>
            <a:r>
              <a:rPr lang="lt-LT" sz="1200" dirty="0">
                <a:solidFill>
                  <a:srgbClr val="469AE9"/>
                </a:solidFill>
                <a:latin typeface="Aptos Light" panose="020B00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84701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69AE9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AA16D55-5D14-E72D-5B8B-91C51094EA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32" descr="A person in a suit&#10;&#10;AI-generated content may be incorrect.">
            <a:extLst>
              <a:ext uri="{FF2B5EF4-FFF2-40B4-BE49-F238E27FC236}">
                <a16:creationId xmlns:a16="http://schemas.microsoft.com/office/drawing/2014/main" id="{823FE104-154E-551B-2937-774569C906F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344"/>
          <a:stretch>
            <a:fillRect/>
          </a:stretch>
        </p:blipFill>
        <p:spPr>
          <a:xfrm>
            <a:off x="702119" y="2817230"/>
            <a:ext cx="2399068" cy="2759238"/>
          </a:xfrm>
          <a:custGeom>
            <a:avLst/>
            <a:gdLst>
              <a:gd name="connsiteX0" fmla="*/ 47152 w 2399068"/>
              <a:gd name="connsiteY0" fmla="*/ 0 h 2759238"/>
              <a:gd name="connsiteX1" fmla="*/ 2351915 w 2399068"/>
              <a:gd name="connsiteY1" fmla="*/ 0 h 2759238"/>
              <a:gd name="connsiteX2" fmla="*/ 2365250 w 2399068"/>
              <a:gd name="connsiteY2" fmla="*/ 2692 h 2759238"/>
              <a:gd name="connsiteX3" fmla="*/ 2399068 w 2399068"/>
              <a:gd name="connsiteY3" fmla="*/ 53712 h 2759238"/>
              <a:gd name="connsiteX4" fmla="*/ 2399068 w 2399068"/>
              <a:gd name="connsiteY4" fmla="*/ 2703867 h 2759238"/>
              <a:gd name="connsiteX5" fmla="*/ 2343697 w 2399068"/>
              <a:gd name="connsiteY5" fmla="*/ 2759238 h 2759238"/>
              <a:gd name="connsiteX6" fmla="*/ 55370 w 2399068"/>
              <a:gd name="connsiteY6" fmla="*/ 2759238 h 2759238"/>
              <a:gd name="connsiteX7" fmla="*/ 4350 w 2399068"/>
              <a:gd name="connsiteY7" fmla="*/ 2725420 h 2759238"/>
              <a:gd name="connsiteX8" fmla="*/ 0 w 2399068"/>
              <a:gd name="connsiteY8" fmla="*/ 2703872 h 2759238"/>
              <a:gd name="connsiteX9" fmla="*/ 0 w 2399068"/>
              <a:gd name="connsiteY9" fmla="*/ 53707 h 2759238"/>
              <a:gd name="connsiteX10" fmla="*/ 4350 w 2399068"/>
              <a:gd name="connsiteY10" fmla="*/ 32159 h 2759238"/>
              <a:gd name="connsiteX11" fmla="*/ 33817 w 2399068"/>
              <a:gd name="connsiteY11" fmla="*/ 2692 h 27592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99068" h="2759238">
                <a:moveTo>
                  <a:pt x="47152" y="0"/>
                </a:moveTo>
                <a:lnTo>
                  <a:pt x="2351915" y="0"/>
                </a:lnTo>
                <a:lnTo>
                  <a:pt x="2365250" y="2692"/>
                </a:lnTo>
                <a:cubicBezTo>
                  <a:pt x="2385124" y="11098"/>
                  <a:pt x="2399068" y="30776"/>
                  <a:pt x="2399068" y="53712"/>
                </a:cubicBezTo>
                <a:lnTo>
                  <a:pt x="2399068" y="2703867"/>
                </a:lnTo>
                <a:cubicBezTo>
                  <a:pt x="2399068" y="2734448"/>
                  <a:pt x="2374278" y="2759238"/>
                  <a:pt x="2343697" y="2759238"/>
                </a:cubicBezTo>
                <a:lnTo>
                  <a:pt x="55370" y="2759238"/>
                </a:lnTo>
                <a:cubicBezTo>
                  <a:pt x="32434" y="2759238"/>
                  <a:pt x="12756" y="2745294"/>
                  <a:pt x="4350" y="2725420"/>
                </a:cubicBezTo>
                <a:lnTo>
                  <a:pt x="0" y="2703872"/>
                </a:lnTo>
                <a:lnTo>
                  <a:pt x="0" y="53707"/>
                </a:lnTo>
                <a:lnTo>
                  <a:pt x="4350" y="32159"/>
                </a:lnTo>
                <a:cubicBezTo>
                  <a:pt x="9954" y="18910"/>
                  <a:pt x="20568" y="8296"/>
                  <a:pt x="33817" y="2692"/>
                </a:cubicBezTo>
                <a:close/>
              </a:path>
            </a:pathLst>
          </a:cu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F72DABB-03FF-12D8-2CE0-7F8BF29A4D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40796" y="608209"/>
            <a:ext cx="1689204" cy="778959"/>
          </a:xfrm>
          <a:prstGeom prst="rect">
            <a:avLst/>
          </a:prstGeom>
        </p:spPr>
      </p:pic>
      <p:pic>
        <p:nvPicPr>
          <p:cNvPr id="35" name="Picture 34" descr="A person in a blue sweater and glasses&#10;&#10;AI-generated content may be incorrect.">
            <a:extLst>
              <a:ext uri="{FF2B5EF4-FFF2-40B4-BE49-F238E27FC236}">
                <a16:creationId xmlns:a16="http://schemas.microsoft.com/office/drawing/2014/main" id="{0590ABF5-346D-4F69-8749-8A0E395F4EF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5925" r="6124"/>
          <a:stretch/>
        </p:blipFill>
        <p:spPr>
          <a:xfrm>
            <a:off x="6442651" y="2815571"/>
            <a:ext cx="2393660" cy="2760897"/>
          </a:xfrm>
          <a:custGeom>
            <a:avLst/>
            <a:gdLst>
              <a:gd name="connsiteX0" fmla="*/ 49962 w 2393660"/>
              <a:gd name="connsiteY0" fmla="*/ 0 h 2760897"/>
              <a:gd name="connsiteX1" fmla="*/ 2338289 w 2393660"/>
              <a:gd name="connsiteY1" fmla="*/ 0 h 2760897"/>
              <a:gd name="connsiteX2" fmla="*/ 2393660 w 2393660"/>
              <a:gd name="connsiteY2" fmla="*/ 55371 h 2760897"/>
              <a:gd name="connsiteX3" fmla="*/ 2393660 w 2393660"/>
              <a:gd name="connsiteY3" fmla="*/ 2705526 h 2760897"/>
              <a:gd name="connsiteX4" fmla="*/ 2338289 w 2393660"/>
              <a:gd name="connsiteY4" fmla="*/ 2760897 h 2760897"/>
              <a:gd name="connsiteX5" fmla="*/ 49962 w 2393660"/>
              <a:gd name="connsiteY5" fmla="*/ 2760897 h 2760897"/>
              <a:gd name="connsiteX6" fmla="*/ 10809 w 2393660"/>
              <a:gd name="connsiteY6" fmla="*/ 2744680 h 2760897"/>
              <a:gd name="connsiteX7" fmla="*/ 0 w 2393660"/>
              <a:gd name="connsiteY7" fmla="*/ 2728648 h 2760897"/>
              <a:gd name="connsiteX8" fmla="*/ 0 w 2393660"/>
              <a:gd name="connsiteY8" fmla="*/ 32249 h 2760897"/>
              <a:gd name="connsiteX9" fmla="*/ 10809 w 2393660"/>
              <a:gd name="connsiteY9" fmla="*/ 16218 h 2760897"/>
              <a:gd name="connsiteX10" fmla="*/ 49962 w 2393660"/>
              <a:gd name="connsiteY10" fmla="*/ 0 h 27608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393660" h="2760897">
                <a:moveTo>
                  <a:pt x="49962" y="0"/>
                </a:moveTo>
                <a:lnTo>
                  <a:pt x="2338289" y="0"/>
                </a:lnTo>
                <a:cubicBezTo>
                  <a:pt x="2368870" y="0"/>
                  <a:pt x="2393660" y="24790"/>
                  <a:pt x="2393660" y="55371"/>
                </a:cubicBezTo>
                <a:lnTo>
                  <a:pt x="2393660" y="2705526"/>
                </a:lnTo>
                <a:cubicBezTo>
                  <a:pt x="2393660" y="2736107"/>
                  <a:pt x="2368870" y="2760897"/>
                  <a:pt x="2338289" y="2760897"/>
                </a:cubicBezTo>
                <a:lnTo>
                  <a:pt x="49962" y="2760897"/>
                </a:lnTo>
                <a:cubicBezTo>
                  <a:pt x="34672" y="2760897"/>
                  <a:pt x="20829" y="2754700"/>
                  <a:pt x="10809" y="2744680"/>
                </a:cubicBezTo>
                <a:lnTo>
                  <a:pt x="0" y="2728648"/>
                </a:lnTo>
                <a:lnTo>
                  <a:pt x="0" y="32249"/>
                </a:lnTo>
                <a:lnTo>
                  <a:pt x="10809" y="16218"/>
                </a:lnTo>
                <a:cubicBezTo>
                  <a:pt x="20829" y="6198"/>
                  <a:pt x="34672" y="0"/>
                  <a:pt x="49962" y="0"/>
                </a:cubicBezTo>
                <a:close/>
              </a:path>
            </a:pathLst>
          </a:cu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8D569E6-0F8F-8965-F917-AB6AFC6791D1}"/>
              </a:ext>
            </a:extLst>
          </p:cNvPr>
          <p:cNvSpPr txBox="1"/>
          <p:nvPr/>
        </p:nvSpPr>
        <p:spPr>
          <a:xfrm>
            <a:off x="3254796" y="3271270"/>
            <a:ext cx="2499962" cy="10156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defRPr/>
            </a:pPr>
            <a:r>
              <a:rPr lang="lt-LT" sz="1200" dirty="0">
                <a:solidFill>
                  <a:schemeClr val="bg1"/>
                </a:solidFill>
                <a:latin typeface="Aptos Light" panose="020B0004020202020204" pitchFamily="34" charset="0"/>
              </a:rPr>
              <a:t>Dalyvavimas NALBF paskatino atidaryti pardavimų įmonę JAV ir suteikė kokybiškai naujas galimybes operuoti didžiausioje pasaulyje rinkoje.</a:t>
            </a:r>
            <a:endParaRPr lang="lt-LT" dirty="0">
              <a:solidFill>
                <a:schemeClr val="bg1"/>
              </a:solidFill>
              <a:latin typeface="Aptos Light" panose="020B00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737764C-5AD6-C0AC-6F99-1A5A62665F55}"/>
              </a:ext>
            </a:extLst>
          </p:cNvPr>
          <p:cNvSpPr txBox="1"/>
          <p:nvPr/>
        </p:nvSpPr>
        <p:spPr>
          <a:xfrm>
            <a:off x="613253" y="608209"/>
            <a:ext cx="856684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lt-LT" sz="3600" b="1" dirty="0">
                <a:solidFill>
                  <a:srgbClr val="0F3162"/>
                </a:solidFill>
                <a:latin typeface="Aptos ExtraBold" panose="020B0004020202020204" pitchFamily="34" charset="0"/>
              </a:rPr>
              <a:t>Verslo sėkmės istorijos: </a:t>
            </a:r>
          </a:p>
          <a:p>
            <a:pPr>
              <a:defRPr/>
            </a:pPr>
            <a:r>
              <a:rPr lang="lt-LT" sz="3600" b="1" dirty="0">
                <a:solidFill>
                  <a:schemeClr val="bg1"/>
                </a:solidFill>
                <a:latin typeface="Aptos ExtraBold" panose="020B0004020202020204" pitchFamily="34" charset="0"/>
              </a:rPr>
              <a:t>kodėl verta dalyvauti NALBF 2025?</a:t>
            </a:r>
          </a:p>
          <a:p>
            <a:pPr marL="0" marR="0" lv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lt-LT" sz="3600" b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 ExtraBold" panose="020B0004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0FB3176-832A-BAB8-868E-9F41522603DD}"/>
              </a:ext>
            </a:extLst>
          </p:cNvPr>
          <p:cNvSpPr txBox="1"/>
          <p:nvPr/>
        </p:nvSpPr>
        <p:spPr>
          <a:xfrm>
            <a:off x="3254795" y="4315264"/>
            <a:ext cx="1908632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defRPr/>
            </a:pPr>
            <a:r>
              <a:rPr lang="lt-LT" sz="1200" b="1" dirty="0">
                <a:solidFill>
                  <a:srgbClr val="0F3162"/>
                </a:solidFill>
                <a:latin typeface="Aptos SemiBold" panose="020B0004020202020204" pitchFamily="34" charset="0"/>
              </a:rPr>
              <a:t> Aidas </a:t>
            </a:r>
            <a:r>
              <a:rPr lang="lt-LT" sz="1200" b="1" dirty="0" err="1">
                <a:solidFill>
                  <a:srgbClr val="0F3162"/>
                </a:solidFill>
                <a:latin typeface="Aptos SemiBold" panose="020B0004020202020204" pitchFamily="34" charset="0"/>
              </a:rPr>
              <a:t>Ditkus</a:t>
            </a:r>
            <a:endParaRPr lang="lt-LT" sz="1200" b="1" dirty="0">
              <a:solidFill>
                <a:srgbClr val="0F3162"/>
              </a:solidFill>
              <a:latin typeface="Aptos SemiBold" panose="020B0004020202020204" pitchFamily="34" charset="0"/>
            </a:endParaRPr>
          </a:p>
          <a:p>
            <a:pPr>
              <a:defRPr/>
            </a:pPr>
            <a:r>
              <a:rPr lang="lt-LT" sz="1200" dirty="0">
                <a:solidFill>
                  <a:srgbClr val="0F3162"/>
                </a:solidFill>
                <a:latin typeface="Aptos Light" panose="020B0004020202020204" pitchFamily="34" charset="0"/>
              </a:rPr>
              <a:t>"</a:t>
            </a:r>
            <a:r>
              <a:rPr lang="lt-LT" sz="1200" dirty="0" err="1">
                <a:solidFill>
                  <a:srgbClr val="0F3162"/>
                </a:solidFill>
                <a:latin typeface="Aptos Light" panose="020B0004020202020204" pitchFamily="34" charset="0"/>
              </a:rPr>
              <a:t>Amber</a:t>
            </a:r>
            <a:r>
              <a:rPr lang="lt-LT" sz="1200" dirty="0">
                <a:solidFill>
                  <a:srgbClr val="0F3162"/>
                </a:solidFill>
                <a:latin typeface="Aptos Light" panose="020B0004020202020204" pitchFamily="34" charset="0"/>
              </a:rPr>
              <a:t> </a:t>
            </a:r>
            <a:r>
              <a:rPr lang="lt-LT" sz="1200" dirty="0" err="1">
                <a:solidFill>
                  <a:srgbClr val="0F3162"/>
                </a:solidFill>
                <a:latin typeface="Aptos Light" panose="020B0004020202020204" pitchFamily="34" charset="0"/>
              </a:rPr>
              <a:t>Paper</a:t>
            </a:r>
            <a:r>
              <a:rPr lang="lt-LT" sz="1200" dirty="0">
                <a:solidFill>
                  <a:srgbClr val="0F3162"/>
                </a:solidFill>
                <a:latin typeface="Aptos Light" panose="020B0004020202020204" pitchFamily="34" charset="0"/>
              </a:rPr>
              <a:t>" vadovas</a:t>
            </a:r>
            <a:endParaRPr lang="lt-LT" dirty="0">
              <a:solidFill>
                <a:srgbClr val="0F3162"/>
              </a:solidFill>
              <a:latin typeface="Aptos Light" panose="020B0004020202020204" pitchFamily="34" charset="0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2CF72402-1B9A-636E-53E6-47C16E27456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66378" y="2817230"/>
            <a:ext cx="425448" cy="321680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8CC824B1-2757-A3D2-96A2-FA4ACC04B3BD}"/>
              </a:ext>
            </a:extLst>
          </p:cNvPr>
          <p:cNvSpPr txBox="1"/>
          <p:nvPr/>
        </p:nvSpPr>
        <p:spPr>
          <a:xfrm>
            <a:off x="8989919" y="3271270"/>
            <a:ext cx="2499962" cy="10156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defRPr/>
            </a:pPr>
            <a:r>
              <a:rPr lang="lt-LT" sz="1200" dirty="0">
                <a:solidFill>
                  <a:schemeClr val="bg1"/>
                </a:solidFill>
                <a:latin typeface="Aptos Light" panose="020B0004020202020204" pitchFamily="34" charset="0"/>
              </a:rPr>
              <a:t>NALBF yra vienas geriausių formatų surasti naujų bendraminčių ir potencialių partnerių, pasitikrinti savo verslo idėją ir gauti vertingų praktinių žinių.</a:t>
            </a:r>
            <a:endParaRPr lang="lt-LT" dirty="0">
              <a:solidFill>
                <a:schemeClr val="bg1"/>
              </a:solidFill>
              <a:latin typeface="Aptos Light" panose="020B00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C2F38D4-B428-9289-3739-098DC700A5BC}"/>
              </a:ext>
            </a:extLst>
          </p:cNvPr>
          <p:cNvSpPr txBox="1"/>
          <p:nvPr/>
        </p:nvSpPr>
        <p:spPr>
          <a:xfrm>
            <a:off x="8989918" y="4315264"/>
            <a:ext cx="2261422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defRPr/>
            </a:pPr>
            <a:r>
              <a:rPr lang="lt-LT" sz="1200" b="1" dirty="0" err="1">
                <a:solidFill>
                  <a:srgbClr val="0F3162"/>
                </a:solidFill>
                <a:latin typeface="Aptos SemiBold" panose="020B0004020202020204" pitchFamily="34" charset="0"/>
              </a:rPr>
              <a:t>Gerald</a:t>
            </a:r>
            <a:r>
              <a:rPr lang="lt-LT" sz="1200" b="1" dirty="0">
                <a:solidFill>
                  <a:srgbClr val="0F3162"/>
                </a:solidFill>
                <a:latin typeface="Aptos SemiBold" panose="020B0004020202020204" pitchFamily="34" charset="0"/>
              </a:rPr>
              <a:t> </a:t>
            </a:r>
            <a:r>
              <a:rPr lang="lt-LT" sz="1200" b="1" dirty="0" err="1">
                <a:solidFill>
                  <a:srgbClr val="0F3162"/>
                </a:solidFill>
                <a:latin typeface="Aptos SemiBold" panose="020B0004020202020204" pitchFamily="34" charset="0"/>
              </a:rPr>
              <a:t>Kasulis</a:t>
            </a:r>
            <a:r>
              <a:rPr lang="lt-LT" sz="1200" b="1" dirty="0">
                <a:solidFill>
                  <a:srgbClr val="0F3162"/>
                </a:solidFill>
                <a:latin typeface="Aptos SemiBold" panose="020B0004020202020204" pitchFamily="34" charset="0"/>
              </a:rPr>
              <a:t>,</a:t>
            </a:r>
          </a:p>
          <a:p>
            <a:pPr>
              <a:defRPr/>
            </a:pPr>
            <a:r>
              <a:rPr lang="lt-LT" sz="1200" dirty="0">
                <a:solidFill>
                  <a:srgbClr val="0F3162"/>
                </a:solidFill>
                <a:latin typeface="Aptos Light" panose="020B0004020202020204" pitchFamily="34" charset="0"/>
              </a:rPr>
              <a:t>"Nord </a:t>
            </a:r>
            <a:r>
              <a:rPr lang="lt-LT" sz="1200" dirty="0" err="1">
                <a:solidFill>
                  <a:srgbClr val="0F3162"/>
                </a:solidFill>
                <a:latin typeface="Aptos Light" panose="020B0004020202020204" pitchFamily="34" charset="0"/>
              </a:rPr>
              <a:t>Security</a:t>
            </a:r>
            <a:r>
              <a:rPr lang="lt-LT" sz="1200" dirty="0">
                <a:solidFill>
                  <a:srgbClr val="0F3162"/>
                </a:solidFill>
                <a:latin typeface="Aptos Light" panose="020B0004020202020204" pitchFamily="34" charset="0"/>
              </a:rPr>
              <a:t>" direktorius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BB337FDF-E721-74AB-C2D4-87A5496181F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01501" y="2817230"/>
            <a:ext cx="425448" cy="321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2253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316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5652FE9-0DB4-82BA-ED19-249A1B39E4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791FE14-DCEF-0562-6289-3C6BE5553F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0639" y="0"/>
            <a:ext cx="4171361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8BDFEC1-B3F8-BBA1-A62A-7FC045BA48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50388" y="608209"/>
            <a:ext cx="1679612" cy="77453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B5CD25-FA92-20CD-97E5-61E59EF5844A}"/>
              </a:ext>
            </a:extLst>
          </p:cNvPr>
          <p:cNvSpPr txBox="1"/>
          <p:nvPr/>
        </p:nvSpPr>
        <p:spPr>
          <a:xfrm>
            <a:off x="645913" y="608209"/>
            <a:ext cx="61379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3600" b="1" dirty="0">
                <a:solidFill>
                  <a:schemeClr val="bg1"/>
                </a:solidFill>
                <a:latin typeface="Aptos ExtraBold" panose="020B0004020202020204" pitchFamily="34" charset="0"/>
                <a:ea typeface="+mn-lt"/>
                <a:cs typeface="+mn-lt"/>
              </a:rPr>
              <a:t>Turite klausimų dėl NALBF?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92FE3EE-BF41-6F55-200B-5CE0DD93253F}"/>
              </a:ext>
            </a:extLst>
          </p:cNvPr>
          <p:cNvSpPr txBox="1"/>
          <p:nvPr/>
        </p:nvSpPr>
        <p:spPr>
          <a:xfrm>
            <a:off x="645912" y="3172025"/>
            <a:ext cx="6137945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lt-LT" b="1" dirty="0">
                <a:solidFill>
                  <a:schemeClr val="bg1"/>
                </a:solidFill>
                <a:latin typeface="Aptos SemiBold" panose="020B0004020202020204" pitchFamily="34" charset="0"/>
              </a:rPr>
              <a:t>Atsakymų ieškokite čia:</a:t>
            </a:r>
          </a:p>
          <a:p>
            <a:pPr marL="285750" indent="-285750">
              <a:spcAft>
                <a:spcPts val="1200"/>
              </a:spcAft>
              <a:buBlip>
                <a:blip r:embed="rId4"/>
              </a:buBlip>
            </a:pPr>
            <a:r>
              <a:rPr lang="lt-LT" dirty="0">
                <a:solidFill>
                  <a:srgbClr val="469AE9"/>
                </a:solidFill>
                <a:latin typeface="Aptos Light" panose="020B00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https://www.nalbforum.com/</a:t>
            </a:r>
            <a:r>
              <a:rPr lang="lt-LT" dirty="0">
                <a:solidFill>
                  <a:srgbClr val="469AE9"/>
                </a:solidFill>
                <a:latin typeface="Aptos Light" panose="020B0004020202020204" pitchFamily="34" charset="0"/>
              </a:rPr>
              <a:t> </a:t>
            </a:r>
          </a:p>
          <a:p>
            <a:pPr marL="285750" indent="-285750">
              <a:spcAft>
                <a:spcPts val="1200"/>
              </a:spcAft>
              <a:buBlip>
                <a:blip r:embed="rId4"/>
              </a:buBlip>
            </a:pPr>
            <a:r>
              <a:rPr lang="lt-LT" dirty="0">
                <a:solidFill>
                  <a:srgbClr val="469AE9"/>
                </a:solidFill>
                <a:latin typeface="Aptos Light" panose="020B0004020202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https://www.linkedin.com/company/north-american-lithuanian-business-forum</a:t>
            </a:r>
            <a:r>
              <a:rPr lang="lt-LT" dirty="0">
                <a:solidFill>
                  <a:srgbClr val="469AE9"/>
                </a:solidFill>
                <a:latin typeface="Aptos Light" panose="020B0004020202020204" pitchFamily="34" charset="0"/>
              </a:rPr>
              <a:t> </a:t>
            </a:r>
          </a:p>
          <a:p>
            <a:pPr marL="285750" indent="-285750">
              <a:buBlip>
                <a:blip r:embed="rId4"/>
              </a:buBlip>
            </a:pPr>
            <a:r>
              <a:rPr lang="lt-LT" b="1" dirty="0">
                <a:solidFill>
                  <a:schemeClr val="bg1"/>
                </a:solidFill>
                <a:latin typeface="Aptos SemiBold" panose="020B0004020202020204" pitchFamily="34" charset="0"/>
              </a:rPr>
              <a:t>Giedrė Lapytė-</a:t>
            </a:r>
            <a:r>
              <a:rPr lang="lt-LT" b="1" dirty="0" err="1">
                <a:solidFill>
                  <a:schemeClr val="bg1"/>
                </a:solidFill>
                <a:latin typeface="Aptos SemiBold" panose="020B0004020202020204" pitchFamily="34" charset="0"/>
              </a:rPr>
              <a:t>Zdanavičė</a:t>
            </a:r>
            <a:r>
              <a:rPr lang="lt-LT" b="1" dirty="0">
                <a:solidFill>
                  <a:schemeClr val="bg1"/>
                </a:solidFill>
                <a:latin typeface="Aptos SemiBold" panose="020B0004020202020204" pitchFamily="34" charset="0"/>
              </a:rPr>
              <a:t>,</a:t>
            </a:r>
          </a:p>
          <a:p>
            <a:pPr marL="284400">
              <a:spcAft>
                <a:spcPts val="1800"/>
              </a:spcAft>
            </a:pPr>
            <a:r>
              <a:rPr lang="lt-LT" dirty="0" err="1">
                <a:solidFill>
                  <a:schemeClr val="bg1"/>
                </a:solidFill>
                <a:latin typeface="Aptos Light" panose="020B0004020202020204" pitchFamily="34" charset="0"/>
              </a:rPr>
              <a:t>el.paštu</a:t>
            </a:r>
            <a:r>
              <a:rPr lang="lt-LT" dirty="0">
                <a:solidFill>
                  <a:schemeClr val="bg1"/>
                </a:solidFill>
                <a:latin typeface="Aptos Light" panose="020B0004020202020204" pitchFamily="34" charset="0"/>
              </a:rPr>
              <a:t>: </a:t>
            </a:r>
            <a:r>
              <a:rPr lang="lt-LT" dirty="0">
                <a:solidFill>
                  <a:srgbClr val="469AE9"/>
                </a:solidFill>
                <a:latin typeface="Aptos Light" panose="020B0004020202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g.lapyte-zdanavice@inovacijuagentura.lt</a:t>
            </a:r>
            <a:r>
              <a:rPr lang="lt-LT" dirty="0">
                <a:solidFill>
                  <a:srgbClr val="469AE9"/>
                </a:solidFill>
                <a:latin typeface="Aptos Light" panose="020B0004020202020204" pitchFamily="34" charset="0"/>
              </a:rPr>
              <a:t> </a:t>
            </a:r>
          </a:p>
          <a:p>
            <a:pPr marL="285750" indent="-285750">
              <a:buBlip>
                <a:blip r:embed="rId4"/>
              </a:buBlip>
            </a:pPr>
            <a:r>
              <a:rPr lang="lt-LT" b="1" dirty="0">
                <a:solidFill>
                  <a:schemeClr val="bg1"/>
                </a:solidFill>
                <a:latin typeface="Aptos SemiBold" panose="020B0004020202020204" pitchFamily="34" charset="0"/>
              </a:rPr>
              <a:t>Robertas Nagys</a:t>
            </a:r>
          </a:p>
          <a:p>
            <a:pPr marL="284400">
              <a:spcAft>
                <a:spcPts val="1800"/>
              </a:spcAft>
            </a:pPr>
            <a:r>
              <a:rPr lang="lt-LT" dirty="0">
                <a:solidFill>
                  <a:schemeClr val="bg1"/>
                </a:solidFill>
                <a:latin typeface="Aptos Light" panose="020B0004020202020204" pitchFamily="34" charset="0"/>
              </a:rPr>
              <a:t>(viešbučių rezervacija): </a:t>
            </a:r>
            <a:r>
              <a:rPr lang="lt-LT" dirty="0">
                <a:solidFill>
                  <a:srgbClr val="469AE9"/>
                </a:solidFill>
                <a:latin typeface="Aptos Light" panose="020B0004020202020204" pitchFamily="34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rn@cdconcierge.com</a:t>
            </a:r>
            <a:r>
              <a:rPr lang="lt-LT" dirty="0">
                <a:solidFill>
                  <a:srgbClr val="469AE9"/>
                </a:solidFill>
                <a:latin typeface="Aptos Light" panose="020B00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083082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316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EC8006C-BE49-52A3-84DC-638BD70048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43FD91B-CC3E-A712-C694-AE49EC7EA1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0639" y="0"/>
            <a:ext cx="4171361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85E622F-10EB-9B5C-8D58-0D1863712A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50388" y="608209"/>
            <a:ext cx="1679612" cy="77453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6B993E9-E9E1-F48F-E5AF-4D74037144FE}"/>
              </a:ext>
            </a:extLst>
          </p:cNvPr>
          <p:cNvSpPr txBox="1"/>
          <p:nvPr/>
        </p:nvSpPr>
        <p:spPr>
          <a:xfrm>
            <a:off x="645913" y="608209"/>
            <a:ext cx="27806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3600" b="1" u="none" strike="noStrike" kern="1200" cap="none" spc="0" normalizeH="0" baseline="0" noProof="0" dirty="0">
                <a:ln>
                  <a:noFill/>
                </a:ln>
                <a:solidFill>
                  <a:srgbClr val="469AE9"/>
                </a:solidFill>
                <a:effectLst/>
                <a:uLnTx/>
                <a:uFillTx/>
                <a:latin typeface="Aptos ExtraBold" panose="020B0004020202020204" pitchFamily="34" charset="0"/>
              </a:rPr>
              <a:t>Registracija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7790C02-5214-569C-97AA-EE8290C34E69}"/>
              </a:ext>
            </a:extLst>
          </p:cNvPr>
          <p:cNvSpPr txBox="1"/>
          <p:nvPr/>
        </p:nvSpPr>
        <p:spPr>
          <a:xfrm>
            <a:off x="645912" y="5156423"/>
            <a:ext cx="6137945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fr-FR" sz="2400" b="1" dirty="0" err="1">
                <a:solidFill>
                  <a:schemeClr val="bg1"/>
                </a:solidFill>
                <a:effectLst/>
                <a:latin typeface="Aptos SemiBold" panose="020B0004020202020204" pitchFamily="34" charset="0"/>
              </a:rPr>
              <a:t>Join</a:t>
            </a:r>
            <a:r>
              <a:rPr lang="fr-FR" sz="2400" b="1" dirty="0">
                <a:solidFill>
                  <a:schemeClr val="bg1"/>
                </a:solidFill>
                <a:effectLst/>
                <a:latin typeface="Aptos SemiBold" panose="020B0004020202020204" pitchFamily="34" charset="0"/>
              </a:rPr>
              <a:t> Code: </a:t>
            </a:r>
            <a:r>
              <a:rPr lang="fr-FR" sz="2400" dirty="0">
                <a:solidFill>
                  <a:schemeClr val="bg1"/>
                </a:solidFill>
                <a:effectLst/>
                <a:latin typeface="Aptos Light" panose="020B0004020202020204" pitchFamily="34" charset="0"/>
              </a:rPr>
              <a:t>NALBF25</a:t>
            </a:r>
            <a:endParaRPr lang="lt-LT" sz="2400" dirty="0">
              <a:solidFill>
                <a:schemeClr val="bg1"/>
              </a:solidFill>
              <a:effectLst/>
              <a:latin typeface="Aptos Light" panose="020B0004020202020204" pitchFamily="34" charset="0"/>
            </a:endParaRPr>
          </a:p>
          <a:p>
            <a:pPr>
              <a:spcAft>
                <a:spcPts val="1200"/>
              </a:spcAft>
            </a:pPr>
            <a:r>
              <a:rPr lang="fr-FR" sz="2400" b="1" dirty="0" err="1">
                <a:solidFill>
                  <a:schemeClr val="bg1"/>
                </a:solidFill>
                <a:effectLst/>
                <a:latin typeface="Aptos SemiBold" panose="020B0004020202020204" pitchFamily="34" charset="0"/>
              </a:rPr>
              <a:t>Join</a:t>
            </a:r>
            <a:r>
              <a:rPr lang="fr-FR" sz="2400" b="1" dirty="0">
                <a:solidFill>
                  <a:schemeClr val="bg1"/>
                </a:solidFill>
                <a:effectLst/>
                <a:latin typeface="Aptos SemiBold" panose="020B0004020202020204" pitchFamily="34" charset="0"/>
              </a:rPr>
              <a:t> URL: </a:t>
            </a:r>
            <a:r>
              <a:rPr lang="fr-FR" sz="2400" dirty="0">
                <a:solidFill>
                  <a:srgbClr val="469AE9"/>
                </a:solidFill>
                <a:effectLst/>
                <a:latin typeface="Aptos Light" panose="020B00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https://next.brella.io/join/NALBF25</a:t>
            </a:r>
            <a:endParaRPr lang="fr-FR" sz="2400" dirty="0">
              <a:solidFill>
                <a:srgbClr val="469AE9"/>
              </a:solidFill>
              <a:effectLst/>
              <a:latin typeface="Aptos Light" panose="020B00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C9A633D-5D44-2430-1E71-27BC932B493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4240" y="716692"/>
            <a:ext cx="2155040" cy="384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1575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69A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D1BD2E5-A444-C987-5284-A4828652C2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722" r="23746"/>
          <a:stretch/>
        </p:blipFill>
        <p:spPr>
          <a:xfrm>
            <a:off x="4391428" y="1"/>
            <a:ext cx="7800572" cy="6858000"/>
          </a:xfrm>
          <a:prstGeom prst="rect">
            <a:avLst/>
          </a:prstGeom>
        </p:spPr>
      </p:pic>
      <p:sp>
        <p:nvSpPr>
          <p:cNvPr id="3" name="Freeform 2">
            <a:extLst>
              <a:ext uri="{FF2B5EF4-FFF2-40B4-BE49-F238E27FC236}">
                <a16:creationId xmlns:a16="http://schemas.microsoft.com/office/drawing/2014/main" id="{75373947-9A4E-220F-B92D-0AC41F770538}"/>
              </a:ext>
            </a:extLst>
          </p:cNvPr>
          <p:cNvSpPr/>
          <p:nvPr/>
        </p:nvSpPr>
        <p:spPr>
          <a:xfrm rot="5400000">
            <a:off x="1633136" y="-315738"/>
            <a:ext cx="6915644" cy="7547115"/>
          </a:xfrm>
          <a:custGeom>
            <a:avLst/>
            <a:gdLst>
              <a:gd name="connsiteX0" fmla="*/ 0 w 6915642"/>
              <a:gd name="connsiteY0" fmla="*/ 2711164 h 7547113"/>
              <a:gd name="connsiteX1" fmla="*/ 1 w 6915642"/>
              <a:gd name="connsiteY1" fmla="*/ 2711163 h 7547113"/>
              <a:gd name="connsiteX2" fmla="*/ 1 w 6915642"/>
              <a:gd name="connsiteY2" fmla="*/ 2711163 h 7547113"/>
              <a:gd name="connsiteX3" fmla="*/ 1 w 6915642"/>
              <a:gd name="connsiteY3" fmla="*/ 2711163 h 7547113"/>
              <a:gd name="connsiteX4" fmla="*/ 3446089 w 6915642"/>
              <a:gd name="connsiteY4" fmla="*/ 758833 h 7547113"/>
              <a:gd name="connsiteX5" fmla="*/ 4755491 w 6915642"/>
              <a:gd name="connsiteY5" fmla="*/ 0 h 7547113"/>
              <a:gd name="connsiteX6" fmla="*/ 6915642 w 6915642"/>
              <a:gd name="connsiteY6" fmla="*/ 1197775 h 7547113"/>
              <a:gd name="connsiteX7" fmla="*/ 6857999 w 6915642"/>
              <a:gd name="connsiteY7" fmla="*/ 1197775 h 7547113"/>
              <a:gd name="connsiteX8" fmla="*/ 6857999 w 6915642"/>
              <a:gd name="connsiteY8" fmla="*/ 2711163 h 7547113"/>
              <a:gd name="connsiteX9" fmla="*/ 6858000 w 6915642"/>
              <a:gd name="connsiteY9" fmla="*/ 2711163 h 7547113"/>
              <a:gd name="connsiteX10" fmla="*/ 6858000 w 6915642"/>
              <a:gd name="connsiteY10" fmla="*/ 2711164 h 7547113"/>
              <a:gd name="connsiteX11" fmla="*/ 6858000 w 6915642"/>
              <a:gd name="connsiteY11" fmla="*/ 7547113 h 7547113"/>
              <a:gd name="connsiteX12" fmla="*/ 1 w 6915642"/>
              <a:gd name="connsiteY12" fmla="*/ 7547113 h 7547113"/>
              <a:gd name="connsiteX13" fmla="*/ 1 w 6915642"/>
              <a:gd name="connsiteY13" fmla="*/ 2711164 h 75471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6915642" h="7547113">
                <a:moveTo>
                  <a:pt x="0" y="2711164"/>
                </a:moveTo>
                <a:lnTo>
                  <a:pt x="1" y="2711163"/>
                </a:lnTo>
                <a:lnTo>
                  <a:pt x="1" y="2711163"/>
                </a:lnTo>
                <a:lnTo>
                  <a:pt x="1" y="2711163"/>
                </a:lnTo>
                <a:lnTo>
                  <a:pt x="3446089" y="758833"/>
                </a:lnTo>
                <a:lnTo>
                  <a:pt x="4755491" y="0"/>
                </a:lnTo>
                <a:lnTo>
                  <a:pt x="6915642" y="1197775"/>
                </a:lnTo>
                <a:lnTo>
                  <a:pt x="6857999" y="1197775"/>
                </a:lnTo>
                <a:lnTo>
                  <a:pt x="6857999" y="2711163"/>
                </a:lnTo>
                <a:lnTo>
                  <a:pt x="6858000" y="2711163"/>
                </a:lnTo>
                <a:lnTo>
                  <a:pt x="6858000" y="2711164"/>
                </a:lnTo>
                <a:lnTo>
                  <a:pt x="6858000" y="7547113"/>
                </a:lnTo>
                <a:lnTo>
                  <a:pt x="1" y="7547113"/>
                </a:lnTo>
                <a:lnTo>
                  <a:pt x="1" y="2711164"/>
                </a:lnTo>
                <a:close/>
              </a:path>
            </a:pathLst>
          </a:custGeom>
          <a:solidFill>
            <a:srgbClr val="469AE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>
              <a:solidFill>
                <a:srgbClr val="0F3162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A7BB9F4-2D84-F4D9-6B37-D84B2E72C5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9325" y="608207"/>
            <a:ext cx="3228445" cy="148876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9F3BC66-E05A-5557-5B4C-F04C33940E74}"/>
              </a:ext>
            </a:extLst>
          </p:cNvPr>
          <p:cNvSpPr txBox="1"/>
          <p:nvPr/>
        </p:nvSpPr>
        <p:spPr>
          <a:xfrm>
            <a:off x="645913" y="4803243"/>
            <a:ext cx="545008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4400" b="1" dirty="0">
                <a:solidFill>
                  <a:srgbClr val="0F3162"/>
                </a:solidFill>
                <a:latin typeface="Aptos ExtraBold" panose="020B0004020202020204" pitchFamily="34" charset="0"/>
                <a:ea typeface="Open Sans ExtraBold" panose="020B0606030504020204" pitchFamily="34" charset="0"/>
                <a:cs typeface="Open Sans ExtraBold" panose="020B0606030504020204" pitchFamily="34" charset="0"/>
              </a:rPr>
              <a:t>Klausimų-atsakymų </a:t>
            </a:r>
            <a:r>
              <a:rPr lang="lt-LT" sz="4400" b="1" dirty="0">
                <a:solidFill>
                  <a:schemeClr val="bg1">
                    <a:lumMod val="95000"/>
                  </a:schemeClr>
                </a:solidFill>
                <a:latin typeface="Aptos ExtraBold" panose="020B0004020202020204" pitchFamily="34" charset="0"/>
                <a:ea typeface="Open Sans ExtraBold" panose="020B0606030504020204" pitchFamily="34" charset="0"/>
                <a:cs typeface="Open Sans ExtraBold" panose="020B0606030504020204" pitchFamily="34" charset="0"/>
              </a:rPr>
              <a:t>sesija</a:t>
            </a:r>
          </a:p>
        </p:txBody>
      </p:sp>
    </p:spTree>
    <p:extLst>
      <p:ext uri="{BB962C8B-B14F-4D97-AF65-F5344CB8AC3E}">
        <p14:creationId xmlns:p14="http://schemas.microsoft.com/office/powerpoint/2010/main" val="37790910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as" ma:contentTypeID="0x010100D9A7F16E3557754597ADF6E4F37FD247" ma:contentTypeVersion="17" ma:contentTypeDescription="Kurkite naują dokumentą." ma:contentTypeScope="" ma:versionID="d8a2bf34473274eec90b4b098eca0d39">
  <xsd:schema xmlns:xsd="http://www.w3.org/2001/XMLSchema" xmlns:xs="http://www.w3.org/2001/XMLSchema" xmlns:p="http://schemas.microsoft.com/office/2006/metadata/properties" xmlns:ns2="7ed14601-a767-49df-87ac-319a5ad53ef2" xmlns:ns3="8fa2b46d-e0e5-4105-8197-5a0c810b9da7" targetNamespace="http://schemas.microsoft.com/office/2006/metadata/properties" ma:root="true" ma:fieldsID="4dc8b5a5585890b1800c718b8e0c5ef7" ns2:_="" ns3:_="">
    <xsd:import namespace="7ed14601-a767-49df-87ac-319a5ad53ef2"/>
    <xsd:import namespace="8fa2b46d-e0e5-4105-8197-5a0c810b9da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ed14601-a767-49df-87ac-319a5ad53ef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Bendrinama su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Bendrinta su išsamia informacija" ma:internalName="SharedWithDetails" ma:readOnly="true">
      <xsd:simpleType>
        <xsd:restriction base="dms:Note">
          <xsd:maxLength value="255"/>
        </xsd:restriction>
      </xsd:simpleType>
    </xsd:element>
    <xsd:element name="TaxCatchAll" ma:index="16" nillable="true" ma:displayName="Taxonomy Catch All Column" ma:hidden="true" ma:list="{9666b76a-3893-4858-8f3c-9e75cdab9200}" ma:internalName="TaxCatchAll" ma:showField="CatchAllData" ma:web="7ed14601-a767-49df-87ac-319a5ad53ef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a2b46d-e0e5-4105-8197-5a0c810b9da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5" nillable="true" ma:taxonomy="true" ma:internalName="lcf76f155ced4ddcb4097134ff3c332f" ma:taxonomyFieldName="MediaServiceImageTags" ma:displayName="Vaizdų žymės" ma:readOnly="false" ma:fieldId="{5cf76f15-5ced-4ddc-b409-7134ff3c332f}" ma:taxonomyMulti="true" ma:sspId="5dc8aeb3-b9ff-4cb8-9445-a69d8f256b9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ServiceAutoKeyPoints" ma:index="2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urinio tipas"/>
        <xsd:element ref="dc:title" minOccurs="0" maxOccurs="1" ma:index="4" ma:displayName="Antraštė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fa2b46d-e0e5-4105-8197-5a0c810b9da7">
      <Terms xmlns="http://schemas.microsoft.com/office/infopath/2007/PartnerControls"/>
    </lcf76f155ced4ddcb4097134ff3c332f>
    <TaxCatchAll xmlns="7ed14601-a767-49df-87ac-319a5ad53ef2" xsi:nil="true"/>
  </documentManagement>
</p:properties>
</file>

<file path=customXml/itemProps1.xml><?xml version="1.0" encoding="utf-8"?>
<ds:datastoreItem xmlns:ds="http://schemas.openxmlformats.org/officeDocument/2006/customXml" ds:itemID="{FC6A13D8-0A6D-4DE8-8115-F0F0D49D85E1}"/>
</file>

<file path=customXml/itemProps2.xml><?xml version="1.0" encoding="utf-8"?>
<ds:datastoreItem xmlns:ds="http://schemas.openxmlformats.org/officeDocument/2006/customXml" ds:itemID="{31E6B1A4-1898-4766-A7B2-758F7E6EB86F}"/>
</file>

<file path=customXml/itemProps3.xml><?xml version="1.0" encoding="utf-8"?>
<ds:datastoreItem xmlns:ds="http://schemas.openxmlformats.org/officeDocument/2006/customXml" ds:itemID="{F68FB46C-0E59-42A2-AAB3-F73B779E5BA8}"/>
</file>

<file path=docProps/app.xml><?xml version="1.0" encoding="utf-8"?>
<Properties xmlns="http://schemas.openxmlformats.org/officeDocument/2006/extended-properties" xmlns:vt="http://schemas.openxmlformats.org/officeDocument/2006/docPropsVTypes">
  <TotalTime>6068</TotalTime>
  <Words>1176</Words>
  <Application>Microsoft Office PowerPoint</Application>
  <PresentationFormat>Widescreen</PresentationFormat>
  <Paragraphs>180</Paragraphs>
  <Slides>15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Aptos</vt:lpstr>
      <vt:lpstr>Aptos Display</vt:lpstr>
      <vt:lpstr>Aptos ExtraBold</vt:lpstr>
      <vt:lpstr>Aptos Light</vt:lpstr>
      <vt:lpstr>Aptos SemiBold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LR URM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Jūratė USEVIČIŪTĖ</dc:creator>
  <cp:lastModifiedBy>Jūratė USEVIČIŪTĖ</cp:lastModifiedBy>
  <cp:revision>7</cp:revision>
  <dcterms:created xsi:type="dcterms:W3CDTF">2025-02-13T22:04:59Z</dcterms:created>
  <dcterms:modified xsi:type="dcterms:W3CDTF">2025-02-18T13:29:18Z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0x010100D9A7F16E3557754597ADF6E4F37FD247</vt:lpwstr>
  </property>
</Properties>
</file>